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5"/>
  </p:notesMasterIdLst>
  <p:handoutMasterIdLst>
    <p:handoutMasterId r:id="rId76"/>
  </p:handoutMasterIdLst>
  <p:sldIdLst>
    <p:sldId id="256" r:id="rId5"/>
    <p:sldId id="258" r:id="rId6"/>
    <p:sldId id="269" r:id="rId7"/>
    <p:sldId id="286" r:id="rId8"/>
    <p:sldId id="287" r:id="rId9"/>
    <p:sldId id="288" r:id="rId10"/>
    <p:sldId id="289" r:id="rId11"/>
    <p:sldId id="285" r:id="rId12"/>
    <p:sldId id="261" r:id="rId13"/>
    <p:sldId id="270" r:id="rId14"/>
    <p:sldId id="271" r:id="rId15"/>
    <p:sldId id="272" r:id="rId16"/>
    <p:sldId id="273" r:id="rId17"/>
    <p:sldId id="274" r:id="rId18"/>
    <p:sldId id="275" r:id="rId19"/>
    <p:sldId id="291" r:id="rId20"/>
    <p:sldId id="290" r:id="rId21"/>
    <p:sldId id="276" r:id="rId22"/>
    <p:sldId id="277" r:id="rId23"/>
    <p:sldId id="348" r:id="rId24"/>
    <p:sldId id="312" r:id="rId25"/>
    <p:sldId id="281" r:id="rId26"/>
    <p:sldId id="311" r:id="rId27"/>
    <p:sldId id="331" r:id="rId28"/>
    <p:sldId id="350" r:id="rId29"/>
    <p:sldId id="349" r:id="rId30"/>
    <p:sldId id="282" r:id="rId31"/>
    <p:sldId id="316" r:id="rId32"/>
    <p:sldId id="284" r:id="rId33"/>
    <p:sldId id="292" r:id="rId34"/>
    <p:sldId id="293" r:id="rId35"/>
    <p:sldId id="294" r:id="rId36"/>
    <p:sldId id="297" r:id="rId37"/>
    <p:sldId id="332" r:id="rId38"/>
    <p:sldId id="295" r:id="rId39"/>
    <p:sldId id="296" r:id="rId40"/>
    <p:sldId id="301" r:id="rId41"/>
    <p:sldId id="310" r:id="rId42"/>
    <p:sldId id="302" r:id="rId43"/>
    <p:sldId id="303" r:id="rId44"/>
    <p:sldId id="304" r:id="rId45"/>
    <p:sldId id="309" r:id="rId46"/>
    <p:sldId id="305" r:id="rId47"/>
    <p:sldId id="308" r:id="rId48"/>
    <p:sldId id="306" r:id="rId49"/>
    <p:sldId id="314" r:id="rId50"/>
    <p:sldId id="307" r:id="rId51"/>
    <p:sldId id="313" r:id="rId52"/>
    <p:sldId id="315" r:id="rId53"/>
    <p:sldId id="353" r:id="rId54"/>
    <p:sldId id="354" r:id="rId55"/>
    <p:sldId id="355" r:id="rId56"/>
    <p:sldId id="356" r:id="rId57"/>
    <p:sldId id="357" r:id="rId58"/>
    <p:sldId id="358" r:id="rId59"/>
    <p:sldId id="359" r:id="rId60"/>
    <p:sldId id="360" r:id="rId61"/>
    <p:sldId id="361" r:id="rId62"/>
    <p:sldId id="362" r:id="rId63"/>
    <p:sldId id="363" r:id="rId64"/>
    <p:sldId id="342" r:id="rId65"/>
    <p:sldId id="343" r:id="rId66"/>
    <p:sldId id="344" r:id="rId67"/>
    <p:sldId id="345" r:id="rId68"/>
    <p:sldId id="346" r:id="rId69"/>
    <p:sldId id="328" r:id="rId70"/>
    <p:sldId id="329" r:id="rId71"/>
    <p:sldId id="352" r:id="rId72"/>
    <p:sldId id="330" r:id="rId73"/>
    <p:sldId id="347" r:id="rId74"/>
  </p:sldIdLst>
  <p:sldSz cx="9144000" cy="5143500" type="screen16x9"/>
  <p:notesSz cx="6858000" cy="9144000"/>
  <p:defaultTextStyle>
    <a:defPPr>
      <a:defRPr lang="en-US"/>
    </a:defPPr>
    <a:lvl1pPr algn="l" rtl="0" fontAlgn="base">
      <a:spcBef>
        <a:spcPct val="50000"/>
      </a:spcBef>
      <a:spcAft>
        <a:spcPct val="0"/>
      </a:spcAft>
      <a:defRPr kern="1200">
        <a:solidFill>
          <a:schemeClr val="tx1"/>
        </a:solidFill>
        <a:latin typeface="Tahoma" pitchFamily="34" charset="0"/>
        <a:ea typeface="+mn-ea"/>
        <a:cs typeface="+mn-cs"/>
      </a:defRPr>
    </a:lvl1pPr>
    <a:lvl2pPr marL="348389" algn="l" rtl="0" fontAlgn="base">
      <a:spcBef>
        <a:spcPct val="50000"/>
      </a:spcBef>
      <a:spcAft>
        <a:spcPct val="0"/>
      </a:spcAft>
      <a:defRPr kern="1200">
        <a:solidFill>
          <a:schemeClr val="tx1"/>
        </a:solidFill>
        <a:latin typeface="Tahoma" pitchFamily="34" charset="0"/>
        <a:ea typeface="+mn-ea"/>
        <a:cs typeface="+mn-cs"/>
      </a:defRPr>
    </a:lvl2pPr>
    <a:lvl3pPr marL="696777" algn="l" rtl="0" fontAlgn="base">
      <a:spcBef>
        <a:spcPct val="50000"/>
      </a:spcBef>
      <a:spcAft>
        <a:spcPct val="0"/>
      </a:spcAft>
      <a:defRPr kern="1200">
        <a:solidFill>
          <a:schemeClr val="tx1"/>
        </a:solidFill>
        <a:latin typeface="Tahoma" pitchFamily="34" charset="0"/>
        <a:ea typeface="+mn-ea"/>
        <a:cs typeface="+mn-cs"/>
      </a:defRPr>
    </a:lvl3pPr>
    <a:lvl4pPr marL="1045165" algn="l" rtl="0" fontAlgn="base">
      <a:spcBef>
        <a:spcPct val="50000"/>
      </a:spcBef>
      <a:spcAft>
        <a:spcPct val="0"/>
      </a:spcAft>
      <a:defRPr kern="1200">
        <a:solidFill>
          <a:schemeClr val="tx1"/>
        </a:solidFill>
        <a:latin typeface="Tahoma" pitchFamily="34" charset="0"/>
        <a:ea typeface="+mn-ea"/>
        <a:cs typeface="+mn-cs"/>
      </a:defRPr>
    </a:lvl4pPr>
    <a:lvl5pPr marL="1393554" algn="l" rtl="0" fontAlgn="base">
      <a:spcBef>
        <a:spcPct val="50000"/>
      </a:spcBef>
      <a:spcAft>
        <a:spcPct val="0"/>
      </a:spcAft>
      <a:defRPr kern="1200">
        <a:solidFill>
          <a:schemeClr val="tx1"/>
        </a:solidFill>
        <a:latin typeface="Tahoma" pitchFamily="34" charset="0"/>
        <a:ea typeface="+mn-ea"/>
        <a:cs typeface="+mn-cs"/>
      </a:defRPr>
    </a:lvl5pPr>
    <a:lvl6pPr marL="1741943" algn="l" defTabSz="696777" rtl="0" eaLnBrk="1" latinLnBrk="0" hangingPunct="1">
      <a:defRPr kern="1200">
        <a:solidFill>
          <a:schemeClr val="tx1"/>
        </a:solidFill>
        <a:latin typeface="Tahoma" pitchFamily="34" charset="0"/>
        <a:ea typeface="+mn-ea"/>
        <a:cs typeface="+mn-cs"/>
      </a:defRPr>
    </a:lvl6pPr>
    <a:lvl7pPr marL="2090332" algn="l" defTabSz="696777" rtl="0" eaLnBrk="1" latinLnBrk="0" hangingPunct="1">
      <a:defRPr kern="1200">
        <a:solidFill>
          <a:schemeClr val="tx1"/>
        </a:solidFill>
        <a:latin typeface="Tahoma" pitchFamily="34" charset="0"/>
        <a:ea typeface="+mn-ea"/>
        <a:cs typeface="+mn-cs"/>
      </a:defRPr>
    </a:lvl7pPr>
    <a:lvl8pPr marL="2438721" algn="l" defTabSz="696777" rtl="0" eaLnBrk="1" latinLnBrk="0" hangingPunct="1">
      <a:defRPr kern="1200">
        <a:solidFill>
          <a:schemeClr val="tx1"/>
        </a:solidFill>
        <a:latin typeface="Tahoma" pitchFamily="34" charset="0"/>
        <a:ea typeface="+mn-ea"/>
        <a:cs typeface="+mn-cs"/>
      </a:defRPr>
    </a:lvl8pPr>
    <a:lvl9pPr marL="2787109" algn="l" defTabSz="696777" rtl="0" eaLnBrk="1" latinLnBrk="0" hangingPunct="1">
      <a:defRPr kern="1200">
        <a:solidFill>
          <a:schemeClr val="tx1"/>
        </a:solidFill>
        <a:latin typeface="Tahoma" pitchFamily="34" charset="0"/>
        <a:ea typeface="+mn-ea"/>
        <a:cs typeface="+mn-cs"/>
      </a:defRPr>
    </a:lvl9pPr>
  </p:defaultTextStyle>
  <p:extLst>
    <p:ext uri="{EFAFB233-063F-42B5-8137-9DF3F51BA10A}">
      <p15:sldGuideLst xmlns="" xmlns:p15="http://schemas.microsoft.com/office/powerpoint/2012/main">
        <p15:guide id="1" orient="horz" pos="2845" userDrawn="1">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le Claude" initials="DC" lastIdx="6" clrIdx="0"/>
  <p:cmAuthor id="1" name="Mathilde Loch" initials="ML" lastIdx="12" clrIdx="1">
    <p:extLst>
      <p:ext uri="{19B8F6BF-5375-455C-9EA6-DF929625EA0E}">
        <p15:presenceInfo xmlns="" xmlns:p15="http://schemas.microsoft.com/office/powerpoint/2012/main" userId="S::mathilde.loch@al-enterprise.com::f343ff39-e770-4144-82c8-0dd228065c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19191"/>
    <a:srgbClr val="0085CA"/>
    <a:srgbClr val="006496"/>
    <a:srgbClr val="CF0072"/>
    <a:srgbClr val="D30547"/>
    <a:srgbClr val="00B2AA"/>
    <a:srgbClr val="E1E1E1"/>
    <a:srgbClr val="C6C6C6"/>
    <a:srgbClr val="ABABAB"/>
    <a:srgbClr val="78787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012" autoAdjust="0"/>
  </p:normalViewPr>
  <p:slideViewPr>
    <p:cSldViewPr snapToGrid="0">
      <p:cViewPr varScale="1">
        <p:scale>
          <a:sx n="90" d="100"/>
          <a:sy n="90" d="100"/>
        </p:scale>
        <p:origin x="-816" y="-102"/>
      </p:cViewPr>
      <p:guideLst>
        <p:guide orient="horz" pos="2845"/>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li Ayoub" userId="S::ayoub.kamli@al-enterprise.com::88ff8417-8546-4bae-9175-c0dedce95b22" providerId="AD" clId="Web-{8A1F5F69-36D0-E451-A929-D5CC22519998}"/>
    <pc:docChg chg="modSld">
      <pc:chgData name="Kamli Ayoub" userId="S::ayoub.kamli@al-enterprise.com::88ff8417-8546-4bae-9175-c0dedce95b22" providerId="AD" clId="Web-{8A1F5F69-36D0-E451-A929-D5CC22519998}" dt="2019-03-19T09:49:31.723" v="6" actId="20577"/>
      <pc:docMkLst>
        <pc:docMk/>
      </pc:docMkLst>
      <pc:sldChg chg="modSp">
        <pc:chgData name="Kamli Ayoub" userId="S::ayoub.kamli@al-enterprise.com::88ff8417-8546-4bae-9175-c0dedce95b22" providerId="AD" clId="Web-{8A1F5F69-36D0-E451-A929-D5CC22519998}" dt="2019-03-19T09:49:26.176" v="4" actId="20577"/>
        <pc:sldMkLst>
          <pc:docMk/>
          <pc:sldMk cId="113349424" sldId="317"/>
        </pc:sldMkLst>
        <pc:spChg chg="mod">
          <ac:chgData name="Kamli Ayoub" userId="S::ayoub.kamli@al-enterprise.com::88ff8417-8546-4bae-9175-c0dedce95b22" providerId="AD" clId="Web-{8A1F5F69-36D0-E451-A929-D5CC22519998}" dt="2019-03-19T09:49:26.176" v="4" actId="20577"/>
          <ac:spMkLst>
            <pc:docMk/>
            <pc:sldMk cId="113349424" sldId="317"/>
            <ac:spMk id="30" creationId="{00000000-0000-0000-0000-000000000000}"/>
          </ac:spMkLst>
        </pc:spChg>
      </pc:sldChg>
      <pc:sldChg chg="modSp">
        <pc:chgData name="Kamli Ayoub" userId="S::ayoub.kamli@al-enterprise.com::88ff8417-8546-4bae-9175-c0dedce95b22" providerId="AD" clId="Web-{8A1F5F69-36D0-E451-A929-D5CC22519998}" dt="2019-03-19T09:49:31.723" v="6" actId="20577"/>
        <pc:sldMkLst>
          <pc:docMk/>
          <pc:sldMk cId="2724689452" sldId="319"/>
        </pc:sldMkLst>
        <pc:spChg chg="mod">
          <ac:chgData name="Kamli Ayoub" userId="S::ayoub.kamli@al-enterprise.com::88ff8417-8546-4bae-9175-c0dedce95b22" providerId="AD" clId="Web-{8A1F5F69-36D0-E451-A929-D5CC22519998}" dt="2019-03-19T09:49:31.723" v="6" actId="20577"/>
          <ac:spMkLst>
            <pc:docMk/>
            <pc:sldMk cId="2724689452" sldId="319"/>
            <ac:spMk id="3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2"/>
          <p:cNvSpPr txBox="1">
            <a:spLocks/>
          </p:cNvSpPr>
          <p:nvPr/>
        </p:nvSpPr>
        <p:spPr>
          <a:xfrm>
            <a:off x="3175000" y="8660041"/>
            <a:ext cx="484187" cy="239712"/>
          </a:xfrm>
          <a:prstGeom prst="rect">
            <a:avLst/>
          </a:prstGeom>
        </p:spPr>
        <p:txBody>
          <a:bodyPr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600" smtClean="0">
                <a:solidFill>
                  <a:schemeClr val="tx1"/>
                </a:solidFill>
                <a:latin typeface="Trebuchet MS" panose="020B0603020202020204" pitchFamily="34" charset="0"/>
                <a:cs typeface="Arial" pitchFamily="34" charset="0"/>
              </a:rPr>
              <a:pPr algn="ctr">
                <a:spcBef>
                  <a:spcPct val="0"/>
                </a:spcBef>
                <a:defRPr/>
              </a:pPr>
              <a:t>‹#›</a:t>
            </a:fld>
            <a:endParaRPr lang="en-US" sz="600">
              <a:solidFill>
                <a:schemeClr val="tx1"/>
              </a:solidFill>
              <a:latin typeface="Trebuchet MS" panose="020B0603020202020204" pitchFamily="34" charset="0"/>
              <a:cs typeface="Arial" pitchFamily="34" charset="0"/>
            </a:endParaRPr>
          </a:p>
        </p:txBody>
      </p:sp>
    </p:spTree>
    <p:extLst>
      <p:ext uri="{BB962C8B-B14F-4D97-AF65-F5344CB8AC3E}">
        <p14:creationId xmlns="" xmlns:p14="http://schemas.microsoft.com/office/powerpoint/2010/main" val="2655360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8" name="Rectangle 4"/>
          <p:cNvSpPr>
            <a:spLocks noGrp="1" noRot="1" noChangeAspect="1" noChangeArrowheads="1" noTextEdit="1"/>
          </p:cNvSpPr>
          <p:nvPr>
            <p:ph type="sldImg" idx="2"/>
          </p:nvPr>
        </p:nvSpPr>
        <p:spPr bwMode="auto">
          <a:xfrm>
            <a:off x="381000" y="400050"/>
            <a:ext cx="6096000" cy="3429000"/>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457200" y="3971925"/>
            <a:ext cx="5943600" cy="46480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2"/>
          <p:cNvSpPr txBox="1">
            <a:spLocks/>
          </p:cNvSpPr>
          <p:nvPr/>
        </p:nvSpPr>
        <p:spPr>
          <a:xfrm>
            <a:off x="3165476" y="8677637"/>
            <a:ext cx="484187" cy="239712"/>
          </a:xfrm>
          <a:prstGeom prst="rect">
            <a:avLst/>
          </a:prstGeom>
        </p:spPr>
        <p:txBody>
          <a:bodyPr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600" smtClean="0">
                <a:solidFill>
                  <a:schemeClr val="tx1"/>
                </a:solidFill>
                <a:latin typeface="Trebuchet MS" panose="020B0603020202020204" pitchFamily="34" charset="0"/>
                <a:cs typeface="Arial" pitchFamily="34" charset="0"/>
              </a:rPr>
              <a:pPr algn="ctr">
                <a:spcBef>
                  <a:spcPct val="0"/>
                </a:spcBef>
                <a:defRPr/>
              </a:pPr>
              <a:t>‹#›</a:t>
            </a:fld>
            <a:endParaRPr lang="en-US" sz="600">
              <a:solidFill>
                <a:schemeClr val="tx1"/>
              </a:solidFill>
              <a:latin typeface="Trebuchet MS" panose="020B0603020202020204" pitchFamily="34" charset="0"/>
              <a:cs typeface="Arial" pitchFamily="34" charset="0"/>
            </a:endParaRPr>
          </a:p>
        </p:txBody>
      </p:sp>
    </p:spTree>
    <p:extLst>
      <p:ext uri="{BB962C8B-B14F-4D97-AF65-F5344CB8AC3E}">
        <p14:creationId xmlns="" xmlns:p14="http://schemas.microsoft.com/office/powerpoint/2010/main" val="2017138817"/>
      </p:ext>
    </p:extLst>
  </p:cSld>
  <p:clrMap bg1="lt1" tx1="dk1" bg2="lt2" tx2="dk2" accent1="accent1" accent2="accent2" accent3="accent3" accent4="accent4" accent5="accent5" accent6="accent6" hlink="hlink" folHlink="folHlink"/>
  <p:notesStyle>
    <a:lvl1pPr marL="87097" indent="-87097" algn="l" rtl="0" fontAlgn="base">
      <a:spcBef>
        <a:spcPct val="30000"/>
      </a:spcBef>
      <a:spcAft>
        <a:spcPct val="0"/>
      </a:spcAft>
      <a:buClr>
        <a:srgbClr val="404040"/>
      </a:buClr>
      <a:buFont typeface="Arial" pitchFamily="34" charset="0"/>
      <a:buChar char="•"/>
      <a:defRPr sz="800" kern="1200">
        <a:solidFill>
          <a:schemeClr val="tx1"/>
        </a:solidFill>
        <a:latin typeface="Trebuchet MS" panose="020B0603020202020204" pitchFamily="34" charset="0"/>
        <a:ea typeface="+mn-ea"/>
        <a:cs typeface="+mn-cs"/>
      </a:defRPr>
    </a:lvl1pPr>
    <a:lvl2pPr marL="174194" indent="-87097" algn="l" rtl="0" fontAlgn="base">
      <a:spcBef>
        <a:spcPts val="0"/>
      </a:spcBef>
      <a:spcAft>
        <a:spcPct val="0"/>
      </a:spcAft>
      <a:buClr>
        <a:srgbClr val="404040"/>
      </a:buClr>
      <a:buFont typeface="Lucida Grande"/>
      <a:buChar char="‒"/>
      <a:defRPr sz="800" kern="1200">
        <a:solidFill>
          <a:schemeClr val="tx1"/>
        </a:solidFill>
        <a:latin typeface="Trebuchet MS" panose="020B0603020202020204" pitchFamily="34" charset="0"/>
        <a:ea typeface="+mn-ea"/>
        <a:cs typeface="+mn-cs"/>
      </a:defRPr>
    </a:lvl2pPr>
    <a:lvl3pPr marL="261291" indent="-87097" algn="l" rtl="0" fontAlgn="base">
      <a:spcBef>
        <a:spcPts val="0"/>
      </a:spcBef>
      <a:spcAft>
        <a:spcPct val="0"/>
      </a:spcAft>
      <a:buClr>
        <a:srgbClr val="404040"/>
      </a:buClr>
      <a:buFont typeface="Lucida Grande"/>
      <a:buChar char="–"/>
      <a:defRPr sz="800" kern="1200">
        <a:solidFill>
          <a:schemeClr val="tx1"/>
        </a:solidFill>
        <a:latin typeface="Trebuchet MS" panose="020B0603020202020204" pitchFamily="34" charset="0"/>
        <a:ea typeface="+mn-ea"/>
        <a:cs typeface="+mn-cs"/>
      </a:defRPr>
    </a:lvl3pPr>
    <a:lvl4pPr marL="348389" indent="-87097" algn="l" rtl="0" fontAlgn="base">
      <a:spcBef>
        <a:spcPts val="0"/>
      </a:spcBef>
      <a:spcAft>
        <a:spcPct val="0"/>
      </a:spcAft>
      <a:buClr>
        <a:srgbClr val="404040"/>
      </a:buClr>
      <a:buFont typeface="Lucida Grande"/>
      <a:buChar char="–"/>
      <a:defRPr sz="700" kern="1200">
        <a:solidFill>
          <a:schemeClr val="tx1"/>
        </a:solidFill>
        <a:latin typeface="Trebuchet MS" panose="020B0603020202020204" pitchFamily="34" charset="0"/>
        <a:ea typeface="+mn-ea"/>
        <a:cs typeface="+mn-cs"/>
      </a:defRPr>
    </a:lvl4pPr>
    <a:lvl5pPr marL="435485" indent="-87097" algn="l" rtl="0" fontAlgn="base">
      <a:spcBef>
        <a:spcPts val="0"/>
      </a:spcBef>
      <a:spcAft>
        <a:spcPct val="0"/>
      </a:spcAft>
      <a:buClr>
        <a:srgbClr val="404040"/>
      </a:buClr>
      <a:buFont typeface="Lucida Grande"/>
      <a:buChar char="–"/>
      <a:defRPr sz="600" kern="1200">
        <a:solidFill>
          <a:schemeClr val="tx1"/>
        </a:solidFill>
        <a:latin typeface="Trebuchet MS" panose="020B0603020202020204" pitchFamily="34" charset="0"/>
        <a:ea typeface="+mn-ea"/>
        <a:cs typeface="+mn-cs"/>
      </a:defRPr>
    </a:lvl5pPr>
    <a:lvl6pPr marL="1741943" algn="l" defTabSz="696777" rtl="0" eaLnBrk="1" latinLnBrk="0" hangingPunct="1">
      <a:defRPr sz="900" kern="1200">
        <a:solidFill>
          <a:schemeClr val="tx1"/>
        </a:solidFill>
        <a:latin typeface="+mn-lt"/>
        <a:ea typeface="+mn-ea"/>
        <a:cs typeface="+mn-cs"/>
      </a:defRPr>
    </a:lvl6pPr>
    <a:lvl7pPr marL="2090332" algn="l" defTabSz="696777" rtl="0" eaLnBrk="1" latinLnBrk="0" hangingPunct="1">
      <a:defRPr sz="900" kern="1200">
        <a:solidFill>
          <a:schemeClr val="tx1"/>
        </a:solidFill>
        <a:latin typeface="+mn-lt"/>
        <a:ea typeface="+mn-ea"/>
        <a:cs typeface="+mn-cs"/>
      </a:defRPr>
    </a:lvl7pPr>
    <a:lvl8pPr marL="2438721" algn="l" defTabSz="696777" rtl="0" eaLnBrk="1" latinLnBrk="0" hangingPunct="1">
      <a:defRPr sz="900" kern="1200">
        <a:solidFill>
          <a:schemeClr val="tx1"/>
        </a:solidFill>
        <a:latin typeface="+mn-lt"/>
        <a:ea typeface="+mn-ea"/>
        <a:cs typeface="+mn-cs"/>
      </a:defRPr>
    </a:lvl8pPr>
    <a:lvl9pPr marL="2787109" algn="l" defTabSz="69677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p14="http://schemas.microsoft.com/office/powerpoint/2010/main" val="202381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p14="http://schemas.microsoft.com/office/powerpoint/2010/main" val="1783843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p14="http://schemas.microsoft.com/office/powerpoint/2010/main" val="177476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p14="http://schemas.microsoft.com/office/powerpoint/2010/main" val="1201964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Notes Placeholder 2"/>
          <p:cNvSpPr>
            <a:spLocks noGrp="1"/>
          </p:cNvSpPr>
          <p:nvPr>
            <p:ph type="body" idx="1"/>
          </p:nvPr>
        </p:nvSpPr>
        <p:spPr>
          <a:noFill/>
          <a:ln/>
        </p:spPr>
        <p:txBody>
          <a:bodyPr/>
          <a:lstStyle/>
          <a:p>
            <a:pPr eaLnBrk="1" hangingPunct="1">
              <a:buFont typeface="Trebuchet MS" charset="0"/>
              <a:buNone/>
            </a:pPr>
            <a:r>
              <a:rPr lang="en-US" dirty="0">
                <a:latin typeface="Trebuchet MS" charset="0"/>
              </a:rPr>
              <a:t> </a:t>
            </a:r>
          </a:p>
        </p:txBody>
      </p:sp>
      <p:sp>
        <p:nvSpPr>
          <p:cNvPr id="22531" name="Slide Image Placeholder 4"/>
          <p:cNvSpPr>
            <a:spLocks noGrp="1" noRot="1" noChangeAspect="1"/>
          </p:cNvSpPr>
          <p:nvPr>
            <p:ph type="sldImg"/>
          </p:nvPr>
        </p:nvSpPr>
        <p:spPr>
          <a:ln/>
        </p:spPr>
      </p:sp>
    </p:spTree>
    <p:extLst>
      <p:ext uri="{BB962C8B-B14F-4D97-AF65-F5344CB8AC3E}">
        <p14:creationId xmlns="" xmlns:p14="http://schemas.microsoft.com/office/powerpoint/2010/main" val="4002515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ALE_Main Title Dark Blue 2">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fr-FR">
              <a:latin typeface="Trebuchet MS"/>
              <a:cs typeface="Trebuchet MS"/>
            </a:endParaRPr>
          </a:p>
        </p:txBody>
      </p:sp>
      <p:pic>
        <p:nvPicPr>
          <p:cNvPr id="13" name="Picture 2"/>
          <p:cNvPicPr>
            <a:picLocks noChangeAspect="1" noChangeArrowheads="1"/>
          </p:cNvPicPr>
          <p:nvPr userDrawn="1"/>
        </p:nvPicPr>
        <p:blipFill rotWithShape="1">
          <a:blip r:embed="rId3" cstate="print">
            <a:extLst>
              <a:ext uri="{28A0092B-C50C-407E-A947-70E740481C1C}">
                <a14:useLocalDpi xmlns="" xmlns:a14="http://schemas.microsoft.com/office/drawing/2010/main"/>
              </a:ext>
            </a:extLst>
          </a:blip>
          <a:srcRect r="-15734"/>
          <a:stretch/>
        </p:blipFill>
        <p:spPr bwMode="auto">
          <a:xfrm>
            <a:off x="0" y="0"/>
            <a:ext cx="8644006" cy="5143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 name="Rectangle 19"/>
          <p:cNvSpPr/>
          <p:nvPr userDrawn="1">
            <p:custDataLst>
              <p:tags r:id="rId1"/>
            </p:custDataLst>
          </p:nvPr>
        </p:nvSpPr>
        <p:spPr>
          <a:xfrm>
            <a:off x="0" y="0"/>
            <a:ext cx="9144000" cy="5143501"/>
          </a:xfrm>
          <a:prstGeom prst="rect">
            <a:avLst/>
          </a:prstGeom>
          <a:gradFill>
            <a:gsLst>
              <a:gs pos="81000">
                <a:srgbClr val="006496"/>
              </a:gs>
              <a:gs pos="0">
                <a:srgbClr val="0085CA">
                  <a:alpha val="40000"/>
                </a:srgbClr>
              </a:gs>
            </a:gsLst>
            <a:lin ang="1800000" scaled="0"/>
          </a:gra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lvl="0">
              <a:spcBef>
                <a:spcPts val="0"/>
              </a:spcBef>
            </a:pPr>
            <a:endParaRPr lang="fr-BE">
              <a:solidFill>
                <a:schemeClr val="bg1"/>
              </a:solidFill>
              <a:latin typeface="Trebuchet MS" panose="020B0603020202020204" pitchFamily="34" charset="0"/>
              <a:cs typeface="Segoe UI" panose="020B0502040204020203" pitchFamily="34" charset="0"/>
            </a:endParaRPr>
          </a:p>
        </p:txBody>
      </p:sp>
      <p:pic>
        <p:nvPicPr>
          <p:cNvPr id="11" name="Picture 2"/>
          <p:cNvPicPr>
            <a:picLocks noChangeAspect="1" noChangeArrowheads="1"/>
          </p:cNvPicPr>
          <p:nvPr userDrawn="1"/>
        </p:nvPicPr>
        <p:blipFill>
          <a:blip r:embed="rId4" cstate="print">
            <a:extLst>
              <a:ext uri="{28A0092B-C50C-407E-A947-70E740481C1C}">
                <a14:useLocalDpi xmlns="" xmlns:a14="http://schemas.microsoft.com/office/drawing/2010/main"/>
              </a:ext>
            </a:extLst>
          </a:blip>
          <a:stretch>
            <a:fillRect/>
          </a:stretch>
        </p:blipFill>
        <p:spPr bwMode="auto">
          <a:xfrm>
            <a:off x="7783495" y="4704175"/>
            <a:ext cx="1090559" cy="293767"/>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bg1"/>
                </a:solidFill>
                <a:latin typeface="Trebuchet MS" panose="020B0603020202020204" pitchFamily="34" charset="0"/>
                <a:cs typeface="Arial" pitchFamily="34" charset="0"/>
              </a:rPr>
              <a:pPr algn="ctr">
                <a:spcBef>
                  <a:spcPct val="0"/>
                </a:spcBef>
                <a:defRPr/>
              </a:pPr>
              <a:t>‹#›</a:t>
            </a:fld>
            <a:endParaRPr lang="en-US" sz="1000">
              <a:solidFill>
                <a:schemeClr val="bg1"/>
              </a:solidFill>
              <a:latin typeface="Trebuchet MS" panose="020B0603020202020204" pitchFamily="34" charset="0"/>
              <a:cs typeface="Arial" pitchFamily="34" charset="0"/>
            </a:endParaRPr>
          </a:p>
        </p:txBody>
      </p:sp>
      <p:cxnSp>
        <p:nvCxnSpPr>
          <p:cNvPr id="17" name="Straight Connector 112"/>
          <p:cNvCxnSpPr/>
          <p:nvPr userDrawn="1"/>
        </p:nvCxnSpPr>
        <p:spPr>
          <a:xfrm flipH="1">
            <a:off x="206372" y="4913643"/>
            <a:ext cx="1004835" cy="0"/>
          </a:xfrm>
          <a:prstGeom prst="line">
            <a:avLst/>
          </a:prstGeom>
          <a:ln w="9525">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5" cstate="print">
            <a:extLst>
              <a:ext uri="{28A0092B-C50C-407E-A947-70E740481C1C}">
                <a14:useLocalDpi xmlns="" xmlns:a14="http://schemas.microsoft.com/office/drawing/2010/main"/>
              </a:ext>
            </a:extLst>
          </a:blip>
          <a:stretch>
            <a:fillRect/>
          </a:stretch>
        </p:blipFill>
        <p:spPr>
          <a:xfrm>
            <a:off x="0" y="0"/>
            <a:ext cx="7411561" cy="5146674"/>
          </a:xfrm>
          <a:prstGeom prst="rect">
            <a:avLst/>
          </a:prstGeom>
        </p:spPr>
      </p:pic>
      <p:sp>
        <p:nvSpPr>
          <p:cNvPr id="23" name="Rectangle 2"/>
          <p:cNvSpPr>
            <a:spLocks noGrp="1" noChangeArrowheads="1"/>
          </p:cNvSpPr>
          <p:nvPr>
            <p:ph type="ctrTitle"/>
          </p:nvPr>
        </p:nvSpPr>
        <p:spPr>
          <a:xfrm>
            <a:off x="4566823" y="1493663"/>
            <a:ext cx="4333996" cy="804859"/>
          </a:xfrm>
        </p:spPr>
        <p:txBody>
          <a:bodyPr anchor="b"/>
          <a:lstStyle>
            <a:lvl1pPr>
              <a:defRPr sz="2800" b="1" cap="none">
                <a:solidFill>
                  <a:schemeClr val="bg1"/>
                </a:solidFill>
                <a:latin typeface="Trebuchet MS" panose="020B0603020202020204" pitchFamily="34" charset="0"/>
              </a:defRPr>
            </a:lvl1pPr>
          </a:lstStyle>
          <a:p>
            <a:r>
              <a:rPr lang="en-US"/>
              <a:t>Click to edit Master title style</a:t>
            </a:r>
          </a:p>
        </p:txBody>
      </p:sp>
      <p:sp>
        <p:nvSpPr>
          <p:cNvPr id="24" name="Rectangle 3"/>
          <p:cNvSpPr>
            <a:spLocks noGrp="1" noChangeArrowheads="1"/>
          </p:cNvSpPr>
          <p:nvPr>
            <p:ph type="subTitle" idx="1"/>
          </p:nvPr>
        </p:nvSpPr>
        <p:spPr>
          <a:xfrm>
            <a:off x="4566823" y="2314862"/>
            <a:ext cx="4314945" cy="463154"/>
          </a:xfrm>
        </p:spPr>
        <p:txBody>
          <a:bodyPr lIns="69677" tIns="34839" rIns="69677" bIns="34839"/>
          <a:lstStyle>
            <a:lvl1pPr marL="0" indent="0">
              <a:buFont typeface="Arial" pitchFamily="34" charset="0"/>
              <a:buNone/>
              <a:defRPr>
                <a:solidFill>
                  <a:schemeClr val="bg1"/>
                </a:solidFill>
                <a:latin typeface="Trebuchet MS" panose="020B0603020202020204" pitchFamily="34" charset="0"/>
              </a:defRPr>
            </a:lvl1pPr>
          </a:lstStyle>
          <a:p>
            <a:r>
              <a:rPr lang="en-US"/>
              <a:t>Click to edit Master subtitle style</a:t>
            </a:r>
          </a:p>
        </p:txBody>
      </p:sp>
      <p:sp>
        <p:nvSpPr>
          <p:cNvPr id="25" name="Rectangle 24"/>
          <p:cNvSpPr/>
          <p:nvPr userDrawn="1"/>
        </p:nvSpPr>
        <p:spPr>
          <a:xfrm>
            <a:off x="4336775" y="1482882"/>
            <a:ext cx="79200" cy="815640"/>
          </a:xfrm>
          <a:prstGeom prst="rect">
            <a:avLst/>
          </a:prstGeom>
          <a:solidFill>
            <a:schemeClr val="bg1"/>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fr-BE">
              <a:latin typeface="Trebuchet MS" panose="020B0603020202020204" pitchFamily="34" charset="0"/>
              <a:cs typeface="Segoe UI" panose="020B0502040204020203" pitchFamily="34" charset="0"/>
            </a:endParaRPr>
          </a:p>
        </p:txBody>
      </p:sp>
    </p:spTree>
    <p:extLst>
      <p:ext uri="{BB962C8B-B14F-4D97-AF65-F5344CB8AC3E}">
        <p14:creationId xmlns="" xmlns:p14="http://schemas.microsoft.com/office/powerpoint/2010/main" val="2798240541"/>
      </p:ext>
    </p:extLst>
  </p:cSld>
  <p:clrMapOvr>
    <a:masterClrMapping/>
  </p:clrMapOvr>
  <p:hf hdr="0" dt="0"/>
  <p:extLst mod="1">
    <p:ext uri="{DCECCB84-F9BA-43D5-87BE-67443E8EF086}">
      <p15:sldGuideLst xmlns="" xmlns:p15="http://schemas.microsoft.com/office/powerpoint/2012/main">
        <p15:guide id="1" pos="2880">
          <p15:clr>
            <a:srgbClr val="FBAE40"/>
          </p15:clr>
        </p15:guide>
        <p15:guide id="2" pos="424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LE_Emphasis_1">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rotWithShape="1">
          <a:blip r:embed="rId2" cstate="print">
            <a:extLst>
              <a:ext uri="{28A0092B-C50C-407E-A947-70E740481C1C}">
                <a14:useLocalDpi xmlns="" xmlns:a14="http://schemas.microsoft.com/office/drawing/2010/main"/>
              </a:ext>
            </a:extLst>
          </a:blip>
          <a:srcRect/>
          <a:stretch/>
        </p:blipFill>
        <p:spPr bwMode="auto">
          <a:xfrm>
            <a:off x="-1" y="0"/>
            <a:ext cx="9164809" cy="5153025"/>
          </a:xfrm>
          <a:prstGeom prst="rect">
            <a:avLst/>
          </a:prstGeom>
          <a:solidFill>
            <a:srgbClr val="34B233">
              <a:alpha val="72157"/>
            </a:srgbClr>
          </a:solidFill>
          <a:ln>
            <a:noFill/>
          </a:ln>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4572001" y="3177"/>
            <a:ext cx="4572000" cy="5140323"/>
          </a:xfrm>
          <a:prstGeom prst="rect">
            <a:avLst/>
          </a:prstGeom>
          <a:gradFill>
            <a:gsLst>
              <a:gs pos="81000">
                <a:srgbClr val="006496">
                  <a:alpha val="80000"/>
                </a:srgbClr>
              </a:gs>
              <a:gs pos="0">
                <a:srgbClr val="0085CA">
                  <a:alpha val="30000"/>
                </a:srgbClr>
              </a:gs>
            </a:gsLst>
            <a:lin ang="1800000" scaled="0"/>
          </a:gra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lvl="0">
              <a:spcBef>
                <a:spcPts val="0"/>
              </a:spcBef>
            </a:pPr>
            <a:endParaRPr lang="fr-BE">
              <a:solidFill>
                <a:schemeClr val="bg1"/>
              </a:solidFill>
              <a:latin typeface="Trebuchet MS" panose="020B0603020202020204" pitchFamily="34" charset="0"/>
              <a:cs typeface="Segoe UI" panose="020B0502040204020203" pitchFamily="34" charset="0"/>
            </a:endParaRPr>
          </a:p>
        </p:txBody>
      </p:sp>
      <p:cxnSp>
        <p:nvCxnSpPr>
          <p:cNvPr id="9" name="Straight Connector 112"/>
          <p:cNvCxnSpPr/>
          <p:nvPr userDrawn="1"/>
        </p:nvCxnSpPr>
        <p:spPr>
          <a:xfrm flipV="1">
            <a:off x="4641975" y="-15943"/>
            <a:ext cx="14040" cy="5143500"/>
          </a:xfrm>
          <a:prstGeom prst="line">
            <a:avLst/>
          </a:prstGeom>
          <a:ln w="9525">
            <a:solidFill>
              <a:schemeClr val="bg1">
                <a:lumMod val="95000"/>
                <a:alpha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0" y="0"/>
            <a:ext cx="78828" cy="5143500"/>
          </a:xfrm>
          <a:prstGeom prst="rect">
            <a:avLst/>
          </a:prstGeom>
          <a:solidFill>
            <a:srgbClr val="0085CA"/>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fr-BE">
              <a:latin typeface="Trebuchet MS" panose="020B0603020202020204" pitchFamily="34" charset="0"/>
              <a:cs typeface="Segoe UI" panose="020B0502040204020203" pitchFamily="34" charset="0"/>
            </a:endParaRPr>
          </a:p>
        </p:txBody>
      </p:sp>
      <p:pic>
        <p:nvPicPr>
          <p:cNvPr id="13" name="Picture 3"/>
          <p:cNvPicPr>
            <a:picLocks noChangeAspect="1"/>
          </p:cNvPicPr>
          <p:nvPr userDrawn="1"/>
        </p:nvPicPr>
        <p:blipFill>
          <a:blip r:embed="rId3" cstate="print">
            <a:extLst>
              <a:ext uri="{28A0092B-C50C-407E-A947-70E740481C1C}">
                <a14:useLocalDpi xmlns="" xmlns:a14="http://schemas.microsoft.com/office/drawing/2010/main"/>
              </a:ext>
            </a:extLst>
          </a:blip>
          <a:stretch>
            <a:fillRect/>
          </a:stretch>
        </p:blipFill>
        <p:spPr>
          <a:xfrm>
            <a:off x="4912005" y="689865"/>
            <a:ext cx="515668" cy="396420"/>
          </a:xfrm>
          <a:prstGeom prst="rect">
            <a:avLst/>
          </a:prstGeom>
        </p:spPr>
      </p:pic>
      <p:sp>
        <p:nvSpPr>
          <p:cNvPr id="8" name="Footer Placeholder 2"/>
          <p:cNvSpPr txBox="1">
            <a:spLocks/>
          </p:cNvSpPr>
          <p:nvPr userDrawn="1"/>
        </p:nvSpPr>
        <p:spPr>
          <a:xfrm>
            <a:off x="4398011" y="4804437"/>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600" smtClean="0">
                <a:solidFill>
                  <a:schemeClr val="bg1"/>
                </a:solidFill>
                <a:latin typeface="Trebuchet MS" panose="020B0603020202020204" pitchFamily="34" charset="0"/>
                <a:cs typeface="Arial" pitchFamily="34" charset="0"/>
              </a:rPr>
              <a:pPr algn="ctr">
                <a:spcBef>
                  <a:spcPct val="0"/>
                </a:spcBef>
                <a:defRPr/>
              </a:pPr>
              <a:t>‹#›</a:t>
            </a:fld>
            <a:endParaRPr lang="en-US" sz="600">
              <a:solidFill>
                <a:schemeClr val="bg1"/>
              </a:solidFill>
              <a:latin typeface="Trebuchet MS" panose="020B0603020202020204" pitchFamily="34" charset="0"/>
              <a:cs typeface="Arial" pitchFamily="34" charset="0"/>
            </a:endParaRPr>
          </a:p>
        </p:txBody>
      </p:sp>
      <p:sp>
        <p:nvSpPr>
          <p:cNvPr id="2" name="Titre 1"/>
          <p:cNvSpPr>
            <a:spLocks noGrp="1"/>
          </p:cNvSpPr>
          <p:nvPr>
            <p:ph type="title"/>
          </p:nvPr>
        </p:nvSpPr>
        <p:spPr>
          <a:xfrm>
            <a:off x="5467349" y="1075134"/>
            <a:ext cx="3435351" cy="3458766"/>
          </a:xfrm>
        </p:spPr>
        <p:txBody>
          <a:bodyPr lIns="91428" tIns="45715" rIns="91428" bIns="45715" anchor="t" anchorCtr="0"/>
          <a:lstStyle>
            <a:lvl1pPr>
              <a:defRPr lang="fr-FR" sz="3200" b="0" kern="1200">
                <a:solidFill>
                  <a:schemeClr val="bg1"/>
                </a:solidFill>
                <a:latin typeface="Trebuchet MS" panose="020B0603020202020204" pitchFamily="34" charset="0"/>
              </a:defRPr>
            </a:lvl1pPr>
          </a:lstStyle>
          <a:p>
            <a:pPr lvl="0" defTabSz="914400" latinLnBrk="0">
              <a:lnSpc>
                <a:spcPct val="90000"/>
              </a:lnSpc>
              <a:spcBef>
                <a:spcPts val="0"/>
              </a:spcBef>
              <a:spcAft>
                <a:spcPts val="0"/>
              </a:spcAft>
              <a:buNone/>
            </a:pPr>
            <a:r>
              <a:rPr lang="fr-FR"/>
              <a:t>Modifiez le style du titre</a:t>
            </a:r>
          </a:p>
        </p:txBody>
      </p:sp>
      <p:sp>
        <p:nvSpPr>
          <p:cNvPr id="15"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bg1"/>
                </a:solidFill>
                <a:latin typeface="Trebuchet MS" panose="020B0603020202020204" pitchFamily="34" charset="0"/>
                <a:cs typeface="Arial" pitchFamily="34" charset="0"/>
              </a:rPr>
              <a:pPr algn="ctr">
                <a:spcBef>
                  <a:spcPct val="0"/>
                </a:spcBef>
                <a:defRPr/>
              </a:pPr>
              <a:t>‹#›</a:t>
            </a:fld>
            <a:endParaRPr lang="en-US" sz="1000">
              <a:solidFill>
                <a:schemeClr val="bg1"/>
              </a:solidFill>
              <a:latin typeface="Trebuchet MS" panose="020B0603020202020204" pitchFamily="34" charset="0"/>
              <a:cs typeface="Arial" pitchFamily="34" charset="0"/>
            </a:endParaRPr>
          </a:p>
        </p:txBody>
      </p:sp>
      <p:cxnSp>
        <p:nvCxnSpPr>
          <p:cNvPr id="16" name="Straight Connector 112"/>
          <p:cNvCxnSpPr/>
          <p:nvPr userDrawn="1"/>
        </p:nvCxnSpPr>
        <p:spPr>
          <a:xfrm flipH="1">
            <a:off x="206372" y="4913643"/>
            <a:ext cx="1004835" cy="0"/>
          </a:xfrm>
          <a:prstGeom prst="line">
            <a:avLst/>
          </a:prstGeom>
          <a:ln w="9525">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pic>
        <p:nvPicPr>
          <p:cNvPr id="17" name="Picture 2"/>
          <p:cNvPicPr>
            <a:picLocks noChangeAspect="1" noChangeArrowheads="1"/>
          </p:cNvPicPr>
          <p:nvPr userDrawn="1"/>
        </p:nvPicPr>
        <p:blipFill>
          <a:blip r:embed="rId4" cstate="print">
            <a:extLst>
              <a:ext uri="{28A0092B-C50C-407E-A947-70E740481C1C}">
                <a14:useLocalDpi xmlns="" xmlns:a14="http://schemas.microsoft.com/office/drawing/2010/main"/>
              </a:ext>
            </a:extLst>
          </a:blip>
          <a:stretch>
            <a:fillRect/>
          </a:stretch>
        </p:blipFill>
        <p:spPr bwMode="auto">
          <a:xfrm>
            <a:off x="7783495" y="4704175"/>
            <a:ext cx="1090559" cy="293767"/>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8"/>
          <p:cNvPicPr>
            <a:picLocks noChangeAspect="1"/>
          </p:cNvPicPr>
          <p:nvPr userDrawn="1"/>
        </p:nvPicPr>
        <p:blipFill rotWithShape="1">
          <a:blip r:embed="rId5" cstate="print">
            <a:duotone>
              <a:schemeClr val="accent1">
                <a:shade val="45000"/>
                <a:satMod val="135000"/>
              </a:schemeClr>
              <a:prstClr val="white"/>
            </a:duotone>
            <a:extLst>
              <a:ext uri="{28A0092B-C50C-407E-A947-70E740481C1C}">
                <a14:useLocalDpi xmlns="" xmlns:a14="http://schemas.microsoft.com/office/drawing/2010/main"/>
              </a:ext>
            </a:extLst>
          </a:blip>
          <a:srcRect/>
          <a:stretch/>
        </p:blipFill>
        <p:spPr>
          <a:xfrm>
            <a:off x="58585" y="2068631"/>
            <a:ext cx="4319588" cy="3074869"/>
          </a:xfrm>
          <a:prstGeom prst="rect">
            <a:avLst/>
          </a:prstGeom>
        </p:spPr>
      </p:pic>
    </p:spTree>
    <p:extLst>
      <p:ext uri="{BB962C8B-B14F-4D97-AF65-F5344CB8AC3E}">
        <p14:creationId xmlns="" xmlns:p14="http://schemas.microsoft.com/office/powerpoint/2010/main" val="1206439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LE_Round Pictures">
    <p:spTree>
      <p:nvGrpSpPr>
        <p:cNvPr id="1" name=""/>
        <p:cNvGrpSpPr/>
        <p:nvPr/>
      </p:nvGrpSpPr>
      <p:grpSpPr>
        <a:xfrm>
          <a:off x="0" y="0"/>
          <a:ext cx="0" cy="0"/>
          <a:chOff x="0" y="0"/>
          <a:chExt cx="0" cy="0"/>
        </a:xfrm>
      </p:grpSpPr>
      <p:sp>
        <p:nvSpPr>
          <p:cNvPr id="5" name="Picture 4"/>
          <p:cNvSpPr>
            <a:spLocks noGrp="1"/>
          </p:cNvSpPr>
          <p:nvPr>
            <p:ph type="pic" sz="quarter" idx="10" hasCustomPrompt="1"/>
          </p:nvPr>
        </p:nvSpPr>
        <p:spPr>
          <a:xfrm>
            <a:off x="2771800" y="1927130"/>
            <a:ext cx="1655763" cy="1657350"/>
          </a:xfrm>
          <a:prstGeom prst="ellipse">
            <a:avLst/>
          </a:prstGeom>
        </p:spPr>
        <p:txBody>
          <a:bodyPr/>
          <a:lstStyle>
            <a:lvl1pPr>
              <a:defRPr>
                <a:ea typeface="Trebuchet MS" panose="020B0604020202020204" pitchFamily="34" charset="-128"/>
              </a:defRPr>
            </a:lvl1pPr>
          </a:lstStyle>
          <a:p>
            <a:r>
              <a:rPr lang="en-US" altLang="fr-FR" noProof="0"/>
              <a:t>picture</a:t>
            </a:r>
            <a:endParaRPr lang="en-US" altLang="en-US" noProof="0"/>
          </a:p>
        </p:txBody>
      </p:sp>
      <p:sp>
        <p:nvSpPr>
          <p:cNvPr id="6" name="Picture 4"/>
          <p:cNvSpPr>
            <a:spLocks noGrp="1"/>
          </p:cNvSpPr>
          <p:nvPr>
            <p:ph type="pic" sz="quarter" idx="11" hasCustomPrompt="1"/>
          </p:nvPr>
        </p:nvSpPr>
        <p:spPr>
          <a:xfrm>
            <a:off x="4644008" y="1927130"/>
            <a:ext cx="1655763" cy="1657350"/>
          </a:xfrm>
          <a:prstGeom prst="ellipse">
            <a:avLst/>
          </a:prstGeom>
        </p:spPr>
        <p:txBody>
          <a:bodyPr/>
          <a:lstStyle>
            <a:lvl1pPr>
              <a:defRPr>
                <a:ea typeface="Trebuchet MS" panose="020B0604020202020204" pitchFamily="34" charset="-128"/>
              </a:defRPr>
            </a:lvl1pPr>
          </a:lstStyle>
          <a:p>
            <a:r>
              <a:rPr lang="en-US" altLang="fr-FR" noProof="0"/>
              <a:t>picture</a:t>
            </a:r>
            <a:endParaRPr lang="en-US" altLang="en-US" noProof="0"/>
          </a:p>
        </p:txBody>
      </p:sp>
      <p:sp>
        <p:nvSpPr>
          <p:cNvPr id="7" name="Picture 4"/>
          <p:cNvSpPr>
            <a:spLocks noGrp="1"/>
          </p:cNvSpPr>
          <p:nvPr>
            <p:ph type="pic" sz="quarter" idx="12" hasCustomPrompt="1"/>
          </p:nvPr>
        </p:nvSpPr>
        <p:spPr>
          <a:xfrm>
            <a:off x="6660232" y="1927130"/>
            <a:ext cx="1655763" cy="1657350"/>
          </a:xfrm>
          <a:prstGeom prst="ellipse">
            <a:avLst/>
          </a:prstGeom>
        </p:spPr>
        <p:txBody>
          <a:bodyPr/>
          <a:lstStyle>
            <a:lvl1pPr>
              <a:defRPr>
                <a:ea typeface="Trebuchet MS" panose="020B0604020202020204" pitchFamily="34" charset="-128"/>
              </a:defRPr>
            </a:lvl1pPr>
          </a:lstStyle>
          <a:p>
            <a:r>
              <a:rPr lang="en-US" altLang="fr-FR" noProof="0"/>
              <a:t>picture</a:t>
            </a:r>
            <a:endParaRPr lang="en-US" altLang="en-US" noProof="0"/>
          </a:p>
        </p:txBody>
      </p:sp>
      <p:sp>
        <p:nvSpPr>
          <p:cNvPr id="8" name="Picture 4"/>
          <p:cNvSpPr>
            <a:spLocks noGrp="1"/>
          </p:cNvSpPr>
          <p:nvPr>
            <p:ph type="pic" sz="quarter" idx="13" hasCustomPrompt="1"/>
          </p:nvPr>
        </p:nvSpPr>
        <p:spPr>
          <a:xfrm>
            <a:off x="899592" y="1927130"/>
            <a:ext cx="1655763" cy="1657350"/>
          </a:xfrm>
          <a:prstGeom prst="ellipse">
            <a:avLst/>
          </a:prstGeom>
        </p:spPr>
        <p:txBody>
          <a:bodyPr/>
          <a:lstStyle>
            <a:lvl1pPr>
              <a:defRPr>
                <a:ea typeface="Trebuchet MS" panose="020B0604020202020204" pitchFamily="34" charset="-128"/>
              </a:defRPr>
            </a:lvl1pPr>
          </a:lstStyle>
          <a:p>
            <a:r>
              <a:rPr lang="en-US" altLang="fr-FR" noProof="0"/>
              <a:t>picture</a:t>
            </a:r>
            <a:endParaRPr lang="en-US" altLang="en-US" noProof="0"/>
          </a:p>
        </p:txBody>
      </p:sp>
      <p:sp>
        <p:nvSpPr>
          <p:cNvPr id="10"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rebuchet MS" pitchFamily="34" charset="0"/>
              </a:defRPr>
            </a:lvl1pPr>
          </a:lstStyle>
          <a:p>
            <a:pPr algn="ctr">
              <a:spcBef>
                <a:spcPct val="0"/>
              </a:spcBef>
              <a:defRPr/>
            </a:pPr>
            <a:fld id="{1D43DDA3-B8F5-4355-8795-A0F7A61B9EB2}" type="slidenum">
              <a:rPr lang="en-US" sz="1000" noProof="0" smtClean="0">
                <a:solidFill>
                  <a:schemeClr val="tx1">
                    <a:lumMod val="75000"/>
                    <a:lumOff val="25000"/>
                  </a:schemeClr>
                </a:solidFill>
                <a:latin typeface="Trebuchet MS" panose="020B0603020202020204" pitchFamily="34" charset="0"/>
                <a:cs typeface="Trebuchet MS" panose="020B0604020202020204" pitchFamily="34" charset="-128"/>
              </a:rPr>
              <a:pPr algn="ctr">
                <a:spcBef>
                  <a:spcPct val="0"/>
                </a:spcBef>
                <a:defRPr/>
              </a:pPr>
              <a:t>‹#›</a:t>
            </a:fld>
            <a:endParaRPr lang="en-US" sz="1000" noProof="0">
              <a:solidFill>
                <a:schemeClr val="tx1">
                  <a:lumMod val="75000"/>
                  <a:lumOff val="25000"/>
                </a:schemeClr>
              </a:solidFill>
              <a:latin typeface="Trebuchet MS" panose="020B0603020202020204" pitchFamily="34" charset="0"/>
              <a:cs typeface="Trebuchet MS" panose="020B0604020202020204" pitchFamily="34" charset="-128"/>
            </a:endParaRPr>
          </a:p>
        </p:txBody>
      </p:sp>
      <p:cxnSp>
        <p:nvCxnSpPr>
          <p:cNvPr id="11" name="Straight Connector 112"/>
          <p:cNvCxnSpPr/>
          <p:nvPr userDrawn="1"/>
        </p:nvCxnSpPr>
        <p:spPr>
          <a:xfrm flipH="1">
            <a:off x="206372" y="4913643"/>
            <a:ext cx="1004835"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hasCustomPrompt="1"/>
          </p:nvPr>
        </p:nvSpPr>
        <p:spPr>
          <a:xfrm>
            <a:off x="215899" y="170260"/>
            <a:ext cx="8693207" cy="792956"/>
          </a:xfrm>
        </p:spPr>
        <p:txBody>
          <a:bodyPr/>
          <a:lstStyle>
            <a:lvl1pPr>
              <a:defRPr>
                <a:latin typeface="Trebuchet MS" panose="020B0603020202020204" pitchFamily="34" charset="0"/>
              </a:defRPr>
            </a:lvl1pPr>
          </a:lstStyle>
          <a:p>
            <a:r>
              <a:rPr lang="en-US" noProof="0"/>
              <a:t>Click to edit master title style</a:t>
            </a:r>
          </a:p>
        </p:txBody>
      </p:sp>
      <p:sp>
        <p:nvSpPr>
          <p:cNvPr id="15" name="Rectangle 14"/>
          <p:cNvSpPr/>
          <p:nvPr userDrawn="1"/>
        </p:nvSpPr>
        <p:spPr>
          <a:xfrm>
            <a:off x="-3" y="-1308"/>
            <a:ext cx="79200" cy="1008000"/>
          </a:xfrm>
          <a:prstGeom prst="rect">
            <a:avLst/>
          </a:prstGeom>
          <a:solidFill>
            <a:srgbClr val="0085CA"/>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en-US" noProof="0">
              <a:latin typeface="Trebuchet MS" panose="020B0603020202020204" pitchFamily="34" charset="0"/>
              <a:cs typeface="Trebuchet MS" panose="020B0502040204020203" pitchFamily="34" charset="0"/>
            </a:endParaRPr>
          </a:p>
        </p:txBody>
      </p:sp>
      <p:pic>
        <p:nvPicPr>
          <p:cNvPr id="13" name="Picture 2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7767355" y="4690465"/>
            <a:ext cx="1122840" cy="307477"/>
          </a:xfrm>
          <a:prstGeom prst="rect">
            <a:avLst/>
          </a:prstGeom>
        </p:spPr>
      </p:pic>
    </p:spTree>
    <p:extLst>
      <p:ext uri="{BB962C8B-B14F-4D97-AF65-F5344CB8AC3E}">
        <p14:creationId xmlns="" xmlns:p14="http://schemas.microsoft.com/office/powerpoint/2010/main" val="1514505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ALE_Main Title Dark Blue 2">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print">
            <a:extLst>
              <a:ext uri="{28A0092B-C50C-407E-A947-70E740481C1C}">
                <a14:useLocalDpi xmlns="" xmlns:a14="http://schemas.microsoft.com/office/drawing/2010/main"/>
              </a:ext>
            </a:extLst>
          </a:blip>
          <a:srcRect/>
          <a:stretch/>
        </p:blipFill>
        <p:spPr>
          <a:xfrm flipH="1">
            <a:off x="-26767" y="-9524"/>
            <a:ext cx="9170765" cy="5162550"/>
          </a:xfrm>
          <a:prstGeom prst="rect">
            <a:avLst/>
          </a:prstGeom>
        </p:spPr>
      </p:pic>
      <p:sp>
        <p:nvSpPr>
          <p:cNvPr id="10" name="Rectangle 9"/>
          <p:cNvSpPr/>
          <p:nvPr userDrawn="1">
            <p:custDataLst>
              <p:tags r:id="rId1"/>
            </p:custDataLst>
          </p:nvPr>
        </p:nvSpPr>
        <p:spPr>
          <a:xfrm>
            <a:off x="0" y="3177"/>
            <a:ext cx="9143998" cy="5143499"/>
          </a:xfrm>
          <a:prstGeom prst="rect">
            <a:avLst/>
          </a:prstGeom>
          <a:gradFill>
            <a:gsLst>
              <a:gs pos="81000">
                <a:srgbClr val="006496">
                  <a:alpha val="80000"/>
                </a:srgbClr>
              </a:gs>
              <a:gs pos="0">
                <a:srgbClr val="0085CA">
                  <a:alpha val="30000"/>
                </a:srgbClr>
              </a:gs>
            </a:gsLst>
            <a:lin ang="1800000" scaled="0"/>
          </a:gra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lvl="0">
              <a:spcBef>
                <a:spcPts val="0"/>
              </a:spcBef>
            </a:pPr>
            <a:endParaRPr lang="fr-BE">
              <a:solidFill>
                <a:schemeClr val="bg1"/>
              </a:solidFill>
              <a:latin typeface="Trebuchet MS" panose="020B0603020202020204" pitchFamily="34" charset="0"/>
              <a:cs typeface="Segoe UI" panose="020B0502040204020203" pitchFamily="34" charset="0"/>
            </a:endParaRPr>
          </a:p>
        </p:txBody>
      </p:sp>
      <p:pic>
        <p:nvPicPr>
          <p:cNvPr id="17" name="Picture 16"/>
          <p:cNvPicPr>
            <a:picLocks noChangeAspect="1"/>
          </p:cNvPicPr>
          <p:nvPr userDrawn="1"/>
        </p:nvPicPr>
        <p:blipFill>
          <a:blip r:embed="rId4" cstate="print">
            <a:extLst>
              <a:ext uri="{28A0092B-C50C-407E-A947-70E740481C1C}">
                <a14:useLocalDpi xmlns="" xmlns:a14="http://schemas.microsoft.com/office/drawing/2010/main"/>
              </a:ext>
            </a:extLst>
          </a:blip>
          <a:stretch>
            <a:fillRect/>
          </a:stretch>
        </p:blipFill>
        <p:spPr>
          <a:xfrm flipH="1">
            <a:off x="4824410" y="130175"/>
            <a:ext cx="4319588" cy="4101863"/>
          </a:xfrm>
          <a:prstGeom prst="rect">
            <a:avLst/>
          </a:prstGeom>
        </p:spPr>
      </p:pic>
      <p:sp>
        <p:nvSpPr>
          <p:cNvPr id="16"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bg1"/>
                </a:solidFill>
                <a:latin typeface="Trebuchet MS" panose="020B0603020202020204" pitchFamily="34" charset="0"/>
                <a:cs typeface="Arial" pitchFamily="34" charset="0"/>
              </a:rPr>
              <a:pPr algn="ctr">
                <a:spcBef>
                  <a:spcPct val="0"/>
                </a:spcBef>
                <a:defRPr/>
              </a:pPr>
              <a:t>‹#›</a:t>
            </a:fld>
            <a:endParaRPr lang="en-US" sz="1000">
              <a:solidFill>
                <a:schemeClr val="bg1"/>
              </a:solidFill>
              <a:latin typeface="Trebuchet MS" panose="020B0603020202020204" pitchFamily="34" charset="0"/>
              <a:cs typeface="Arial" pitchFamily="34" charset="0"/>
            </a:endParaRPr>
          </a:p>
        </p:txBody>
      </p:sp>
      <p:cxnSp>
        <p:nvCxnSpPr>
          <p:cNvPr id="18" name="Straight Connector 112"/>
          <p:cNvCxnSpPr/>
          <p:nvPr userDrawn="1"/>
        </p:nvCxnSpPr>
        <p:spPr>
          <a:xfrm flipH="1">
            <a:off x="206372" y="4913643"/>
            <a:ext cx="1004835" cy="0"/>
          </a:xfrm>
          <a:prstGeom prst="line">
            <a:avLst/>
          </a:prstGeom>
          <a:ln w="9525">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userDrawn="1"/>
        </p:nvPicPr>
        <p:blipFill>
          <a:blip r:embed="rId5" cstate="print">
            <a:extLst>
              <a:ext uri="{28A0092B-C50C-407E-A947-70E740481C1C}">
                <a14:useLocalDpi xmlns="" xmlns:a14="http://schemas.microsoft.com/office/drawing/2010/main"/>
              </a:ext>
            </a:extLst>
          </a:blip>
          <a:stretch>
            <a:fillRect/>
          </a:stretch>
        </p:blipFill>
        <p:spPr bwMode="auto">
          <a:xfrm>
            <a:off x="7783495" y="4704175"/>
            <a:ext cx="1090559" cy="293767"/>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2"/>
          <p:cNvSpPr>
            <a:spLocks noGrp="1" noChangeArrowheads="1"/>
          </p:cNvSpPr>
          <p:nvPr>
            <p:ph type="ctrTitle"/>
          </p:nvPr>
        </p:nvSpPr>
        <p:spPr>
          <a:xfrm>
            <a:off x="4566823" y="1493663"/>
            <a:ext cx="4333996" cy="804859"/>
          </a:xfrm>
        </p:spPr>
        <p:txBody>
          <a:bodyPr anchor="b"/>
          <a:lstStyle>
            <a:lvl1pPr>
              <a:defRPr sz="2800" b="1" cap="none">
                <a:solidFill>
                  <a:schemeClr val="bg1"/>
                </a:solidFill>
                <a:latin typeface="Trebuchet MS" panose="020B0603020202020204" pitchFamily="34" charset="0"/>
              </a:defRPr>
            </a:lvl1pPr>
          </a:lstStyle>
          <a:p>
            <a:r>
              <a:rPr lang="en-US"/>
              <a:t>Click to edit Master title style</a:t>
            </a:r>
          </a:p>
        </p:txBody>
      </p:sp>
      <p:sp>
        <p:nvSpPr>
          <p:cNvPr id="13" name="Rectangle 3"/>
          <p:cNvSpPr>
            <a:spLocks noGrp="1" noChangeArrowheads="1"/>
          </p:cNvSpPr>
          <p:nvPr>
            <p:ph type="subTitle" idx="1"/>
          </p:nvPr>
        </p:nvSpPr>
        <p:spPr>
          <a:xfrm>
            <a:off x="4566823" y="2314862"/>
            <a:ext cx="4314945" cy="463154"/>
          </a:xfrm>
        </p:spPr>
        <p:txBody>
          <a:bodyPr lIns="69677" tIns="34839" rIns="69677" bIns="34839"/>
          <a:lstStyle>
            <a:lvl1pPr marL="0" indent="0">
              <a:buFont typeface="Arial" pitchFamily="34" charset="0"/>
              <a:buNone/>
              <a:defRPr>
                <a:solidFill>
                  <a:schemeClr val="bg1"/>
                </a:solidFill>
                <a:latin typeface="Trebuchet MS" panose="020B0603020202020204" pitchFamily="34" charset="0"/>
              </a:defRPr>
            </a:lvl1pPr>
          </a:lstStyle>
          <a:p>
            <a:r>
              <a:rPr lang="en-US"/>
              <a:t>Click to edit Master subtitle style</a:t>
            </a:r>
          </a:p>
        </p:txBody>
      </p:sp>
      <p:sp>
        <p:nvSpPr>
          <p:cNvPr id="14" name="Rectangle 13"/>
          <p:cNvSpPr/>
          <p:nvPr userDrawn="1"/>
        </p:nvSpPr>
        <p:spPr>
          <a:xfrm>
            <a:off x="4336775" y="1482882"/>
            <a:ext cx="79200" cy="815640"/>
          </a:xfrm>
          <a:prstGeom prst="rect">
            <a:avLst/>
          </a:prstGeom>
          <a:solidFill>
            <a:schemeClr val="bg1"/>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fr-BE">
              <a:latin typeface="Trebuchet MS" panose="020B0603020202020204" pitchFamily="34" charset="0"/>
              <a:cs typeface="Segoe UI" panose="020B0502040204020203" pitchFamily="34" charset="0"/>
            </a:endParaRPr>
          </a:p>
        </p:txBody>
      </p:sp>
    </p:spTree>
    <p:extLst>
      <p:ext uri="{BB962C8B-B14F-4D97-AF65-F5344CB8AC3E}">
        <p14:creationId xmlns="" xmlns:p14="http://schemas.microsoft.com/office/powerpoint/2010/main" val="2175618518"/>
      </p:ext>
    </p:extLst>
  </p:cSld>
  <p:clrMapOvr>
    <a:masterClrMapping/>
  </p:clrMapOvr>
  <p:hf hdr="0" dt="0"/>
  <p:extLst mod="1">
    <p:ext uri="{DCECCB84-F9BA-43D5-87BE-67443E8EF086}">
      <p15:sldGuideLst xmlns="" xmlns:p15="http://schemas.microsoft.com/office/powerpoint/2012/main">
        <p15:guide id="1" pos="2880">
          <p15:clr>
            <a:srgbClr val="FBAE40"/>
          </p15:clr>
        </p15:guide>
        <p15:guide id="2" pos="424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E_Title and content 2">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184" y="1130300"/>
            <a:ext cx="8686068" cy="3285730"/>
          </a:xfrm>
        </p:spPr>
        <p:txBody>
          <a:bodyPr/>
          <a:lstStyle>
            <a:lvl1pPr>
              <a:buClrTx/>
              <a:defRPr>
                <a:solidFill>
                  <a:schemeClr val="tx1"/>
                </a:solidFill>
                <a:latin typeface="Trebuchet MS" panose="020B0603020202020204" pitchFamily="34" charset="0"/>
              </a:defRPr>
            </a:lvl1pPr>
            <a:lvl2pPr>
              <a:spcAft>
                <a:spcPts val="0"/>
              </a:spcAft>
              <a:defRPr>
                <a:solidFill>
                  <a:schemeClr val="tx1"/>
                </a:solidFill>
                <a:latin typeface="Trebuchet MS" panose="020B0603020202020204" pitchFamily="34" charset="0"/>
              </a:defRPr>
            </a:lvl2pPr>
            <a:lvl3pPr>
              <a:spcAft>
                <a:spcPts val="0"/>
              </a:spcAft>
              <a:defRPr>
                <a:solidFill>
                  <a:schemeClr val="tx1"/>
                </a:solidFill>
                <a:latin typeface="Trebuchet MS" panose="020B0603020202020204" pitchFamily="34" charset="0"/>
              </a:defRPr>
            </a:lvl3pPr>
            <a:lvl4pPr>
              <a:spcAft>
                <a:spcPts val="0"/>
              </a:spcAft>
              <a:defRPr>
                <a:solidFill>
                  <a:schemeClr val="tx1"/>
                </a:solidFill>
                <a:latin typeface="Trebuchet MS" panose="020B0603020202020204" pitchFamily="34" charset="0"/>
              </a:defRPr>
            </a:lvl4pPr>
            <a:lvl5pPr>
              <a:spcAft>
                <a:spcPts val="0"/>
              </a:spcAft>
              <a:defRPr>
                <a:solidFill>
                  <a:schemeClr val="tx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re 3"/>
          <p:cNvSpPr>
            <a:spLocks noGrp="1"/>
          </p:cNvSpPr>
          <p:nvPr>
            <p:ph type="title"/>
          </p:nvPr>
        </p:nvSpPr>
        <p:spPr>
          <a:xfrm>
            <a:off x="224184" y="170260"/>
            <a:ext cx="8674131" cy="754188"/>
          </a:xfrm>
        </p:spPr>
        <p:txBody>
          <a:bodyPr/>
          <a:lstStyle>
            <a:lvl1pPr>
              <a:defRPr>
                <a:solidFill>
                  <a:schemeClr val="tx1"/>
                </a:solidFill>
              </a:defRPr>
            </a:lvl1pPr>
          </a:lstStyle>
          <a:p>
            <a:r>
              <a:rPr lang="fr-FR"/>
              <a:t>Modifiez le style du titre</a:t>
            </a:r>
          </a:p>
        </p:txBody>
      </p:sp>
      <p:sp>
        <p:nvSpPr>
          <p:cNvPr id="7"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tx1">
                    <a:lumMod val="75000"/>
                    <a:lumOff val="25000"/>
                  </a:schemeClr>
                </a:solidFill>
                <a:latin typeface="Trebuchet MS" panose="020B0603020202020204" pitchFamily="34" charset="0"/>
                <a:cs typeface="Arial" pitchFamily="34" charset="0"/>
              </a:rPr>
              <a:pPr algn="ctr">
                <a:spcBef>
                  <a:spcPct val="0"/>
                </a:spcBef>
                <a:defRPr/>
              </a:pPr>
              <a:t>‹#›</a:t>
            </a:fld>
            <a:endParaRPr lang="en-US" sz="1000">
              <a:solidFill>
                <a:schemeClr val="tx1">
                  <a:lumMod val="75000"/>
                  <a:lumOff val="25000"/>
                </a:schemeClr>
              </a:solidFill>
              <a:latin typeface="Trebuchet MS" panose="020B0603020202020204" pitchFamily="34" charset="0"/>
              <a:cs typeface="Arial" pitchFamily="34" charset="0"/>
            </a:endParaRPr>
          </a:p>
        </p:txBody>
      </p:sp>
      <p:cxnSp>
        <p:nvCxnSpPr>
          <p:cNvPr id="8" name="Straight Connector 112"/>
          <p:cNvCxnSpPr/>
          <p:nvPr userDrawn="1"/>
        </p:nvCxnSpPr>
        <p:spPr>
          <a:xfrm flipH="1">
            <a:off x="206372" y="4913643"/>
            <a:ext cx="1004835"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2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7767355" y="4690465"/>
            <a:ext cx="1122840" cy="307477"/>
          </a:xfrm>
          <a:prstGeom prst="rect">
            <a:avLst/>
          </a:prstGeom>
        </p:spPr>
      </p:pic>
      <p:sp>
        <p:nvSpPr>
          <p:cNvPr id="16" name="Rectangle 15"/>
          <p:cNvSpPr/>
          <p:nvPr userDrawn="1"/>
        </p:nvSpPr>
        <p:spPr>
          <a:xfrm>
            <a:off x="-3" y="-1308"/>
            <a:ext cx="79200" cy="1008000"/>
          </a:xfrm>
          <a:prstGeom prst="rect">
            <a:avLst/>
          </a:prstGeom>
          <a:solidFill>
            <a:srgbClr val="0085CA"/>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fr-BE">
              <a:latin typeface="Trebuchet MS" panose="020B0603020202020204" pitchFamily="34" charset="0"/>
              <a:cs typeface="Segoe UI" panose="020B0502040204020203" pitchFamily="34" charset="0"/>
            </a:endParaRPr>
          </a:p>
        </p:txBody>
      </p:sp>
    </p:spTree>
    <p:extLst>
      <p:ext uri="{BB962C8B-B14F-4D97-AF65-F5344CB8AC3E}">
        <p14:creationId xmlns="" xmlns:p14="http://schemas.microsoft.com/office/powerpoint/2010/main" val="267140405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LE_Title and two columns Clea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371" y="170260"/>
            <a:ext cx="8702735" cy="792956"/>
          </a:xfrm>
        </p:spPr>
        <p:txBody>
          <a:bodyPr/>
          <a:lstStyle>
            <a:lvl1pPr>
              <a:defRPr>
                <a:solidFill>
                  <a:schemeClr val="tx1"/>
                </a:solidFill>
                <a:latin typeface="Trebuchet MS" panose="020B0603020202020204" pitchFamily="34" charset="0"/>
              </a:defRPr>
            </a:lvl1pPr>
          </a:lstStyle>
          <a:p>
            <a:r>
              <a:rPr lang="en-US"/>
              <a:t>Click to edit master title style</a:t>
            </a:r>
          </a:p>
        </p:txBody>
      </p:sp>
      <p:sp>
        <p:nvSpPr>
          <p:cNvPr id="3" name="Content Placeholder 2"/>
          <p:cNvSpPr>
            <a:spLocks noGrp="1"/>
          </p:cNvSpPr>
          <p:nvPr>
            <p:ph sz="half" idx="1"/>
          </p:nvPr>
        </p:nvSpPr>
        <p:spPr>
          <a:xfrm>
            <a:off x="214136" y="1939332"/>
            <a:ext cx="2736000" cy="2476698"/>
          </a:xfrm>
        </p:spPr>
        <p:txBody>
          <a:bodyPr/>
          <a:lstStyle>
            <a:lvl1pPr marL="0" indent="0">
              <a:buNone/>
              <a:defRPr sz="1500">
                <a:solidFill>
                  <a:schemeClr val="tx1"/>
                </a:solidFill>
                <a:latin typeface="Trebuchet MS" panose="020B0603020202020204" pitchFamily="34" charset="0"/>
              </a:defRPr>
            </a:lvl1pPr>
            <a:lvl2pPr marL="180975" indent="0">
              <a:spcAft>
                <a:spcPts val="0"/>
              </a:spcAft>
              <a:buNone/>
              <a:defRPr sz="1400">
                <a:solidFill>
                  <a:schemeClr val="tx1"/>
                </a:solidFill>
                <a:latin typeface="Trebuchet MS" panose="020B0603020202020204" pitchFamily="34" charset="0"/>
              </a:defRPr>
            </a:lvl2pPr>
            <a:lvl3pPr marL="406400" indent="0">
              <a:spcAft>
                <a:spcPts val="0"/>
              </a:spcAft>
              <a:buNone/>
              <a:defRPr sz="1200">
                <a:solidFill>
                  <a:schemeClr val="tx1"/>
                </a:solidFill>
                <a:latin typeface="Trebuchet MS" panose="020B0603020202020204" pitchFamily="34" charset="0"/>
              </a:defRPr>
            </a:lvl3pPr>
            <a:lvl4pPr marL="546100" indent="0">
              <a:spcAft>
                <a:spcPts val="0"/>
              </a:spcAft>
              <a:buNone/>
              <a:defRPr sz="1100">
                <a:solidFill>
                  <a:schemeClr val="tx1"/>
                </a:solidFill>
                <a:latin typeface="Trebuchet MS" panose="020B0603020202020204" pitchFamily="34" charset="0"/>
              </a:defRPr>
            </a:lvl4pPr>
            <a:lvl5pPr marL="631825" indent="0">
              <a:spcAft>
                <a:spcPts val="0"/>
              </a:spcAft>
              <a:buNone/>
              <a:defRPr sz="1100">
                <a:solidFill>
                  <a:schemeClr val="tx1"/>
                </a:solidFill>
                <a:latin typeface="Trebuchet MS" panose="020B0603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05418" y="1939332"/>
            <a:ext cx="2736000" cy="2476698"/>
          </a:xfrm>
        </p:spPr>
        <p:txBody>
          <a:bodyPr/>
          <a:lstStyle>
            <a:lvl1pPr marL="0" indent="0">
              <a:buNone/>
              <a:defRPr sz="1500">
                <a:solidFill>
                  <a:schemeClr val="tx1"/>
                </a:solidFill>
                <a:latin typeface="Trebuchet MS" panose="020B0603020202020204" pitchFamily="34" charset="0"/>
              </a:defRPr>
            </a:lvl1pPr>
            <a:lvl2pPr marL="180975" indent="0">
              <a:spcAft>
                <a:spcPts val="0"/>
              </a:spcAft>
              <a:buNone/>
              <a:defRPr sz="1400">
                <a:solidFill>
                  <a:schemeClr val="tx1"/>
                </a:solidFill>
                <a:latin typeface="Trebuchet MS" panose="020B0603020202020204" pitchFamily="34" charset="0"/>
              </a:defRPr>
            </a:lvl2pPr>
            <a:lvl3pPr marL="406400" indent="0">
              <a:spcAft>
                <a:spcPts val="0"/>
              </a:spcAft>
              <a:buNone/>
              <a:defRPr sz="1200">
                <a:solidFill>
                  <a:schemeClr val="tx1"/>
                </a:solidFill>
                <a:latin typeface="Trebuchet MS" panose="020B0603020202020204" pitchFamily="34" charset="0"/>
              </a:defRPr>
            </a:lvl3pPr>
            <a:lvl4pPr marL="546100" indent="0">
              <a:spcAft>
                <a:spcPts val="0"/>
              </a:spcAft>
              <a:buNone/>
              <a:defRPr sz="1100">
                <a:solidFill>
                  <a:schemeClr val="tx1"/>
                </a:solidFill>
                <a:latin typeface="Trebuchet MS" panose="020B0603020202020204" pitchFamily="34" charset="0"/>
              </a:defRPr>
            </a:lvl4pPr>
            <a:lvl5pPr marL="631825" indent="0">
              <a:spcAft>
                <a:spcPts val="0"/>
              </a:spcAft>
              <a:buNone/>
              <a:defRPr sz="1100">
                <a:solidFill>
                  <a:schemeClr val="tx1"/>
                </a:solidFill>
                <a:latin typeface="Trebuchet MS" panose="020B0603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sz="half" idx="10"/>
          </p:nvPr>
        </p:nvSpPr>
        <p:spPr>
          <a:xfrm>
            <a:off x="6158316" y="1939332"/>
            <a:ext cx="2736000" cy="2476698"/>
          </a:xfrm>
        </p:spPr>
        <p:txBody>
          <a:bodyPr/>
          <a:lstStyle>
            <a:lvl1pPr marL="0" indent="0">
              <a:buNone/>
              <a:defRPr sz="1500">
                <a:solidFill>
                  <a:schemeClr val="tx1"/>
                </a:solidFill>
                <a:latin typeface="Trebuchet MS" panose="020B0603020202020204" pitchFamily="34" charset="0"/>
              </a:defRPr>
            </a:lvl1pPr>
            <a:lvl2pPr marL="180975" indent="0">
              <a:spcAft>
                <a:spcPts val="0"/>
              </a:spcAft>
              <a:buNone/>
              <a:defRPr sz="1400">
                <a:solidFill>
                  <a:schemeClr val="tx1"/>
                </a:solidFill>
                <a:latin typeface="Trebuchet MS" panose="020B0603020202020204" pitchFamily="34" charset="0"/>
              </a:defRPr>
            </a:lvl2pPr>
            <a:lvl3pPr marL="406400" indent="0">
              <a:spcAft>
                <a:spcPts val="0"/>
              </a:spcAft>
              <a:buNone/>
              <a:defRPr sz="1200">
                <a:solidFill>
                  <a:schemeClr val="tx1"/>
                </a:solidFill>
                <a:latin typeface="Trebuchet MS" panose="020B0603020202020204" pitchFamily="34" charset="0"/>
              </a:defRPr>
            </a:lvl3pPr>
            <a:lvl4pPr marL="546100" indent="0">
              <a:spcAft>
                <a:spcPts val="0"/>
              </a:spcAft>
              <a:buNone/>
              <a:defRPr sz="1100">
                <a:solidFill>
                  <a:schemeClr val="tx1"/>
                </a:solidFill>
                <a:latin typeface="Trebuchet MS" panose="020B0603020202020204" pitchFamily="34" charset="0"/>
              </a:defRPr>
            </a:lvl4pPr>
            <a:lvl5pPr marL="631825" indent="0">
              <a:spcAft>
                <a:spcPts val="0"/>
              </a:spcAft>
              <a:buNone/>
              <a:defRPr sz="1100">
                <a:solidFill>
                  <a:schemeClr val="tx1"/>
                </a:solidFill>
                <a:latin typeface="Trebuchet MS" panose="020B0603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sz="half" idx="11"/>
          </p:nvPr>
        </p:nvSpPr>
        <p:spPr>
          <a:xfrm>
            <a:off x="212472" y="1130301"/>
            <a:ext cx="2736000" cy="688452"/>
          </a:xfrm>
        </p:spPr>
        <p:txBody>
          <a:bodyPr anchor="b" anchorCtr="0"/>
          <a:lstStyle>
            <a:lvl1pPr marL="0" indent="0">
              <a:spcBef>
                <a:spcPts val="0"/>
              </a:spcBef>
              <a:spcAft>
                <a:spcPts val="0"/>
              </a:spcAft>
              <a:buNone/>
              <a:defRPr sz="1500">
                <a:solidFill>
                  <a:srgbClr val="0085CA"/>
                </a:solidFill>
                <a:latin typeface="Trebuchet MS" panose="020B0603020202020204" pitchFamily="34" charset="0"/>
              </a:defRPr>
            </a:lvl1pPr>
            <a:lvl2pPr marL="180975" indent="0">
              <a:spcBef>
                <a:spcPts val="0"/>
              </a:spcBef>
              <a:spcAft>
                <a:spcPts val="0"/>
              </a:spcAft>
              <a:buNone/>
              <a:defRPr sz="1400">
                <a:solidFill>
                  <a:srgbClr val="0085CA"/>
                </a:solidFill>
                <a:latin typeface="Trebuchet MS" panose="020B0603020202020204" pitchFamily="34" charset="0"/>
              </a:defRPr>
            </a:lvl2pPr>
            <a:lvl3pPr marL="406400" indent="0">
              <a:spcBef>
                <a:spcPts val="0"/>
              </a:spcBef>
              <a:spcAft>
                <a:spcPts val="0"/>
              </a:spcAft>
              <a:buNone/>
              <a:defRPr sz="1200">
                <a:solidFill>
                  <a:srgbClr val="0085CA"/>
                </a:solidFill>
                <a:latin typeface="Trebuchet MS" panose="020B0603020202020204" pitchFamily="34" charset="0"/>
              </a:defRPr>
            </a:lvl3pPr>
            <a:lvl4pPr marL="546100" indent="0">
              <a:spcBef>
                <a:spcPts val="0"/>
              </a:spcBef>
              <a:spcAft>
                <a:spcPts val="0"/>
              </a:spcAft>
              <a:buNone/>
              <a:defRPr sz="1100">
                <a:solidFill>
                  <a:srgbClr val="0085CA"/>
                </a:solidFill>
                <a:latin typeface="Trebuchet MS" panose="020B0603020202020204" pitchFamily="34" charset="0"/>
              </a:defRPr>
            </a:lvl4pPr>
            <a:lvl5pPr marL="631825" indent="0">
              <a:spcBef>
                <a:spcPts val="0"/>
              </a:spcBef>
              <a:spcAft>
                <a:spcPts val="0"/>
              </a:spcAft>
              <a:buNone/>
              <a:defRPr sz="1100">
                <a:solidFill>
                  <a:srgbClr val="0085CA"/>
                </a:solidFill>
                <a:latin typeface="Trebuchet MS" panose="020B0603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3"/>
          <p:cNvSpPr>
            <a:spLocks noGrp="1"/>
          </p:cNvSpPr>
          <p:nvPr>
            <p:ph sz="half" idx="12"/>
          </p:nvPr>
        </p:nvSpPr>
        <p:spPr>
          <a:xfrm>
            <a:off x="3203754" y="1130301"/>
            <a:ext cx="2736000" cy="688452"/>
          </a:xfrm>
        </p:spPr>
        <p:txBody>
          <a:bodyPr anchor="b" anchorCtr="0"/>
          <a:lstStyle>
            <a:lvl1pPr marL="0" indent="0">
              <a:spcBef>
                <a:spcPts val="0"/>
              </a:spcBef>
              <a:spcAft>
                <a:spcPts val="0"/>
              </a:spcAft>
              <a:buNone/>
              <a:defRPr sz="1500">
                <a:solidFill>
                  <a:srgbClr val="0085CA"/>
                </a:solidFill>
                <a:latin typeface="Trebuchet MS" panose="020B0603020202020204" pitchFamily="34" charset="0"/>
              </a:defRPr>
            </a:lvl1pPr>
            <a:lvl2pPr marL="180975" indent="0">
              <a:spcBef>
                <a:spcPts val="0"/>
              </a:spcBef>
              <a:spcAft>
                <a:spcPts val="0"/>
              </a:spcAft>
              <a:buNone/>
              <a:defRPr sz="1400">
                <a:solidFill>
                  <a:srgbClr val="0085CA"/>
                </a:solidFill>
                <a:latin typeface="Trebuchet MS" panose="020B0603020202020204" pitchFamily="34" charset="0"/>
              </a:defRPr>
            </a:lvl2pPr>
            <a:lvl3pPr marL="406400" indent="0">
              <a:spcBef>
                <a:spcPts val="0"/>
              </a:spcBef>
              <a:spcAft>
                <a:spcPts val="0"/>
              </a:spcAft>
              <a:buNone/>
              <a:defRPr sz="1200">
                <a:solidFill>
                  <a:srgbClr val="0085CA"/>
                </a:solidFill>
                <a:latin typeface="Trebuchet MS" panose="020B0603020202020204" pitchFamily="34" charset="0"/>
              </a:defRPr>
            </a:lvl3pPr>
            <a:lvl4pPr marL="546100" indent="0">
              <a:spcBef>
                <a:spcPts val="0"/>
              </a:spcBef>
              <a:spcAft>
                <a:spcPts val="0"/>
              </a:spcAft>
              <a:buNone/>
              <a:defRPr sz="1100">
                <a:solidFill>
                  <a:srgbClr val="0085CA"/>
                </a:solidFill>
                <a:latin typeface="Trebuchet MS" panose="020B0603020202020204" pitchFamily="34" charset="0"/>
              </a:defRPr>
            </a:lvl4pPr>
            <a:lvl5pPr marL="631825" indent="0">
              <a:spcBef>
                <a:spcPts val="0"/>
              </a:spcBef>
              <a:spcAft>
                <a:spcPts val="0"/>
              </a:spcAft>
              <a:buNone/>
              <a:defRPr sz="1100">
                <a:solidFill>
                  <a:srgbClr val="0085CA"/>
                </a:solidFill>
                <a:latin typeface="Trebuchet MS" panose="020B0603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sz="half" idx="13"/>
          </p:nvPr>
        </p:nvSpPr>
        <p:spPr>
          <a:xfrm>
            <a:off x="6156652" y="1130301"/>
            <a:ext cx="2736000" cy="688452"/>
          </a:xfrm>
        </p:spPr>
        <p:txBody>
          <a:bodyPr anchor="b" anchorCtr="0"/>
          <a:lstStyle>
            <a:lvl1pPr marL="0" indent="0">
              <a:spcBef>
                <a:spcPts val="0"/>
              </a:spcBef>
              <a:spcAft>
                <a:spcPts val="0"/>
              </a:spcAft>
              <a:buNone/>
              <a:defRPr sz="1500">
                <a:solidFill>
                  <a:srgbClr val="0085CA"/>
                </a:solidFill>
                <a:latin typeface="Trebuchet MS" panose="020B0603020202020204" pitchFamily="34" charset="0"/>
              </a:defRPr>
            </a:lvl1pPr>
            <a:lvl2pPr marL="180975" indent="0">
              <a:spcBef>
                <a:spcPts val="0"/>
              </a:spcBef>
              <a:spcAft>
                <a:spcPts val="0"/>
              </a:spcAft>
              <a:buNone/>
              <a:defRPr sz="1400">
                <a:solidFill>
                  <a:srgbClr val="0085CA"/>
                </a:solidFill>
                <a:latin typeface="Trebuchet MS" panose="020B0603020202020204" pitchFamily="34" charset="0"/>
              </a:defRPr>
            </a:lvl2pPr>
            <a:lvl3pPr marL="406400" indent="0">
              <a:spcBef>
                <a:spcPts val="0"/>
              </a:spcBef>
              <a:spcAft>
                <a:spcPts val="0"/>
              </a:spcAft>
              <a:buNone/>
              <a:defRPr sz="1200">
                <a:solidFill>
                  <a:srgbClr val="0085CA"/>
                </a:solidFill>
                <a:latin typeface="Trebuchet MS" panose="020B0603020202020204" pitchFamily="34" charset="0"/>
              </a:defRPr>
            </a:lvl3pPr>
            <a:lvl4pPr marL="546100" indent="0">
              <a:spcBef>
                <a:spcPts val="0"/>
              </a:spcBef>
              <a:spcAft>
                <a:spcPts val="0"/>
              </a:spcAft>
              <a:buNone/>
              <a:defRPr sz="1100">
                <a:solidFill>
                  <a:srgbClr val="0085CA"/>
                </a:solidFill>
                <a:latin typeface="Trebuchet MS" panose="020B0603020202020204" pitchFamily="34" charset="0"/>
              </a:defRPr>
            </a:lvl4pPr>
            <a:lvl5pPr marL="631825" indent="0">
              <a:spcBef>
                <a:spcPts val="0"/>
              </a:spcBef>
              <a:spcAft>
                <a:spcPts val="0"/>
              </a:spcAft>
              <a:buNone/>
              <a:defRPr sz="1100">
                <a:solidFill>
                  <a:srgbClr val="0085CA"/>
                </a:solidFill>
                <a:latin typeface="Trebuchet MS" panose="020B0603020202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tx1">
                    <a:lumMod val="75000"/>
                    <a:lumOff val="25000"/>
                  </a:schemeClr>
                </a:solidFill>
                <a:latin typeface="Trebuchet MS" panose="020B0603020202020204" pitchFamily="34" charset="0"/>
                <a:cs typeface="Arial" pitchFamily="34" charset="0"/>
              </a:rPr>
              <a:pPr algn="ctr">
                <a:spcBef>
                  <a:spcPct val="0"/>
                </a:spcBef>
                <a:defRPr/>
              </a:pPr>
              <a:t>‹#›</a:t>
            </a:fld>
            <a:endParaRPr lang="en-US" sz="1000">
              <a:solidFill>
                <a:schemeClr val="tx1">
                  <a:lumMod val="75000"/>
                  <a:lumOff val="25000"/>
                </a:schemeClr>
              </a:solidFill>
              <a:latin typeface="Trebuchet MS" panose="020B0603020202020204" pitchFamily="34" charset="0"/>
              <a:cs typeface="Arial" pitchFamily="34" charset="0"/>
            </a:endParaRPr>
          </a:p>
        </p:txBody>
      </p:sp>
      <p:cxnSp>
        <p:nvCxnSpPr>
          <p:cNvPr id="17" name="Straight Connector 112"/>
          <p:cNvCxnSpPr/>
          <p:nvPr userDrawn="1"/>
        </p:nvCxnSpPr>
        <p:spPr>
          <a:xfrm flipH="1">
            <a:off x="206372" y="4913643"/>
            <a:ext cx="1004835"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pic>
        <p:nvPicPr>
          <p:cNvPr id="19" name="Picture 2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7767355" y="4690465"/>
            <a:ext cx="1122840" cy="307477"/>
          </a:xfrm>
          <a:prstGeom prst="rect">
            <a:avLst/>
          </a:prstGeom>
        </p:spPr>
      </p:pic>
      <p:sp>
        <p:nvSpPr>
          <p:cNvPr id="18" name="Rectangle 17"/>
          <p:cNvSpPr/>
          <p:nvPr userDrawn="1"/>
        </p:nvSpPr>
        <p:spPr>
          <a:xfrm>
            <a:off x="-3" y="-1308"/>
            <a:ext cx="79200" cy="1008000"/>
          </a:xfrm>
          <a:prstGeom prst="rect">
            <a:avLst/>
          </a:prstGeom>
          <a:solidFill>
            <a:srgbClr val="0085CA"/>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fr-BE">
              <a:latin typeface="Trebuchet MS" panose="020B0603020202020204" pitchFamily="34" charset="0"/>
              <a:cs typeface="Segoe UI" panose="020B0502040204020203" pitchFamily="34" charset="0"/>
            </a:endParaRPr>
          </a:p>
        </p:txBody>
      </p:sp>
    </p:spTree>
    <p:extLst>
      <p:ext uri="{BB962C8B-B14F-4D97-AF65-F5344CB8AC3E}">
        <p14:creationId xmlns="" xmlns:p14="http://schemas.microsoft.com/office/powerpoint/2010/main" val="3520811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ALE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372" y="34423"/>
            <a:ext cx="8693207" cy="792956"/>
          </a:xfrm>
        </p:spPr>
        <p:txBody>
          <a:bodyPr/>
          <a:lstStyle>
            <a:lvl1pPr>
              <a:defRPr>
                <a:latin typeface="Trebuchet MS" panose="020B0603020202020204" pitchFamily="34" charset="0"/>
              </a:defRPr>
            </a:lvl1pPr>
          </a:lstStyle>
          <a:p>
            <a:r>
              <a:rPr lang="en-US"/>
              <a:t>Click to edit master title style</a:t>
            </a:r>
          </a:p>
        </p:txBody>
      </p:sp>
      <p:sp>
        <p:nvSpPr>
          <p:cNvPr id="15"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tx1">
                    <a:lumMod val="75000"/>
                    <a:lumOff val="25000"/>
                  </a:schemeClr>
                </a:solidFill>
                <a:latin typeface="Trebuchet MS" panose="020B0603020202020204" pitchFamily="34" charset="0"/>
                <a:cs typeface="Arial" pitchFamily="34" charset="0"/>
              </a:rPr>
              <a:pPr algn="ctr">
                <a:spcBef>
                  <a:spcPct val="0"/>
                </a:spcBef>
                <a:defRPr/>
              </a:pPr>
              <a:t>‹#›</a:t>
            </a:fld>
            <a:endParaRPr lang="en-US" sz="1000">
              <a:solidFill>
                <a:schemeClr val="tx1">
                  <a:lumMod val="75000"/>
                  <a:lumOff val="25000"/>
                </a:schemeClr>
              </a:solidFill>
              <a:latin typeface="Trebuchet MS" panose="020B0603020202020204" pitchFamily="34" charset="0"/>
              <a:cs typeface="Arial" pitchFamily="34" charset="0"/>
            </a:endParaRPr>
          </a:p>
        </p:txBody>
      </p:sp>
      <p:cxnSp>
        <p:nvCxnSpPr>
          <p:cNvPr id="16" name="Straight Connector 112"/>
          <p:cNvCxnSpPr/>
          <p:nvPr userDrawn="1"/>
        </p:nvCxnSpPr>
        <p:spPr>
          <a:xfrm flipH="1">
            <a:off x="206372" y="4913643"/>
            <a:ext cx="1004835"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userDrawn="1"/>
        </p:nvSpPr>
        <p:spPr>
          <a:xfrm>
            <a:off x="-3" y="-1308"/>
            <a:ext cx="79200" cy="1008000"/>
          </a:xfrm>
          <a:prstGeom prst="rect">
            <a:avLst/>
          </a:prstGeom>
          <a:solidFill>
            <a:srgbClr val="0085CA"/>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fr-BE">
              <a:latin typeface="Trebuchet MS" panose="020B0603020202020204" pitchFamily="34" charset="0"/>
              <a:cs typeface="Segoe UI" panose="020B0502040204020203" pitchFamily="34" charset="0"/>
            </a:endParaRPr>
          </a:p>
        </p:txBody>
      </p:sp>
      <p:pic>
        <p:nvPicPr>
          <p:cNvPr id="8" name="Picture 2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7767355" y="4690465"/>
            <a:ext cx="1122840" cy="307477"/>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ALE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372" y="34423"/>
            <a:ext cx="8693207" cy="792956"/>
          </a:xfrm>
        </p:spPr>
        <p:txBody>
          <a:bodyPr/>
          <a:lstStyle>
            <a:lvl1pPr>
              <a:defRPr>
                <a:latin typeface="Trebuchet MS" panose="020B0603020202020204" pitchFamily="34" charset="0"/>
              </a:defRPr>
            </a:lvl1pPr>
          </a:lstStyle>
          <a:p>
            <a:r>
              <a:rPr lang="en-US"/>
              <a:t>Click to edit master title style</a:t>
            </a:r>
          </a:p>
        </p:txBody>
      </p:sp>
      <p:sp>
        <p:nvSpPr>
          <p:cNvPr id="15"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tx1">
                    <a:lumMod val="75000"/>
                    <a:lumOff val="25000"/>
                  </a:schemeClr>
                </a:solidFill>
                <a:latin typeface="Trebuchet MS" panose="020B0603020202020204" pitchFamily="34" charset="0"/>
                <a:cs typeface="Arial" pitchFamily="34" charset="0"/>
              </a:rPr>
              <a:pPr algn="ctr">
                <a:spcBef>
                  <a:spcPct val="0"/>
                </a:spcBef>
                <a:defRPr/>
              </a:pPr>
              <a:t>‹#›</a:t>
            </a:fld>
            <a:endParaRPr lang="en-US" sz="1000">
              <a:solidFill>
                <a:schemeClr val="tx1">
                  <a:lumMod val="75000"/>
                  <a:lumOff val="25000"/>
                </a:schemeClr>
              </a:solidFill>
              <a:latin typeface="Trebuchet MS" panose="020B0603020202020204" pitchFamily="34" charset="0"/>
              <a:cs typeface="Arial" pitchFamily="34" charset="0"/>
            </a:endParaRPr>
          </a:p>
        </p:txBody>
      </p:sp>
      <p:cxnSp>
        <p:nvCxnSpPr>
          <p:cNvPr id="16" name="Straight Connector 112"/>
          <p:cNvCxnSpPr/>
          <p:nvPr userDrawn="1"/>
        </p:nvCxnSpPr>
        <p:spPr>
          <a:xfrm flipH="1">
            <a:off x="206372" y="4913643"/>
            <a:ext cx="1004835"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7767355" y="4690465"/>
            <a:ext cx="1122840" cy="307477"/>
          </a:xfrm>
          <a:prstGeom prst="rect">
            <a:avLst/>
          </a:prstGeom>
        </p:spPr>
      </p:pic>
      <p:pic>
        <p:nvPicPr>
          <p:cNvPr id="9" name="Picture 3"/>
          <p:cNvPicPr>
            <a:picLocks noChangeAspect="1" noChangeArrowheads="1"/>
          </p:cNvPicPr>
          <p:nvPr userDrawn="1"/>
        </p:nvPicPr>
        <p:blipFill>
          <a:blip r:embed="rId3"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Tree>
    <p:extLst>
      <p:ext uri="{BB962C8B-B14F-4D97-AF65-F5344CB8AC3E}">
        <p14:creationId xmlns="" xmlns:p14="http://schemas.microsoft.com/office/powerpoint/2010/main" val="3533330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LE_Footer-Only">
    <p:spTree>
      <p:nvGrpSpPr>
        <p:cNvPr id="1" name=""/>
        <p:cNvGrpSpPr/>
        <p:nvPr/>
      </p:nvGrpSpPr>
      <p:grpSpPr>
        <a:xfrm>
          <a:off x="0" y="0"/>
          <a:ext cx="0" cy="0"/>
          <a:chOff x="0" y="0"/>
          <a:chExt cx="0" cy="0"/>
        </a:xfrm>
      </p:grpSpPr>
      <p:sp>
        <p:nvSpPr>
          <p:cNvPr id="6"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tx1">
                    <a:lumMod val="75000"/>
                    <a:lumOff val="25000"/>
                  </a:schemeClr>
                </a:solidFill>
                <a:latin typeface="Trebuchet MS" panose="020B0603020202020204" pitchFamily="34" charset="0"/>
                <a:cs typeface="Arial" pitchFamily="34" charset="0"/>
              </a:rPr>
              <a:pPr algn="ctr">
                <a:spcBef>
                  <a:spcPct val="0"/>
                </a:spcBef>
                <a:defRPr/>
              </a:pPr>
              <a:t>‹#›</a:t>
            </a:fld>
            <a:endParaRPr lang="en-US" sz="1000">
              <a:solidFill>
                <a:schemeClr val="tx1">
                  <a:lumMod val="75000"/>
                  <a:lumOff val="25000"/>
                </a:schemeClr>
              </a:solidFill>
              <a:latin typeface="Trebuchet MS" panose="020B0603020202020204" pitchFamily="34" charset="0"/>
              <a:cs typeface="Arial" pitchFamily="34" charset="0"/>
            </a:endParaRPr>
          </a:p>
        </p:txBody>
      </p:sp>
      <p:cxnSp>
        <p:nvCxnSpPr>
          <p:cNvPr id="7" name="Straight Connector 112"/>
          <p:cNvCxnSpPr/>
          <p:nvPr userDrawn="1"/>
        </p:nvCxnSpPr>
        <p:spPr>
          <a:xfrm flipH="1">
            <a:off x="206372" y="4913643"/>
            <a:ext cx="1004835"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3" y="-1308"/>
            <a:ext cx="79200" cy="1008000"/>
          </a:xfrm>
          <a:prstGeom prst="rect">
            <a:avLst/>
          </a:prstGeom>
          <a:solidFill>
            <a:srgbClr val="0085CA"/>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fr-BE">
              <a:latin typeface="Trebuchet MS" panose="020B0603020202020204" pitchFamily="34" charset="0"/>
              <a:cs typeface="Segoe UI" panose="020B0502040204020203" pitchFamily="34" charset="0"/>
            </a:endParaRPr>
          </a:p>
        </p:txBody>
      </p:sp>
      <p:pic>
        <p:nvPicPr>
          <p:cNvPr id="9" name="Picture 21"/>
          <p:cNvPicPr>
            <a:picLocks noChangeAspect="1"/>
          </p:cNvPicPr>
          <p:nvPr userDrawn="1"/>
        </p:nvPicPr>
        <p:blipFill>
          <a:blip r:embed="rId2" cstate="print">
            <a:extLst>
              <a:ext uri="{28A0092B-C50C-407E-A947-70E740481C1C}">
                <a14:useLocalDpi xmlns="" xmlns:a14="http://schemas.microsoft.com/office/drawing/2010/main"/>
              </a:ext>
            </a:extLst>
          </a:blip>
          <a:stretch>
            <a:fillRect/>
          </a:stretch>
        </p:blipFill>
        <p:spPr>
          <a:xfrm>
            <a:off x="7767355" y="4690465"/>
            <a:ext cx="1122840" cy="30747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ALE_Picture Full Screen">
    <p:spTree>
      <p:nvGrpSpPr>
        <p:cNvPr id="1" name=""/>
        <p:cNvGrpSpPr/>
        <p:nvPr/>
      </p:nvGrpSpPr>
      <p:grpSpPr>
        <a:xfrm>
          <a:off x="0" y="0"/>
          <a:ext cx="0" cy="0"/>
          <a:chOff x="0" y="0"/>
          <a:chExt cx="0" cy="0"/>
        </a:xfrm>
      </p:grpSpPr>
      <p:sp>
        <p:nvSpPr>
          <p:cNvPr id="3" name="图片占位符 2"/>
          <p:cNvSpPr>
            <a:spLocks noGrp="1"/>
          </p:cNvSpPr>
          <p:nvPr>
            <p:ph type="pic" sz="quarter" idx="10" hasCustomPrompt="1"/>
          </p:nvPr>
        </p:nvSpPr>
        <p:spPr>
          <a:xfrm>
            <a:off x="0" y="0"/>
            <a:ext cx="9144000" cy="5143500"/>
          </a:xfrm>
        </p:spPr>
        <p:txBody>
          <a:bodyPr/>
          <a:lstStyle>
            <a:lvl1pPr marL="0" indent="0">
              <a:buNone/>
              <a:defRPr/>
            </a:lvl1pPr>
          </a:lstStyle>
          <a:p>
            <a:r>
              <a:rPr lang="en-US" altLang="zh-CN"/>
              <a:t>Picture</a:t>
            </a:r>
          </a:p>
          <a:p>
            <a:endParaRPr lang="zh-CN" altLang="en-US"/>
          </a:p>
        </p:txBody>
      </p:sp>
      <p:pic>
        <p:nvPicPr>
          <p:cNvPr id="23" name="图片 22" hidden="1"/>
          <p:cNvPicPr>
            <a:picLocks noChangeAspect="1"/>
          </p:cNvPicPr>
          <p:nvPr userDrawn="1"/>
        </p:nvPicPr>
        <p:blipFill>
          <a:blip r:embed="rId2" cstate="print">
            <a:extLst>
              <a:ext uri="{BEBA8EAE-BF5A-486C-A8C5-ECC9F3942E4B}">
                <a14:imgProps xmln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 xmlns:a14="http://schemas.microsoft.com/office/drawing/2010/main"/>
              </a:ext>
            </a:extLst>
          </a:blip>
          <a:stretch>
            <a:fillRect/>
          </a:stretch>
        </p:blipFill>
        <p:spPr>
          <a:xfrm>
            <a:off x="2" y="-1"/>
            <a:ext cx="9143999" cy="4970568"/>
          </a:xfrm>
          <a:prstGeom prst="rect">
            <a:avLst/>
          </a:prstGeom>
        </p:spPr>
      </p:pic>
      <p:sp>
        <p:nvSpPr>
          <p:cNvPr id="7" name="矩形 6" hidden="1"/>
          <p:cNvSpPr/>
          <p:nvPr userDrawn="1"/>
        </p:nvSpPr>
        <p:spPr>
          <a:xfrm rot="10800000">
            <a:off x="2790" y="0"/>
            <a:ext cx="9143999" cy="5143500"/>
          </a:xfrm>
          <a:prstGeom prst="rect">
            <a:avLst/>
          </a:prstGeom>
          <a:gradFill flip="none" rotWithShape="1">
            <a:gsLst>
              <a:gs pos="0">
                <a:srgbClr val="F2EFE8">
                  <a:alpha val="80000"/>
                </a:srgbClr>
              </a:gs>
              <a:gs pos="50000">
                <a:srgbClr val="F9F6F1"/>
              </a:gs>
              <a:gs pos="100000">
                <a:srgbClr val="FEFE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tx1">
                    <a:lumMod val="75000"/>
                    <a:lumOff val="25000"/>
                  </a:schemeClr>
                </a:solidFill>
                <a:latin typeface="Trebuchet MS" panose="020B0603020202020204" pitchFamily="34" charset="0"/>
                <a:cs typeface="Arial" pitchFamily="34" charset="0"/>
              </a:rPr>
              <a:pPr algn="ctr">
                <a:spcBef>
                  <a:spcPct val="0"/>
                </a:spcBef>
                <a:defRPr/>
              </a:pPr>
              <a:t>‹#›</a:t>
            </a:fld>
            <a:endParaRPr lang="en-US" sz="1000">
              <a:solidFill>
                <a:schemeClr val="tx1">
                  <a:lumMod val="75000"/>
                  <a:lumOff val="25000"/>
                </a:schemeClr>
              </a:solidFill>
              <a:latin typeface="Trebuchet MS" panose="020B0603020202020204" pitchFamily="34" charset="0"/>
              <a:cs typeface="Arial" pitchFamily="34" charset="0"/>
            </a:endParaRPr>
          </a:p>
        </p:txBody>
      </p:sp>
      <p:cxnSp>
        <p:nvCxnSpPr>
          <p:cNvPr id="12" name="Straight Connector 112"/>
          <p:cNvCxnSpPr/>
          <p:nvPr userDrawn="1"/>
        </p:nvCxnSpPr>
        <p:spPr>
          <a:xfrm flipH="1">
            <a:off x="206372" y="4913643"/>
            <a:ext cx="1004835"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15899" y="170260"/>
            <a:ext cx="8693207" cy="792956"/>
          </a:xfrm>
        </p:spPr>
        <p:txBody>
          <a:bodyPr/>
          <a:lstStyle>
            <a:lvl1pPr>
              <a:defRPr>
                <a:latin typeface="Trebuchet MS" panose="020B0603020202020204" pitchFamily="34" charset="0"/>
              </a:defRPr>
            </a:lvl1pPr>
          </a:lstStyle>
          <a:p>
            <a:r>
              <a:rPr lang="en-US"/>
              <a:t>Click to edit master title style</a:t>
            </a:r>
          </a:p>
        </p:txBody>
      </p:sp>
      <p:sp>
        <p:nvSpPr>
          <p:cNvPr id="15" name="Rectangle 14"/>
          <p:cNvSpPr/>
          <p:nvPr userDrawn="1"/>
        </p:nvSpPr>
        <p:spPr>
          <a:xfrm>
            <a:off x="-3" y="-1308"/>
            <a:ext cx="79200" cy="1008000"/>
          </a:xfrm>
          <a:prstGeom prst="rect">
            <a:avLst/>
          </a:prstGeom>
          <a:solidFill>
            <a:srgbClr val="0085CA"/>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fr-BE">
              <a:latin typeface="Trebuchet MS" panose="020B0603020202020204" pitchFamily="34" charset="0"/>
              <a:cs typeface="Segoe UI" panose="020B0502040204020203" pitchFamily="34" charset="0"/>
            </a:endParaRPr>
          </a:p>
        </p:txBody>
      </p:sp>
      <p:pic>
        <p:nvPicPr>
          <p:cNvPr id="14" name="Picture 21"/>
          <p:cNvPicPr>
            <a:picLocks noChangeAspect="1"/>
          </p:cNvPicPr>
          <p:nvPr userDrawn="1"/>
        </p:nvPicPr>
        <p:blipFill>
          <a:blip r:embed="rId4" cstate="print">
            <a:extLst>
              <a:ext uri="{28A0092B-C50C-407E-A947-70E740481C1C}">
                <a14:useLocalDpi xmlns="" xmlns:a14="http://schemas.microsoft.com/office/drawing/2010/main"/>
              </a:ext>
            </a:extLst>
          </a:blip>
          <a:stretch>
            <a:fillRect/>
          </a:stretch>
        </p:blipFill>
        <p:spPr>
          <a:xfrm>
            <a:off x="7767355" y="4690465"/>
            <a:ext cx="1122840" cy="307477"/>
          </a:xfrm>
          <a:prstGeom prst="rect">
            <a:avLst/>
          </a:prstGeom>
        </p:spPr>
      </p:pic>
    </p:spTree>
    <p:extLst>
      <p:ext uri="{BB962C8B-B14F-4D97-AF65-F5344CB8AC3E}">
        <p14:creationId xmlns="" xmlns:p14="http://schemas.microsoft.com/office/powerpoint/2010/main" val="289540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LE_Picture Screen">
    <p:spTree>
      <p:nvGrpSpPr>
        <p:cNvPr id="1" name=""/>
        <p:cNvGrpSpPr/>
        <p:nvPr/>
      </p:nvGrpSpPr>
      <p:grpSpPr>
        <a:xfrm>
          <a:off x="0" y="0"/>
          <a:ext cx="0" cy="0"/>
          <a:chOff x="0" y="0"/>
          <a:chExt cx="0" cy="0"/>
        </a:xfrm>
      </p:grpSpPr>
      <p:pic>
        <p:nvPicPr>
          <p:cNvPr id="23" name="图片 22" hidden="1"/>
          <p:cNvPicPr>
            <a:picLocks noChangeAspect="1"/>
          </p:cNvPicPr>
          <p:nvPr userDrawn="1"/>
        </p:nvPicPr>
        <p:blipFill>
          <a:blip r:embed="rId2" cstate="print">
            <a:extLst>
              <a:ext uri="{BEBA8EAE-BF5A-486C-A8C5-ECC9F3942E4B}">
                <a14:imgProps xmln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 xmlns:a14="http://schemas.microsoft.com/office/drawing/2010/main"/>
              </a:ext>
            </a:extLst>
          </a:blip>
          <a:stretch>
            <a:fillRect/>
          </a:stretch>
        </p:blipFill>
        <p:spPr>
          <a:xfrm>
            <a:off x="2" y="-1"/>
            <a:ext cx="9143999" cy="4970568"/>
          </a:xfrm>
          <a:prstGeom prst="rect">
            <a:avLst/>
          </a:prstGeom>
        </p:spPr>
      </p:pic>
      <p:sp>
        <p:nvSpPr>
          <p:cNvPr id="7" name="矩形 6" hidden="1"/>
          <p:cNvSpPr/>
          <p:nvPr userDrawn="1"/>
        </p:nvSpPr>
        <p:spPr>
          <a:xfrm rot="10800000">
            <a:off x="2790" y="0"/>
            <a:ext cx="9143999" cy="5143500"/>
          </a:xfrm>
          <a:prstGeom prst="rect">
            <a:avLst/>
          </a:prstGeom>
          <a:gradFill flip="none" rotWithShape="1">
            <a:gsLst>
              <a:gs pos="0">
                <a:srgbClr val="F2EFE8">
                  <a:alpha val="80000"/>
                </a:srgbClr>
              </a:gs>
              <a:gs pos="50000">
                <a:srgbClr val="F9F6F1"/>
              </a:gs>
              <a:gs pos="100000">
                <a:srgbClr val="FEFE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Footer Placeholder 2"/>
          <p:cNvSpPr txBox="1">
            <a:spLocks/>
          </p:cNvSpPr>
          <p:nvPr userDrawn="1"/>
        </p:nvSpPr>
        <p:spPr>
          <a:xfrm>
            <a:off x="215900" y="4734098"/>
            <a:ext cx="372452" cy="179784"/>
          </a:xfrm>
          <a:prstGeom prst="rect">
            <a:avLst/>
          </a:prstGeom>
        </p:spPr>
        <p:txBody>
          <a:bodyPr lIns="69677" tIns="34839" rIns="69677" bIns="34839" anchor="b"/>
          <a:lstStyle>
            <a:defPPr>
              <a:defRPr lang="en-GB"/>
            </a:defPPr>
            <a:lvl1pPr>
              <a:defRPr sz="800">
                <a:solidFill>
                  <a:schemeClr val="bg1">
                    <a:lumMod val="50000"/>
                  </a:schemeClr>
                </a:solidFill>
                <a:latin typeface="Tahoma" pitchFamily="34" charset="0"/>
              </a:defRPr>
            </a:lvl1pPr>
          </a:lstStyle>
          <a:p>
            <a:pPr algn="ctr">
              <a:spcBef>
                <a:spcPct val="0"/>
              </a:spcBef>
              <a:defRPr/>
            </a:pPr>
            <a:fld id="{1D43DDA3-B8F5-4355-8795-A0F7A61B9EB2}" type="slidenum">
              <a:rPr lang="en-US" sz="1000" smtClean="0">
                <a:solidFill>
                  <a:schemeClr val="tx1">
                    <a:lumMod val="75000"/>
                    <a:lumOff val="25000"/>
                  </a:schemeClr>
                </a:solidFill>
                <a:latin typeface="Trebuchet MS" panose="020B0603020202020204" pitchFamily="34" charset="0"/>
                <a:cs typeface="Arial" pitchFamily="34" charset="0"/>
              </a:rPr>
              <a:pPr algn="ctr">
                <a:spcBef>
                  <a:spcPct val="0"/>
                </a:spcBef>
                <a:defRPr/>
              </a:pPr>
              <a:t>‹#›</a:t>
            </a:fld>
            <a:endParaRPr lang="en-US" sz="1000">
              <a:solidFill>
                <a:schemeClr val="tx1">
                  <a:lumMod val="75000"/>
                  <a:lumOff val="25000"/>
                </a:schemeClr>
              </a:solidFill>
              <a:latin typeface="Trebuchet MS" panose="020B0603020202020204" pitchFamily="34" charset="0"/>
              <a:cs typeface="Arial" pitchFamily="34" charset="0"/>
            </a:endParaRPr>
          </a:p>
        </p:txBody>
      </p:sp>
      <p:cxnSp>
        <p:nvCxnSpPr>
          <p:cNvPr id="12" name="Straight Connector 112"/>
          <p:cNvCxnSpPr/>
          <p:nvPr userDrawn="1"/>
        </p:nvCxnSpPr>
        <p:spPr>
          <a:xfrm flipH="1">
            <a:off x="206372" y="4913643"/>
            <a:ext cx="1004835"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15899" y="170260"/>
            <a:ext cx="8693207" cy="792956"/>
          </a:xfrm>
        </p:spPr>
        <p:txBody>
          <a:bodyPr/>
          <a:lstStyle>
            <a:lvl1pPr>
              <a:defRPr>
                <a:latin typeface="Trebuchet MS" panose="020B0603020202020204" pitchFamily="34" charset="0"/>
              </a:defRPr>
            </a:lvl1pPr>
          </a:lstStyle>
          <a:p>
            <a:r>
              <a:rPr lang="en-US"/>
              <a:t>Click to edit master title style</a:t>
            </a:r>
          </a:p>
        </p:txBody>
      </p:sp>
      <p:sp>
        <p:nvSpPr>
          <p:cNvPr id="15" name="图片占位符 6"/>
          <p:cNvSpPr>
            <a:spLocks noGrp="1"/>
          </p:cNvSpPr>
          <p:nvPr>
            <p:ph type="pic" sz="quarter" idx="10" hasCustomPrompt="1"/>
          </p:nvPr>
        </p:nvSpPr>
        <p:spPr>
          <a:xfrm>
            <a:off x="1763688" y="987574"/>
            <a:ext cx="5292080" cy="2976795"/>
          </a:xfrm>
        </p:spPr>
        <p:txBody>
          <a:bodyPr/>
          <a:lstStyle>
            <a:lvl1pPr marL="0" indent="0">
              <a:buNone/>
              <a:defRPr/>
            </a:lvl1pPr>
          </a:lstStyle>
          <a:p>
            <a:r>
              <a:rPr lang="en-US" altLang="zh-CN"/>
              <a:t>Picture</a:t>
            </a:r>
          </a:p>
          <a:p>
            <a:endParaRPr lang="zh-CN" altLang="en-US"/>
          </a:p>
        </p:txBody>
      </p:sp>
      <p:sp>
        <p:nvSpPr>
          <p:cNvPr id="16" name="Rectangle 15"/>
          <p:cNvSpPr/>
          <p:nvPr userDrawn="1"/>
        </p:nvSpPr>
        <p:spPr>
          <a:xfrm>
            <a:off x="-3" y="-1308"/>
            <a:ext cx="79200" cy="1008000"/>
          </a:xfrm>
          <a:prstGeom prst="rect">
            <a:avLst/>
          </a:prstGeom>
          <a:solidFill>
            <a:srgbClr val="0085CA"/>
          </a:solidFill>
          <a:ln>
            <a:noFill/>
          </a:ln>
        </p:spPr>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a:spcBef>
                <a:spcPts val="0"/>
              </a:spcBef>
            </a:pPr>
            <a:endParaRPr lang="fr-BE">
              <a:latin typeface="Trebuchet MS" panose="020B0603020202020204" pitchFamily="34" charset="0"/>
              <a:cs typeface="Segoe UI" panose="020B0502040204020203" pitchFamily="34" charset="0"/>
            </a:endParaRPr>
          </a:p>
        </p:txBody>
      </p:sp>
      <p:pic>
        <p:nvPicPr>
          <p:cNvPr id="14" name="Picture 21"/>
          <p:cNvPicPr>
            <a:picLocks noChangeAspect="1"/>
          </p:cNvPicPr>
          <p:nvPr userDrawn="1"/>
        </p:nvPicPr>
        <p:blipFill>
          <a:blip r:embed="rId4" cstate="print">
            <a:extLst>
              <a:ext uri="{28A0092B-C50C-407E-A947-70E740481C1C}">
                <a14:useLocalDpi xmlns="" xmlns:a14="http://schemas.microsoft.com/office/drawing/2010/main"/>
              </a:ext>
            </a:extLst>
          </a:blip>
          <a:stretch>
            <a:fillRect/>
          </a:stretch>
        </p:blipFill>
        <p:spPr>
          <a:xfrm>
            <a:off x="7767355" y="4690465"/>
            <a:ext cx="1122840" cy="307477"/>
          </a:xfrm>
          <a:prstGeom prst="rect">
            <a:avLst/>
          </a:prstGeom>
        </p:spPr>
      </p:pic>
    </p:spTree>
    <p:extLst>
      <p:ext uri="{BB962C8B-B14F-4D97-AF65-F5344CB8AC3E}">
        <p14:creationId xmlns="" xmlns:p14="http://schemas.microsoft.com/office/powerpoint/2010/main" val="2593315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58453" y="4389312"/>
            <a:ext cx="8673362" cy="754188"/>
          </a:xfrm>
          <a:prstGeom prst="rect">
            <a:avLst/>
          </a:prstGeom>
          <a:noFill/>
          <a:ln w="9525" algn="ctr">
            <a:noFill/>
            <a:miter lim="800000"/>
            <a:headEnd/>
            <a:tailEnd/>
          </a:ln>
          <a:effectLst/>
        </p:spPr>
        <p:txBody>
          <a:bodyPr vert="horz" wrap="square" lIns="69677" tIns="34839" rIns="69677" bIns="34839"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18354" y="1125414"/>
            <a:ext cx="8674821" cy="3290615"/>
          </a:xfrm>
          <a:prstGeom prst="rect">
            <a:avLst/>
          </a:prstGeom>
          <a:noFill/>
          <a:ln w="9525" algn="ctr">
            <a:noFill/>
            <a:miter lim="800000"/>
            <a:headEnd/>
            <a:tailEnd/>
          </a:ln>
          <a:effectLst/>
        </p:spPr>
        <p:txBody>
          <a:bodyPr vert="horz" wrap="square" lIns="34839"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671" r:id="rId3"/>
    <p:sldLayoutId id="2147483674" r:id="rId4"/>
    <p:sldLayoutId id="2147483654" r:id="rId5"/>
    <p:sldLayoutId id="2147483723" r:id="rId6"/>
    <p:sldLayoutId id="2147483660" r:id="rId7"/>
    <p:sldLayoutId id="2147483718" r:id="rId8"/>
    <p:sldLayoutId id="2147483717" r:id="rId9"/>
    <p:sldLayoutId id="2147483662" r:id="rId10"/>
    <p:sldLayoutId id="2147483722" r:id="rId11"/>
  </p:sldLayoutIdLst>
  <p:hf hdr="0" dt="0"/>
  <p:txStyles>
    <p:titleStyle>
      <a:lvl1pPr algn="l" rtl="0" eaLnBrk="1" fontAlgn="base" hangingPunct="1">
        <a:spcBef>
          <a:spcPct val="0"/>
        </a:spcBef>
        <a:spcAft>
          <a:spcPct val="0"/>
        </a:spcAft>
        <a:defRPr sz="1800" b="1" cap="none">
          <a:solidFill>
            <a:schemeClr val="tx1"/>
          </a:solidFill>
          <a:latin typeface="Trebuchet MS" panose="020B0603020202020204" pitchFamily="34" charset="0"/>
          <a:ea typeface="+mj-ea"/>
          <a:cs typeface="Segoe UI" panose="020B0502040204020203" pitchFamily="34" charset="0"/>
        </a:defRPr>
      </a:lvl1pPr>
      <a:lvl2pPr algn="l" rtl="0" eaLnBrk="1" fontAlgn="base" hangingPunct="1">
        <a:spcBef>
          <a:spcPct val="0"/>
        </a:spcBef>
        <a:spcAft>
          <a:spcPct val="0"/>
        </a:spcAft>
        <a:defRPr sz="2000" b="1">
          <a:solidFill>
            <a:srgbClr val="404040"/>
          </a:solidFill>
          <a:latin typeface="Tahoma" pitchFamily="34" charset="0"/>
        </a:defRPr>
      </a:lvl2pPr>
      <a:lvl3pPr algn="l" rtl="0" eaLnBrk="1" fontAlgn="base" hangingPunct="1">
        <a:spcBef>
          <a:spcPct val="0"/>
        </a:spcBef>
        <a:spcAft>
          <a:spcPct val="0"/>
        </a:spcAft>
        <a:defRPr sz="2000" b="1">
          <a:solidFill>
            <a:srgbClr val="404040"/>
          </a:solidFill>
          <a:latin typeface="Tahoma" pitchFamily="34" charset="0"/>
        </a:defRPr>
      </a:lvl3pPr>
      <a:lvl4pPr algn="l" rtl="0" eaLnBrk="1" fontAlgn="base" hangingPunct="1">
        <a:spcBef>
          <a:spcPct val="0"/>
        </a:spcBef>
        <a:spcAft>
          <a:spcPct val="0"/>
        </a:spcAft>
        <a:defRPr sz="2000" b="1">
          <a:solidFill>
            <a:srgbClr val="404040"/>
          </a:solidFill>
          <a:latin typeface="Tahoma" pitchFamily="34" charset="0"/>
        </a:defRPr>
      </a:lvl4pPr>
      <a:lvl5pPr algn="l" rtl="0" eaLnBrk="1" fontAlgn="base" hangingPunct="1">
        <a:spcBef>
          <a:spcPct val="0"/>
        </a:spcBef>
        <a:spcAft>
          <a:spcPct val="0"/>
        </a:spcAft>
        <a:defRPr sz="2000" b="1">
          <a:solidFill>
            <a:srgbClr val="404040"/>
          </a:solidFill>
          <a:latin typeface="Tahoma" pitchFamily="34" charset="0"/>
        </a:defRPr>
      </a:lvl5pPr>
      <a:lvl6pPr marL="348389" algn="l" rtl="0" eaLnBrk="1" fontAlgn="base" hangingPunct="1">
        <a:spcBef>
          <a:spcPct val="0"/>
        </a:spcBef>
        <a:spcAft>
          <a:spcPct val="0"/>
        </a:spcAft>
        <a:defRPr sz="2000" b="1">
          <a:solidFill>
            <a:srgbClr val="404040"/>
          </a:solidFill>
          <a:latin typeface="Tahoma" pitchFamily="34" charset="0"/>
        </a:defRPr>
      </a:lvl6pPr>
      <a:lvl7pPr marL="696777" algn="l" rtl="0" eaLnBrk="1" fontAlgn="base" hangingPunct="1">
        <a:spcBef>
          <a:spcPct val="0"/>
        </a:spcBef>
        <a:spcAft>
          <a:spcPct val="0"/>
        </a:spcAft>
        <a:defRPr sz="2000" b="1">
          <a:solidFill>
            <a:srgbClr val="404040"/>
          </a:solidFill>
          <a:latin typeface="Tahoma" pitchFamily="34" charset="0"/>
        </a:defRPr>
      </a:lvl7pPr>
      <a:lvl8pPr marL="1045165" algn="l" rtl="0" eaLnBrk="1" fontAlgn="base" hangingPunct="1">
        <a:spcBef>
          <a:spcPct val="0"/>
        </a:spcBef>
        <a:spcAft>
          <a:spcPct val="0"/>
        </a:spcAft>
        <a:defRPr sz="2000" b="1">
          <a:solidFill>
            <a:srgbClr val="404040"/>
          </a:solidFill>
          <a:latin typeface="Tahoma" pitchFamily="34" charset="0"/>
        </a:defRPr>
      </a:lvl8pPr>
      <a:lvl9pPr marL="1393554" algn="l" rtl="0" eaLnBrk="1" fontAlgn="base" hangingPunct="1">
        <a:spcBef>
          <a:spcPct val="0"/>
        </a:spcBef>
        <a:spcAft>
          <a:spcPct val="0"/>
        </a:spcAft>
        <a:defRPr sz="2000" b="1">
          <a:solidFill>
            <a:srgbClr val="404040"/>
          </a:solidFill>
          <a:latin typeface="Tahoma" pitchFamily="34" charset="0"/>
        </a:defRPr>
      </a:lvl9pPr>
    </p:titleStyle>
    <p:bodyStyle>
      <a:lvl1pPr marL="180975" indent="-180975" algn="l" rtl="0" eaLnBrk="1" fontAlgn="base" hangingPunct="1">
        <a:spcBef>
          <a:spcPct val="20000"/>
        </a:spcBef>
        <a:spcAft>
          <a:spcPct val="30000"/>
        </a:spcAft>
        <a:buClrTx/>
        <a:buSzPct val="80000"/>
        <a:buFont typeface="Wingdings" panose="05000000000000000000" pitchFamily="2" charset="2"/>
        <a:buChar char=""/>
        <a:defRPr sz="1500">
          <a:solidFill>
            <a:schemeClr val="tx1"/>
          </a:solidFill>
          <a:latin typeface="Trebuchet MS" panose="020B0603020202020204" pitchFamily="34" charset="0"/>
          <a:ea typeface="+mn-ea"/>
          <a:cs typeface="Segoe UI" panose="020B0502040204020203" pitchFamily="34" charset="0"/>
        </a:defRPr>
      </a:lvl1pPr>
      <a:lvl2pPr marL="361950" indent="-180975" algn="l" rtl="0" eaLnBrk="1" fontAlgn="base" hangingPunct="1">
        <a:spcBef>
          <a:spcPct val="20000"/>
        </a:spcBef>
        <a:spcAft>
          <a:spcPts val="0"/>
        </a:spcAft>
        <a:buClrTx/>
        <a:buFont typeface="Wingdings" panose="05000000000000000000" pitchFamily="2" charset="2"/>
        <a:buChar char="§"/>
        <a:defRPr sz="1400">
          <a:solidFill>
            <a:schemeClr val="tx1"/>
          </a:solidFill>
          <a:latin typeface="Trebuchet MS" panose="020B0603020202020204" pitchFamily="34" charset="0"/>
          <a:cs typeface="Segoe UI" panose="020B0502040204020203" pitchFamily="34" charset="0"/>
        </a:defRPr>
      </a:lvl2pPr>
      <a:lvl3pPr marL="538163" indent="-131763" algn="l" rtl="0" eaLnBrk="1" fontAlgn="base" hangingPunct="1">
        <a:spcBef>
          <a:spcPts val="329"/>
        </a:spcBef>
        <a:spcAft>
          <a:spcPts val="0"/>
        </a:spcAft>
        <a:buClrTx/>
        <a:buFont typeface="Arial" pitchFamily="34" charset="0"/>
        <a:buChar char="­"/>
        <a:defRPr sz="1200">
          <a:solidFill>
            <a:schemeClr val="tx1"/>
          </a:solidFill>
          <a:latin typeface="Trebuchet MS" panose="020B0603020202020204" pitchFamily="34" charset="0"/>
          <a:cs typeface="Segoe UI" panose="020B0502040204020203" pitchFamily="34" charset="0"/>
        </a:defRPr>
      </a:lvl3pPr>
      <a:lvl4pPr marL="631825" indent="-85725" algn="l" rtl="0" eaLnBrk="1" fontAlgn="base" hangingPunct="1">
        <a:spcBef>
          <a:spcPct val="20000"/>
        </a:spcBef>
        <a:spcAft>
          <a:spcPct val="30000"/>
        </a:spcAft>
        <a:buClrTx/>
        <a:buFont typeface="Arial" pitchFamily="34" charset="0"/>
        <a:buChar char="­"/>
        <a:defRPr sz="1100">
          <a:solidFill>
            <a:schemeClr val="tx1"/>
          </a:solidFill>
          <a:latin typeface="Trebuchet MS" panose="020B0603020202020204" pitchFamily="34" charset="0"/>
          <a:cs typeface="Segoe UI" panose="020B0502040204020203" pitchFamily="34" charset="0"/>
        </a:defRPr>
      </a:lvl4pPr>
      <a:lvl5pPr marL="715963" indent="-84138" algn="l" rtl="0" eaLnBrk="1" fontAlgn="base" hangingPunct="1">
        <a:spcBef>
          <a:spcPct val="20000"/>
        </a:spcBef>
        <a:spcAft>
          <a:spcPct val="30000"/>
        </a:spcAft>
        <a:buClrTx/>
        <a:buFont typeface="Arial" pitchFamily="34" charset="0"/>
        <a:buChar char="­"/>
        <a:defRPr sz="1100">
          <a:solidFill>
            <a:schemeClr val="tx1"/>
          </a:solidFill>
          <a:latin typeface="Trebuchet MS" panose="020B0603020202020204" pitchFamily="34" charset="0"/>
          <a:cs typeface="Segoe UI" panose="020B0502040204020203" pitchFamily="34" charset="0"/>
        </a:defRPr>
      </a:lvl5pPr>
      <a:lvl6pPr marL="1093553" indent="-174194" algn="l" rtl="0" eaLnBrk="1" fontAlgn="base" hangingPunct="1">
        <a:spcBef>
          <a:spcPct val="20000"/>
        </a:spcBef>
        <a:spcAft>
          <a:spcPct val="30000"/>
        </a:spcAft>
        <a:buClr>
          <a:srgbClr val="6639B7"/>
        </a:buClr>
        <a:buFont typeface="Arial" pitchFamily="34" charset="0"/>
        <a:buChar char="­"/>
        <a:defRPr sz="1100">
          <a:solidFill>
            <a:schemeClr val="tx1"/>
          </a:solidFill>
          <a:latin typeface="+mn-lt"/>
        </a:defRPr>
      </a:lvl6pPr>
      <a:lvl7pPr marL="1441942" indent="-174194" algn="l" rtl="0" eaLnBrk="1" fontAlgn="base" hangingPunct="1">
        <a:spcBef>
          <a:spcPct val="20000"/>
        </a:spcBef>
        <a:spcAft>
          <a:spcPct val="30000"/>
        </a:spcAft>
        <a:buClr>
          <a:srgbClr val="6639B7"/>
        </a:buClr>
        <a:buFont typeface="Arial" pitchFamily="34" charset="0"/>
        <a:buChar char="­"/>
        <a:defRPr sz="1100">
          <a:solidFill>
            <a:schemeClr val="tx1"/>
          </a:solidFill>
          <a:latin typeface="+mn-lt"/>
        </a:defRPr>
      </a:lvl7pPr>
      <a:lvl8pPr marL="1790331" indent="-174194" algn="l" rtl="0" eaLnBrk="1" fontAlgn="base" hangingPunct="1">
        <a:spcBef>
          <a:spcPct val="20000"/>
        </a:spcBef>
        <a:spcAft>
          <a:spcPct val="30000"/>
        </a:spcAft>
        <a:buClr>
          <a:srgbClr val="6639B7"/>
        </a:buClr>
        <a:buFont typeface="Arial" pitchFamily="34" charset="0"/>
        <a:buChar char="­"/>
        <a:defRPr sz="1100">
          <a:solidFill>
            <a:schemeClr val="tx1"/>
          </a:solidFill>
          <a:latin typeface="+mn-lt"/>
        </a:defRPr>
      </a:lvl8pPr>
      <a:lvl9pPr marL="2138719" indent="-174194" algn="l" rtl="0" eaLnBrk="1" fontAlgn="base" hangingPunct="1">
        <a:spcBef>
          <a:spcPct val="20000"/>
        </a:spcBef>
        <a:spcAft>
          <a:spcPct val="30000"/>
        </a:spcAft>
        <a:buClr>
          <a:srgbClr val="6639B7"/>
        </a:buClr>
        <a:buFont typeface="Arial" pitchFamily="34" charset="0"/>
        <a:buChar char="­"/>
        <a:defRPr sz="1100">
          <a:solidFill>
            <a:schemeClr val="tx1"/>
          </a:solidFill>
          <a:latin typeface="+mn-lt"/>
        </a:defRPr>
      </a:lvl9pPr>
    </p:bodyStyle>
    <p:otherStyle>
      <a:defPPr>
        <a:defRPr lang="en-US"/>
      </a:defPPr>
      <a:lvl1pPr marL="0" algn="l" defTabSz="696777" rtl="0" eaLnBrk="1" latinLnBrk="0" hangingPunct="1">
        <a:defRPr sz="1400" kern="1200">
          <a:solidFill>
            <a:schemeClr val="tx1"/>
          </a:solidFill>
          <a:latin typeface="+mn-lt"/>
          <a:ea typeface="+mn-ea"/>
          <a:cs typeface="+mn-cs"/>
        </a:defRPr>
      </a:lvl1pPr>
      <a:lvl2pPr marL="348389" algn="l" defTabSz="696777" rtl="0" eaLnBrk="1" latinLnBrk="0" hangingPunct="1">
        <a:defRPr sz="1400" kern="1200">
          <a:solidFill>
            <a:schemeClr val="tx1"/>
          </a:solidFill>
          <a:latin typeface="+mn-lt"/>
          <a:ea typeface="+mn-ea"/>
          <a:cs typeface="+mn-cs"/>
        </a:defRPr>
      </a:lvl2pPr>
      <a:lvl3pPr marL="696777" algn="l" defTabSz="696777" rtl="0" eaLnBrk="1" latinLnBrk="0" hangingPunct="1">
        <a:defRPr sz="1400" kern="1200">
          <a:solidFill>
            <a:schemeClr val="tx1"/>
          </a:solidFill>
          <a:latin typeface="+mn-lt"/>
          <a:ea typeface="+mn-ea"/>
          <a:cs typeface="+mn-cs"/>
        </a:defRPr>
      </a:lvl3pPr>
      <a:lvl4pPr marL="1045165" algn="l" defTabSz="696777" rtl="0" eaLnBrk="1" latinLnBrk="0" hangingPunct="1">
        <a:defRPr sz="1400" kern="1200">
          <a:solidFill>
            <a:schemeClr val="tx1"/>
          </a:solidFill>
          <a:latin typeface="+mn-lt"/>
          <a:ea typeface="+mn-ea"/>
          <a:cs typeface="+mn-cs"/>
        </a:defRPr>
      </a:lvl4pPr>
      <a:lvl5pPr marL="1393554" algn="l" defTabSz="696777" rtl="0" eaLnBrk="1" latinLnBrk="0" hangingPunct="1">
        <a:defRPr sz="1400" kern="1200">
          <a:solidFill>
            <a:schemeClr val="tx1"/>
          </a:solidFill>
          <a:latin typeface="+mn-lt"/>
          <a:ea typeface="+mn-ea"/>
          <a:cs typeface="+mn-cs"/>
        </a:defRPr>
      </a:lvl5pPr>
      <a:lvl6pPr marL="1741943" algn="l" defTabSz="696777" rtl="0" eaLnBrk="1" latinLnBrk="0" hangingPunct="1">
        <a:defRPr sz="1400" kern="1200">
          <a:solidFill>
            <a:schemeClr val="tx1"/>
          </a:solidFill>
          <a:latin typeface="+mn-lt"/>
          <a:ea typeface="+mn-ea"/>
          <a:cs typeface="+mn-cs"/>
        </a:defRPr>
      </a:lvl6pPr>
      <a:lvl7pPr marL="2090332" algn="l" defTabSz="696777" rtl="0" eaLnBrk="1" latinLnBrk="0" hangingPunct="1">
        <a:defRPr sz="1400" kern="1200">
          <a:solidFill>
            <a:schemeClr val="tx1"/>
          </a:solidFill>
          <a:latin typeface="+mn-lt"/>
          <a:ea typeface="+mn-ea"/>
          <a:cs typeface="+mn-cs"/>
        </a:defRPr>
      </a:lvl7pPr>
      <a:lvl8pPr marL="2438721" algn="l" defTabSz="696777" rtl="0" eaLnBrk="1" latinLnBrk="0" hangingPunct="1">
        <a:defRPr sz="1400" kern="1200">
          <a:solidFill>
            <a:schemeClr val="tx1"/>
          </a:solidFill>
          <a:latin typeface="+mn-lt"/>
          <a:ea typeface="+mn-ea"/>
          <a:cs typeface="+mn-cs"/>
        </a:defRPr>
      </a:lvl8pPr>
      <a:lvl9pPr marL="2787109" algn="l" defTabSz="696777"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2880" userDrawn="1">
          <p15:clr>
            <a:srgbClr val="F26B43"/>
          </p15:clr>
        </p15:guide>
        <p15:guide id="2" pos="2721" userDrawn="1">
          <p15:clr>
            <a:srgbClr val="F26B43"/>
          </p15:clr>
        </p15:guide>
        <p15:guide id="3" pos="136" userDrawn="1">
          <p15:clr>
            <a:srgbClr val="F26B43"/>
          </p15:clr>
        </p15:guide>
        <p15:guide id="4" pos="5602" userDrawn="1">
          <p15:clr>
            <a:srgbClr val="F26B43"/>
          </p15:clr>
        </p15:guide>
        <p15:guide id="5" orient="horz" pos="100" userDrawn="1">
          <p15:clr>
            <a:srgbClr val="F26B43"/>
          </p15:clr>
        </p15:guide>
        <p15:guide id="6" orient="horz" pos="373" userDrawn="1">
          <p15:clr>
            <a:srgbClr val="F26B43"/>
          </p15:clr>
        </p15:guide>
        <p15:guide id="7" orient="horz" pos="690" userDrawn="1">
          <p15:clr>
            <a:srgbClr val="F26B43"/>
          </p15:clr>
        </p15:guide>
        <p15:guide id="8" orient="horz" pos="259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30.pn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image" Target="../media/image25.png"/><Relationship Id="rId9" Type="http://schemas.openxmlformats.org/officeDocument/2006/relationships/slide" Target="slide28.xml"/><Relationship Id="rId14" Type="http://schemas.openxmlformats.org/officeDocument/2006/relationships/slide" Target="slide45.xml"/></Relationships>
</file>

<file path=ppt/slides/_rels/slide11.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31.pn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image" Target="../media/image25.png"/><Relationship Id="rId9" Type="http://schemas.openxmlformats.org/officeDocument/2006/relationships/slide" Target="slide28.xml"/><Relationship Id="rId14" Type="http://schemas.openxmlformats.org/officeDocument/2006/relationships/slide" Target="slide45.xml"/></Relationships>
</file>

<file path=ppt/slides/_rels/slide1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32.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1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33.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14.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34.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15.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35.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36.pn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microsoft.com/office/2007/relationships/hdphoto" Target="../media/hdphoto5.wdp"/><Relationship Id="rId9" Type="http://schemas.openxmlformats.org/officeDocument/2006/relationships/slide" Target="slide28.xml"/><Relationship Id="rId14" Type="http://schemas.openxmlformats.org/officeDocument/2006/relationships/slide" Target="slide45.xml"/></Relationships>
</file>

<file path=ppt/slides/_rels/slide17.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50.xml"/><Relationship Id="rId18" Type="http://schemas.openxmlformats.org/officeDocument/2006/relationships/image" Target="../media/image38.png"/><Relationship Id="rId3" Type="http://schemas.openxmlformats.org/officeDocument/2006/relationships/slide" Target="slide3.xml"/><Relationship Id="rId7" Type="http://schemas.openxmlformats.org/officeDocument/2006/relationships/slide" Target="slide28.xml"/><Relationship Id="rId12" Type="http://schemas.openxmlformats.org/officeDocument/2006/relationships/slide" Target="slide45.xml"/><Relationship Id="rId17" Type="http://schemas.openxmlformats.org/officeDocument/2006/relationships/image" Target="../media/image37.png"/><Relationship Id="rId2" Type="http://schemas.openxmlformats.org/officeDocument/2006/relationships/image" Target="../media/image7.jpeg"/><Relationship Id="rId16"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slide" Target="slide17.xml"/><Relationship Id="rId11" Type="http://schemas.openxmlformats.org/officeDocument/2006/relationships/slide" Target="slide4.xml"/><Relationship Id="rId5" Type="http://schemas.openxmlformats.org/officeDocument/2006/relationships/slide" Target="slide21.xml"/><Relationship Id="rId15" Type="http://schemas.openxmlformats.org/officeDocument/2006/relationships/slide" Target="slide66.xml"/><Relationship Id="rId10" Type="http://schemas.openxmlformats.org/officeDocument/2006/relationships/slide" Target="slide43.xml"/><Relationship Id="rId19" Type="http://schemas.openxmlformats.org/officeDocument/2006/relationships/image" Target="../media/image39.png"/><Relationship Id="rId4" Type="http://schemas.openxmlformats.org/officeDocument/2006/relationships/slide" Target="slide8.xml"/><Relationship Id="rId9" Type="http://schemas.openxmlformats.org/officeDocument/2006/relationships/slide" Target="slide37.xml"/><Relationship Id="rId14" Type="http://schemas.openxmlformats.org/officeDocument/2006/relationships/slide" Target="slide54.xml"/></Relationships>
</file>

<file path=ppt/slides/_rels/slide18.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40.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19.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41.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34.xml"/><Relationship Id="rId18" Type="http://schemas.openxmlformats.org/officeDocument/2006/relationships/slide" Target="slide50.xml"/><Relationship Id="rId26" Type="http://schemas.openxmlformats.org/officeDocument/2006/relationships/image" Target="../media/image18.png"/><Relationship Id="rId3" Type="http://schemas.openxmlformats.org/officeDocument/2006/relationships/image" Target="../media/image13.png"/><Relationship Id="rId21" Type="http://schemas.openxmlformats.org/officeDocument/2006/relationships/slide" Target="slide61.xml"/><Relationship Id="rId7" Type="http://schemas.microsoft.com/office/2007/relationships/hdphoto" Target="../media/hdphoto3.wdp"/><Relationship Id="rId12" Type="http://schemas.openxmlformats.org/officeDocument/2006/relationships/slide" Target="slide28.xml"/><Relationship Id="rId17" Type="http://schemas.openxmlformats.org/officeDocument/2006/relationships/slide" Target="slide45.xml"/><Relationship Id="rId25" Type="http://schemas.openxmlformats.org/officeDocument/2006/relationships/hyperlink" Target="https://www.al-enterprise.com/en/-/media/assets/internet/documents/oxo-connect-smb-datasheet-en.pdf" TargetMode="External"/><Relationship Id="rId33" Type="http://schemas.openxmlformats.org/officeDocument/2006/relationships/image" Target="../media/image24.svg"/><Relationship Id="rId2" Type="http://schemas.openxmlformats.org/officeDocument/2006/relationships/notesSlide" Target="../notesSlides/notesSlide1.xml"/><Relationship Id="rId16" Type="http://schemas.openxmlformats.org/officeDocument/2006/relationships/slide" Target="slide4.xml"/><Relationship Id="rId20" Type="http://schemas.openxmlformats.org/officeDocument/2006/relationships/slide" Target="slide66.xml"/><Relationship Id="rId29"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slide" Target="slide17.xml"/><Relationship Id="rId24" Type="http://schemas.openxmlformats.org/officeDocument/2006/relationships/image" Target="../media/image18.svg"/><Relationship Id="rId32" Type="http://schemas.openxmlformats.org/officeDocument/2006/relationships/image" Target="../media/image20.png"/><Relationship Id="rId5" Type="http://schemas.microsoft.com/office/2007/relationships/hdphoto" Target="../media/hdphoto2.wdp"/><Relationship Id="rId15" Type="http://schemas.openxmlformats.org/officeDocument/2006/relationships/slide" Target="slide43.xml"/><Relationship Id="rId23" Type="http://schemas.openxmlformats.org/officeDocument/2006/relationships/image" Target="../media/image17.png"/><Relationship Id="rId28" Type="http://schemas.openxmlformats.org/officeDocument/2006/relationships/hyperlink" Target="https://www.al-enterprise.com/en/solutions/smb" TargetMode="External"/><Relationship Id="rId10" Type="http://schemas.openxmlformats.org/officeDocument/2006/relationships/slide" Target="slide21.xml"/><Relationship Id="rId19" Type="http://schemas.openxmlformats.org/officeDocument/2006/relationships/slide" Target="slide54.xml"/><Relationship Id="rId31" Type="http://schemas.openxmlformats.org/officeDocument/2006/relationships/hyperlink" Target="https://www.al-enterprise.com/en/-/media/assets/internet/documents/oxo-connect-smb-brochure-en.pdf" TargetMode="External"/><Relationship Id="rId4" Type="http://schemas.openxmlformats.org/officeDocument/2006/relationships/image" Target="../media/image14.png"/><Relationship Id="rId9" Type="http://schemas.openxmlformats.org/officeDocument/2006/relationships/slide" Target="slide8.xml"/><Relationship Id="rId14" Type="http://schemas.openxmlformats.org/officeDocument/2006/relationships/slide" Target="slide37.xml"/><Relationship Id="rId22" Type="http://schemas.openxmlformats.org/officeDocument/2006/relationships/image" Target="../media/image16.png"/><Relationship Id="rId27" Type="http://schemas.openxmlformats.org/officeDocument/2006/relationships/image" Target="../media/image20.svg"/><Relationship Id="rId30" Type="http://schemas.openxmlformats.org/officeDocument/2006/relationships/image" Target="../media/image22.svg"/></Relationships>
</file>

<file path=ppt/slides/_rels/slide20.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34.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2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33.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slide" Target="slide8.xml"/><Relationship Id="rId18" Type="http://schemas.openxmlformats.org/officeDocument/2006/relationships/slide" Target="slide37.xml"/><Relationship Id="rId3" Type="http://schemas.openxmlformats.org/officeDocument/2006/relationships/image" Target="../media/image42.jpeg"/><Relationship Id="rId21" Type="http://schemas.openxmlformats.org/officeDocument/2006/relationships/slide" Target="slide45.xml"/><Relationship Id="rId7" Type="http://schemas.openxmlformats.org/officeDocument/2006/relationships/image" Target="../media/image46.png"/><Relationship Id="rId12" Type="http://schemas.openxmlformats.org/officeDocument/2006/relationships/slide" Target="slide3.xml"/><Relationship Id="rId17" Type="http://schemas.openxmlformats.org/officeDocument/2006/relationships/slide" Target="slide34.xml"/><Relationship Id="rId25"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28.xml"/><Relationship Id="rId20"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image" Target="../media/image45.jpeg"/><Relationship Id="rId11" Type="http://schemas.openxmlformats.org/officeDocument/2006/relationships/image" Target="../media/image50.png"/><Relationship Id="rId24" Type="http://schemas.openxmlformats.org/officeDocument/2006/relationships/slide" Target="slide66.xml"/><Relationship Id="rId5" Type="http://schemas.openxmlformats.org/officeDocument/2006/relationships/image" Target="../media/image44.png"/><Relationship Id="rId15" Type="http://schemas.openxmlformats.org/officeDocument/2006/relationships/slide" Target="slide17.xml"/><Relationship Id="rId23" Type="http://schemas.openxmlformats.org/officeDocument/2006/relationships/slide" Target="slide54.xml"/><Relationship Id="rId10" Type="http://schemas.openxmlformats.org/officeDocument/2006/relationships/image" Target="../media/image49.png"/><Relationship Id="rId19" Type="http://schemas.openxmlformats.org/officeDocument/2006/relationships/slide" Target="slide43.xml"/><Relationship Id="rId4" Type="http://schemas.openxmlformats.org/officeDocument/2006/relationships/image" Target="../media/image43.jpeg"/><Relationship Id="rId9" Type="http://schemas.openxmlformats.org/officeDocument/2006/relationships/image" Target="../media/image48.png"/><Relationship Id="rId14" Type="http://schemas.openxmlformats.org/officeDocument/2006/relationships/slide" Target="slide21.xml"/><Relationship Id="rId22" Type="http://schemas.openxmlformats.org/officeDocument/2006/relationships/slide" Target="slide50.xml"/></Relationships>
</file>

<file path=ppt/slides/_rels/slide2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51.emf"/><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2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52.pn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image" Target="../media/image53.png"/><Relationship Id="rId9" Type="http://schemas.openxmlformats.org/officeDocument/2006/relationships/slide" Target="slide28.xml"/><Relationship Id="rId14" Type="http://schemas.openxmlformats.org/officeDocument/2006/relationships/slide" Target="slide45.xml"/></Relationships>
</file>

<file path=ppt/slides/_rels/slide25.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50.xml"/><Relationship Id="rId18" Type="http://schemas.openxmlformats.org/officeDocument/2006/relationships/image" Target="../media/image55.png"/><Relationship Id="rId3" Type="http://schemas.openxmlformats.org/officeDocument/2006/relationships/slide" Target="slide3.xml"/><Relationship Id="rId7" Type="http://schemas.openxmlformats.org/officeDocument/2006/relationships/slide" Target="slide28.xml"/><Relationship Id="rId12" Type="http://schemas.openxmlformats.org/officeDocument/2006/relationships/slide" Target="slide45.xml"/><Relationship Id="rId17" Type="http://schemas.openxmlformats.org/officeDocument/2006/relationships/image" Target="../media/image54.png"/><Relationship Id="rId2" Type="http://schemas.openxmlformats.org/officeDocument/2006/relationships/image" Target="../media/image7.jpeg"/><Relationship Id="rId16"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slide" Target="slide17.xml"/><Relationship Id="rId11" Type="http://schemas.openxmlformats.org/officeDocument/2006/relationships/slide" Target="slide4.xml"/><Relationship Id="rId5" Type="http://schemas.openxmlformats.org/officeDocument/2006/relationships/slide" Target="slide21.xml"/><Relationship Id="rId15" Type="http://schemas.openxmlformats.org/officeDocument/2006/relationships/slide" Target="slide66.xml"/><Relationship Id="rId10" Type="http://schemas.openxmlformats.org/officeDocument/2006/relationships/slide" Target="slide43.xml"/><Relationship Id="rId4" Type="http://schemas.openxmlformats.org/officeDocument/2006/relationships/slide" Target="slide8.xml"/><Relationship Id="rId9" Type="http://schemas.openxmlformats.org/officeDocument/2006/relationships/slide" Target="slide37.xml"/><Relationship Id="rId14" Type="http://schemas.openxmlformats.org/officeDocument/2006/relationships/slide" Target="slide54.xml"/></Relationships>
</file>

<file path=ppt/slides/_rels/slide2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56.png"/><Relationship Id="rId21" Type="http://schemas.openxmlformats.org/officeDocument/2006/relationships/image" Target="../media/image58.pn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20"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19" Type="http://schemas.openxmlformats.org/officeDocument/2006/relationships/image" Target="../media/image57.png"/><Relationship Id="rId4" Type="http://schemas.microsoft.com/office/2007/relationships/hdphoto" Target="../media/hdphoto6.wdp"/><Relationship Id="rId9" Type="http://schemas.openxmlformats.org/officeDocument/2006/relationships/slide" Target="slide28.xml"/><Relationship Id="rId14" Type="http://schemas.openxmlformats.org/officeDocument/2006/relationships/slide" Target="slide45.xml"/><Relationship Id="rId22"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43.xml"/><Relationship Id="rId18" Type="http://schemas.openxmlformats.org/officeDocument/2006/relationships/slide" Target="slide66.xml"/><Relationship Id="rId3" Type="http://schemas.openxmlformats.org/officeDocument/2006/relationships/image" Target="../media/image60.png"/><Relationship Id="rId7" Type="http://schemas.openxmlformats.org/officeDocument/2006/relationships/slide" Target="slide8.xml"/><Relationship Id="rId12" Type="http://schemas.openxmlformats.org/officeDocument/2006/relationships/slide" Target="slide37.xml"/><Relationship Id="rId17" Type="http://schemas.openxmlformats.org/officeDocument/2006/relationships/slide" Target="slide54.xml"/><Relationship Id="rId2" Type="http://schemas.openxmlformats.org/officeDocument/2006/relationships/image" Target="../media/image7.jpeg"/><Relationship Id="rId16" Type="http://schemas.openxmlformats.org/officeDocument/2006/relationships/slide" Target="slide50.xml"/><Relationship Id="rId1" Type="http://schemas.openxmlformats.org/officeDocument/2006/relationships/slideLayout" Target="../slideLayouts/slideLayout5.xml"/><Relationship Id="rId6" Type="http://schemas.openxmlformats.org/officeDocument/2006/relationships/slide" Target="slide3.xml"/><Relationship Id="rId11" Type="http://schemas.openxmlformats.org/officeDocument/2006/relationships/slide" Target="slide34.xml"/><Relationship Id="rId5" Type="http://schemas.microsoft.com/office/2007/relationships/hdphoto" Target="../media/hdphoto6.wdp"/><Relationship Id="rId15" Type="http://schemas.openxmlformats.org/officeDocument/2006/relationships/slide" Target="slide45.xml"/><Relationship Id="rId10" Type="http://schemas.openxmlformats.org/officeDocument/2006/relationships/slide" Target="slide28.xml"/><Relationship Id="rId19" Type="http://schemas.openxmlformats.org/officeDocument/2006/relationships/slide" Target="slide61.xml"/><Relationship Id="rId4" Type="http://schemas.openxmlformats.org/officeDocument/2006/relationships/image" Target="../media/image56.png"/><Relationship Id="rId9" Type="http://schemas.openxmlformats.org/officeDocument/2006/relationships/slide" Target="slide17.xml"/><Relationship Id="rId14" Type="http://schemas.openxmlformats.org/officeDocument/2006/relationships/slide" Target="slide4.xml"/></Relationships>
</file>

<file path=ppt/slides/_rels/slide28.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7.xml"/><Relationship Id="rId18" Type="http://schemas.openxmlformats.org/officeDocument/2006/relationships/slide" Target="slide54.xml"/><Relationship Id="rId3" Type="http://schemas.openxmlformats.org/officeDocument/2006/relationships/image" Target="../media/image61.png"/><Relationship Id="rId7" Type="http://schemas.openxmlformats.org/officeDocument/2006/relationships/slide" Target="slide3.xml"/><Relationship Id="rId12" Type="http://schemas.openxmlformats.org/officeDocument/2006/relationships/slide" Target="slide34.xml"/><Relationship Id="rId17" Type="http://schemas.openxmlformats.org/officeDocument/2006/relationships/slide" Target="slide50.xml"/><Relationship Id="rId2" Type="http://schemas.openxmlformats.org/officeDocument/2006/relationships/image" Target="../media/image7.jpeg"/><Relationship Id="rId16" Type="http://schemas.openxmlformats.org/officeDocument/2006/relationships/slide" Target="slide45.xml"/><Relationship Id="rId20"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slide" Target="slide28.xml"/><Relationship Id="rId5" Type="http://schemas.openxmlformats.org/officeDocument/2006/relationships/image" Target="../media/image63.png"/><Relationship Id="rId15" Type="http://schemas.openxmlformats.org/officeDocument/2006/relationships/slide" Target="slide4.xml"/><Relationship Id="rId10" Type="http://schemas.openxmlformats.org/officeDocument/2006/relationships/slide" Target="slide17.xml"/><Relationship Id="rId19" Type="http://schemas.openxmlformats.org/officeDocument/2006/relationships/slide" Target="slide66.xml"/><Relationship Id="rId4" Type="http://schemas.openxmlformats.org/officeDocument/2006/relationships/image" Target="../media/image62.png"/><Relationship Id="rId9" Type="http://schemas.openxmlformats.org/officeDocument/2006/relationships/slide" Target="slide21.xml"/><Relationship Id="rId14" Type="http://schemas.openxmlformats.org/officeDocument/2006/relationships/slide" Target="slide43.xml"/></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slide" Target="slide28.xml"/><Relationship Id="rId18" Type="http://schemas.openxmlformats.org/officeDocument/2006/relationships/slide" Target="slide45.xml"/><Relationship Id="rId3" Type="http://schemas.openxmlformats.org/officeDocument/2006/relationships/image" Target="../media/image25.png"/><Relationship Id="rId21" Type="http://schemas.openxmlformats.org/officeDocument/2006/relationships/slide" Target="slide66.xml"/><Relationship Id="rId7" Type="http://schemas.openxmlformats.org/officeDocument/2006/relationships/image" Target="../media/image68.png"/><Relationship Id="rId12" Type="http://schemas.openxmlformats.org/officeDocument/2006/relationships/slide" Target="slide17.xml"/><Relationship Id="rId17" Type="http://schemas.openxmlformats.org/officeDocument/2006/relationships/slide" Target="slide4.xml"/><Relationship Id="rId2" Type="http://schemas.openxmlformats.org/officeDocument/2006/relationships/image" Target="../media/image7.jpeg"/><Relationship Id="rId16" Type="http://schemas.openxmlformats.org/officeDocument/2006/relationships/slide" Target="slide43.xml"/><Relationship Id="rId20"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slide" Target="slide21.xml"/><Relationship Id="rId5" Type="http://schemas.openxmlformats.org/officeDocument/2006/relationships/image" Target="../media/image66.png"/><Relationship Id="rId15" Type="http://schemas.openxmlformats.org/officeDocument/2006/relationships/slide" Target="slide37.xml"/><Relationship Id="rId10" Type="http://schemas.openxmlformats.org/officeDocument/2006/relationships/slide" Target="slide8.xml"/><Relationship Id="rId19" Type="http://schemas.openxmlformats.org/officeDocument/2006/relationships/slide" Target="slide50.xml"/><Relationship Id="rId4" Type="http://schemas.openxmlformats.org/officeDocument/2006/relationships/image" Target="../media/image65.png"/><Relationship Id="rId9" Type="http://schemas.openxmlformats.org/officeDocument/2006/relationships/slide" Target="slide3.xml"/><Relationship Id="rId14" Type="http://schemas.openxmlformats.org/officeDocument/2006/relationships/slide" Target="slide34.xml"/><Relationship Id="rId22" Type="http://schemas.openxmlformats.org/officeDocument/2006/relationships/slide" Target="slide61.xml"/></Relationships>
</file>

<file path=ppt/slides/_rels/slide3.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7.jpe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notesSlide" Target="../notesSlides/notesSlide2.xml"/><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image" Target="../media/image13.png"/><Relationship Id="rId9" Type="http://schemas.openxmlformats.org/officeDocument/2006/relationships/slide" Target="slide28.xml"/><Relationship Id="rId14" Type="http://schemas.openxmlformats.org/officeDocument/2006/relationships/slide" Target="slide45.xml"/></Relationships>
</file>

<file path=ppt/slides/_rels/slide30.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7.xml"/><Relationship Id="rId18" Type="http://schemas.openxmlformats.org/officeDocument/2006/relationships/slide" Target="slide54.xml"/><Relationship Id="rId3" Type="http://schemas.openxmlformats.org/officeDocument/2006/relationships/image" Target="../media/image70.png"/><Relationship Id="rId7" Type="http://schemas.openxmlformats.org/officeDocument/2006/relationships/slide" Target="slide3.xml"/><Relationship Id="rId12" Type="http://schemas.openxmlformats.org/officeDocument/2006/relationships/slide" Target="slide34.xml"/><Relationship Id="rId17" Type="http://schemas.openxmlformats.org/officeDocument/2006/relationships/slide" Target="slide50.xml"/><Relationship Id="rId2" Type="http://schemas.openxmlformats.org/officeDocument/2006/relationships/image" Target="../media/image7.jpeg"/><Relationship Id="rId16" Type="http://schemas.openxmlformats.org/officeDocument/2006/relationships/slide" Target="slide45.xml"/><Relationship Id="rId20"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image" Target="../media/image73.png"/><Relationship Id="rId11" Type="http://schemas.openxmlformats.org/officeDocument/2006/relationships/slide" Target="slide28.xml"/><Relationship Id="rId5" Type="http://schemas.openxmlformats.org/officeDocument/2006/relationships/image" Target="../media/image72.png"/><Relationship Id="rId15" Type="http://schemas.openxmlformats.org/officeDocument/2006/relationships/slide" Target="slide4.xml"/><Relationship Id="rId10" Type="http://schemas.openxmlformats.org/officeDocument/2006/relationships/slide" Target="slide17.xml"/><Relationship Id="rId19" Type="http://schemas.openxmlformats.org/officeDocument/2006/relationships/slide" Target="slide66.xml"/><Relationship Id="rId4" Type="http://schemas.openxmlformats.org/officeDocument/2006/relationships/image" Target="../media/image71.png"/><Relationship Id="rId9" Type="http://schemas.openxmlformats.org/officeDocument/2006/relationships/slide" Target="slide21.xml"/><Relationship Id="rId14" Type="http://schemas.openxmlformats.org/officeDocument/2006/relationships/slide" Target="slide43.xml"/></Relationships>
</file>

<file path=ppt/slides/_rels/slide3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74.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3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34.xml"/><Relationship Id="rId18" Type="http://schemas.openxmlformats.org/officeDocument/2006/relationships/slide" Target="slide50.xml"/><Relationship Id="rId3" Type="http://schemas.openxmlformats.org/officeDocument/2006/relationships/image" Target="../media/image75.png"/><Relationship Id="rId21" Type="http://schemas.openxmlformats.org/officeDocument/2006/relationships/slide" Target="slide61.xml"/><Relationship Id="rId7" Type="http://schemas.openxmlformats.org/officeDocument/2006/relationships/image" Target="../media/image78.png"/><Relationship Id="rId12" Type="http://schemas.openxmlformats.org/officeDocument/2006/relationships/slide" Target="slide28.xml"/><Relationship Id="rId17" Type="http://schemas.openxmlformats.org/officeDocument/2006/relationships/slide" Target="slide45.xml"/><Relationship Id="rId2" Type="http://schemas.openxmlformats.org/officeDocument/2006/relationships/image" Target="../media/image7.jpeg"/><Relationship Id="rId16" Type="http://schemas.openxmlformats.org/officeDocument/2006/relationships/slide" Target="slide4.xml"/><Relationship Id="rId20"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image" Target="../media/image77.png"/><Relationship Id="rId11" Type="http://schemas.openxmlformats.org/officeDocument/2006/relationships/slide" Target="slide17.xml"/><Relationship Id="rId5" Type="http://schemas.openxmlformats.org/officeDocument/2006/relationships/image" Target="../media/image25.png"/><Relationship Id="rId15" Type="http://schemas.openxmlformats.org/officeDocument/2006/relationships/slide" Target="slide43.xml"/><Relationship Id="rId10" Type="http://schemas.openxmlformats.org/officeDocument/2006/relationships/slide" Target="slide21.xml"/><Relationship Id="rId19" Type="http://schemas.openxmlformats.org/officeDocument/2006/relationships/slide" Target="slide54.xml"/><Relationship Id="rId4" Type="http://schemas.openxmlformats.org/officeDocument/2006/relationships/image" Target="../media/image76.png"/><Relationship Id="rId9" Type="http://schemas.openxmlformats.org/officeDocument/2006/relationships/slide" Target="slide8.xml"/><Relationship Id="rId14" Type="http://schemas.openxmlformats.org/officeDocument/2006/relationships/slide" Target="slide37.xml"/></Relationships>
</file>

<file path=ppt/slides/_rels/slide33.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79.jpe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image" Target="../media/image80.png"/><Relationship Id="rId9" Type="http://schemas.openxmlformats.org/officeDocument/2006/relationships/slide" Target="slide28.xml"/><Relationship Id="rId14" Type="http://schemas.openxmlformats.org/officeDocument/2006/relationships/slide" Target="slide45.xml"/></Relationships>
</file>

<file path=ppt/slides/_rels/slide34.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50.xml"/><Relationship Id="rId18" Type="http://schemas.openxmlformats.org/officeDocument/2006/relationships/image" Target="../media/image82.png"/><Relationship Id="rId3" Type="http://schemas.openxmlformats.org/officeDocument/2006/relationships/slide" Target="slide3.xml"/><Relationship Id="rId7" Type="http://schemas.openxmlformats.org/officeDocument/2006/relationships/slide" Target="slide28.xml"/><Relationship Id="rId12" Type="http://schemas.openxmlformats.org/officeDocument/2006/relationships/slide" Target="slide45.xml"/><Relationship Id="rId17" Type="http://schemas.openxmlformats.org/officeDocument/2006/relationships/image" Target="../media/image81.png"/><Relationship Id="rId2" Type="http://schemas.openxmlformats.org/officeDocument/2006/relationships/image" Target="../media/image7.jpeg"/><Relationship Id="rId16"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slide" Target="slide17.xml"/><Relationship Id="rId11" Type="http://schemas.openxmlformats.org/officeDocument/2006/relationships/slide" Target="slide4.xml"/><Relationship Id="rId5" Type="http://schemas.openxmlformats.org/officeDocument/2006/relationships/slide" Target="slide21.xml"/><Relationship Id="rId15" Type="http://schemas.openxmlformats.org/officeDocument/2006/relationships/slide" Target="slide66.xml"/><Relationship Id="rId10" Type="http://schemas.openxmlformats.org/officeDocument/2006/relationships/slide" Target="slide43.xml"/><Relationship Id="rId4" Type="http://schemas.openxmlformats.org/officeDocument/2006/relationships/slide" Target="slide8.xml"/><Relationship Id="rId9" Type="http://schemas.openxmlformats.org/officeDocument/2006/relationships/slide" Target="slide37.xml"/><Relationship Id="rId14" Type="http://schemas.openxmlformats.org/officeDocument/2006/relationships/slide" Target="slide54.xml"/></Relationships>
</file>

<file path=ppt/slides/_rels/slide35.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slide" Target="slide28.xml"/><Relationship Id="rId18" Type="http://schemas.openxmlformats.org/officeDocument/2006/relationships/slide" Target="slide45.xml"/><Relationship Id="rId3" Type="http://schemas.openxmlformats.org/officeDocument/2006/relationships/image" Target="../media/image83.png"/><Relationship Id="rId21" Type="http://schemas.openxmlformats.org/officeDocument/2006/relationships/slide" Target="slide66.xml"/><Relationship Id="rId7" Type="http://schemas.openxmlformats.org/officeDocument/2006/relationships/image" Target="../media/image87.png"/><Relationship Id="rId12" Type="http://schemas.openxmlformats.org/officeDocument/2006/relationships/slide" Target="slide17.xml"/><Relationship Id="rId17" Type="http://schemas.openxmlformats.org/officeDocument/2006/relationships/slide" Target="slide4.xml"/><Relationship Id="rId2" Type="http://schemas.openxmlformats.org/officeDocument/2006/relationships/image" Target="../media/image7.jpeg"/><Relationship Id="rId16" Type="http://schemas.openxmlformats.org/officeDocument/2006/relationships/slide" Target="slide43.xml"/><Relationship Id="rId20"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image" Target="../media/image86.jpeg"/><Relationship Id="rId11" Type="http://schemas.openxmlformats.org/officeDocument/2006/relationships/slide" Target="slide21.xml"/><Relationship Id="rId5" Type="http://schemas.openxmlformats.org/officeDocument/2006/relationships/image" Target="../media/image85.jpeg"/><Relationship Id="rId15" Type="http://schemas.openxmlformats.org/officeDocument/2006/relationships/slide" Target="slide37.xml"/><Relationship Id="rId10" Type="http://schemas.openxmlformats.org/officeDocument/2006/relationships/slide" Target="slide8.xml"/><Relationship Id="rId19" Type="http://schemas.openxmlformats.org/officeDocument/2006/relationships/slide" Target="slide50.xml"/><Relationship Id="rId4" Type="http://schemas.openxmlformats.org/officeDocument/2006/relationships/image" Target="../media/image84.png"/><Relationship Id="rId9" Type="http://schemas.openxmlformats.org/officeDocument/2006/relationships/slide" Target="slide3.xml"/><Relationship Id="rId14" Type="http://schemas.openxmlformats.org/officeDocument/2006/relationships/slide" Target="slide34.xml"/><Relationship Id="rId22" Type="http://schemas.openxmlformats.org/officeDocument/2006/relationships/slide" Target="slide61.xml"/></Relationships>
</file>

<file path=ppt/slides/_rels/slide3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43.xml"/><Relationship Id="rId18" Type="http://schemas.openxmlformats.org/officeDocument/2006/relationships/slide" Target="slide66.xml"/><Relationship Id="rId3" Type="http://schemas.openxmlformats.org/officeDocument/2006/relationships/image" Target="../media/image87.png"/><Relationship Id="rId7" Type="http://schemas.openxmlformats.org/officeDocument/2006/relationships/slide" Target="slide8.xml"/><Relationship Id="rId12" Type="http://schemas.openxmlformats.org/officeDocument/2006/relationships/slide" Target="slide37.xml"/><Relationship Id="rId17" Type="http://schemas.openxmlformats.org/officeDocument/2006/relationships/slide" Target="slide54.xml"/><Relationship Id="rId2" Type="http://schemas.openxmlformats.org/officeDocument/2006/relationships/image" Target="../media/image7.jpeg"/><Relationship Id="rId16" Type="http://schemas.openxmlformats.org/officeDocument/2006/relationships/slide" Target="slide50.xml"/><Relationship Id="rId1" Type="http://schemas.openxmlformats.org/officeDocument/2006/relationships/slideLayout" Target="../slideLayouts/slideLayout5.xml"/><Relationship Id="rId6" Type="http://schemas.openxmlformats.org/officeDocument/2006/relationships/slide" Target="slide3.xml"/><Relationship Id="rId11" Type="http://schemas.openxmlformats.org/officeDocument/2006/relationships/slide" Target="slide34.xml"/><Relationship Id="rId5" Type="http://schemas.openxmlformats.org/officeDocument/2006/relationships/image" Target="../media/image88.png"/><Relationship Id="rId15" Type="http://schemas.openxmlformats.org/officeDocument/2006/relationships/slide" Target="slide45.xml"/><Relationship Id="rId10" Type="http://schemas.openxmlformats.org/officeDocument/2006/relationships/slide" Target="slide28.xml"/><Relationship Id="rId19" Type="http://schemas.openxmlformats.org/officeDocument/2006/relationships/slide" Target="slide61.xml"/><Relationship Id="rId4" Type="http://schemas.microsoft.com/office/2007/relationships/hdphoto" Target="../media/hdphoto7.wdp"/><Relationship Id="rId9" Type="http://schemas.openxmlformats.org/officeDocument/2006/relationships/slide" Target="slide17.xml"/><Relationship Id="rId14" Type="http://schemas.openxmlformats.org/officeDocument/2006/relationships/slide" Target="slide4.xml"/></Relationships>
</file>

<file path=ppt/slides/_rels/slide37.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89.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38.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43.xml"/><Relationship Id="rId18" Type="http://schemas.openxmlformats.org/officeDocument/2006/relationships/slide" Target="slide66.xml"/><Relationship Id="rId3" Type="http://schemas.openxmlformats.org/officeDocument/2006/relationships/image" Target="../media/image90.png"/><Relationship Id="rId7" Type="http://schemas.openxmlformats.org/officeDocument/2006/relationships/slide" Target="slide8.xml"/><Relationship Id="rId12" Type="http://schemas.openxmlformats.org/officeDocument/2006/relationships/slide" Target="slide37.xml"/><Relationship Id="rId17" Type="http://schemas.openxmlformats.org/officeDocument/2006/relationships/slide" Target="slide54.xml"/><Relationship Id="rId2" Type="http://schemas.openxmlformats.org/officeDocument/2006/relationships/image" Target="../media/image7.jpeg"/><Relationship Id="rId16" Type="http://schemas.openxmlformats.org/officeDocument/2006/relationships/slide" Target="slide50.xml"/><Relationship Id="rId1" Type="http://schemas.openxmlformats.org/officeDocument/2006/relationships/slideLayout" Target="../slideLayouts/slideLayout5.xml"/><Relationship Id="rId6" Type="http://schemas.openxmlformats.org/officeDocument/2006/relationships/slide" Target="slide3.xml"/><Relationship Id="rId11" Type="http://schemas.openxmlformats.org/officeDocument/2006/relationships/slide" Target="slide34.xml"/><Relationship Id="rId5" Type="http://schemas.openxmlformats.org/officeDocument/2006/relationships/image" Target="../media/image92.png"/><Relationship Id="rId15" Type="http://schemas.openxmlformats.org/officeDocument/2006/relationships/slide" Target="slide45.xml"/><Relationship Id="rId10" Type="http://schemas.openxmlformats.org/officeDocument/2006/relationships/slide" Target="slide28.xml"/><Relationship Id="rId19" Type="http://schemas.openxmlformats.org/officeDocument/2006/relationships/slide" Target="slide61.xml"/><Relationship Id="rId4" Type="http://schemas.openxmlformats.org/officeDocument/2006/relationships/image" Target="../media/image91.jpeg"/><Relationship Id="rId9" Type="http://schemas.openxmlformats.org/officeDocument/2006/relationships/slide" Target="slide17.xml"/><Relationship Id="rId14" Type="http://schemas.openxmlformats.org/officeDocument/2006/relationships/slide" Target="slide4.xml"/></Relationships>
</file>

<file path=ppt/slides/_rels/slide39.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93.pn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image" Target="../media/image94.png"/><Relationship Id="rId9" Type="http://schemas.openxmlformats.org/officeDocument/2006/relationships/slide" Target="slide28.xml"/><Relationship Id="rId14" Type="http://schemas.openxmlformats.org/officeDocument/2006/relationships/slide" Target="slide45.xml"/></Relationships>
</file>

<file path=ppt/slides/_rels/slide4.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13.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40.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95.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4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96.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4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96.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43.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50.xml"/><Relationship Id="rId3" Type="http://schemas.openxmlformats.org/officeDocument/2006/relationships/slide" Target="slide3.xml"/><Relationship Id="rId7" Type="http://schemas.openxmlformats.org/officeDocument/2006/relationships/slide" Target="slide28.xml"/><Relationship Id="rId12" Type="http://schemas.openxmlformats.org/officeDocument/2006/relationships/slide" Target="slide45.xml"/><Relationship Id="rId2" Type="http://schemas.openxmlformats.org/officeDocument/2006/relationships/image" Target="../media/image7.jpeg"/><Relationship Id="rId16"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slide" Target="slide17.xml"/><Relationship Id="rId11" Type="http://schemas.openxmlformats.org/officeDocument/2006/relationships/slide" Target="slide4.xml"/><Relationship Id="rId5" Type="http://schemas.openxmlformats.org/officeDocument/2006/relationships/slide" Target="slide21.xml"/><Relationship Id="rId15" Type="http://schemas.openxmlformats.org/officeDocument/2006/relationships/slide" Target="slide66.xml"/><Relationship Id="rId10" Type="http://schemas.openxmlformats.org/officeDocument/2006/relationships/slide" Target="slide43.xml"/><Relationship Id="rId4" Type="http://schemas.openxmlformats.org/officeDocument/2006/relationships/slide" Target="slide8.xml"/><Relationship Id="rId9" Type="http://schemas.openxmlformats.org/officeDocument/2006/relationships/slide" Target="slide37.xml"/><Relationship Id="rId14" Type="http://schemas.openxmlformats.org/officeDocument/2006/relationships/slide" Target="slide54.xml"/></Relationships>
</file>

<file path=ppt/slides/_rels/slide4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7.xml"/><Relationship Id="rId18" Type="http://schemas.openxmlformats.org/officeDocument/2006/relationships/slide" Target="slide54.xml"/><Relationship Id="rId3" Type="http://schemas.openxmlformats.org/officeDocument/2006/relationships/image" Target="../media/image89.png"/><Relationship Id="rId7" Type="http://schemas.openxmlformats.org/officeDocument/2006/relationships/slide" Target="slide3.xml"/><Relationship Id="rId12" Type="http://schemas.openxmlformats.org/officeDocument/2006/relationships/slide" Target="slide34.xml"/><Relationship Id="rId17" Type="http://schemas.openxmlformats.org/officeDocument/2006/relationships/slide" Target="slide50.xml"/><Relationship Id="rId2" Type="http://schemas.openxmlformats.org/officeDocument/2006/relationships/image" Target="../media/image7.jpeg"/><Relationship Id="rId16" Type="http://schemas.openxmlformats.org/officeDocument/2006/relationships/slide" Target="slide45.xml"/><Relationship Id="rId20"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image" Target="../media/image99.png"/><Relationship Id="rId11" Type="http://schemas.openxmlformats.org/officeDocument/2006/relationships/slide" Target="slide28.xml"/><Relationship Id="rId5" Type="http://schemas.openxmlformats.org/officeDocument/2006/relationships/image" Target="../media/image98.png"/><Relationship Id="rId15" Type="http://schemas.openxmlformats.org/officeDocument/2006/relationships/slide" Target="slide4.xml"/><Relationship Id="rId10" Type="http://schemas.openxmlformats.org/officeDocument/2006/relationships/slide" Target="slide17.xml"/><Relationship Id="rId19" Type="http://schemas.openxmlformats.org/officeDocument/2006/relationships/slide" Target="slide66.xml"/><Relationship Id="rId4" Type="http://schemas.openxmlformats.org/officeDocument/2006/relationships/image" Target="../media/image97.jpeg"/><Relationship Id="rId9" Type="http://schemas.openxmlformats.org/officeDocument/2006/relationships/slide" Target="slide21.xml"/><Relationship Id="rId14" Type="http://schemas.openxmlformats.org/officeDocument/2006/relationships/slide" Target="slide43.xml"/></Relationships>
</file>

<file path=ppt/slides/_rels/slide4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7.xml"/><Relationship Id="rId18" Type="http://schemas.openxmlformats.org/officeDocument/2006/relationships/slide" Target="slide54.xml"/><Relationship Id="rId3" Type="http://schemas.openxmlformats.org/officeDocument/2006/relationships/image" Target="../media/image100.png"/><Relationship Id="rId7" Type="http://schemas.openxmlformats.org/officeDocument/2006/relationships/slide" Target="slide3.xml"/><Relationship Id="rId12" Type="http://schemas.openxmlformats.org/officeDocument/2006/relationships/slide" Target="slide34.xml"/><Relationship Id="rId17" Type="http://schemas.openxmlformats.org/officeDocument/2006/relationships/slide" Target="slide50.xml"/><Relationship Id="rId2" Type="http://schemas.openxmlformats.org/officeDocument/2006/relationships/image" Target="../media/image7.jpeg"/><Relationship Id="rId16" Type="http://schemas.openxmlformats.org/officeDocument/2006/relationships/slide" Target="slide45.xml"/><Relationship Id="rId20"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image" Target="../media/image103.png"/><Relationship Id="rId11" Type="http://schemas.openxmlformats.org/officeDocument/2006/relationships/slide" Target="slide28.xml"/><Relationship Id="rId5" Type="http://schemas.openxmlformats.org/officeDocument/2006/relationships/image" Target="../media/image102.jpeg"/><Relationship Id="rId15" Type="http://schemas.openxmlformats.org/officeDocument/2006/relationships/slide" Target="slide4.xml"/><Relationship Id="rId10" Type="http://schemas.openxmlformats.org/officeDocument/2006/relationships/slide" Target="slide17.xml"/><Relationship Id="rId19" Type="http://schemas.openxmlformats.org/officeDocument/2006/relationships/slide" Target="slide66.xml"/><Relationship Id="rId4" Type="http://schemas.openxmlformats.org/officeDocument/2006/relationships/image" Target="../media/image101.jpeg"/><Relationship Id="rId9" Type="http://schemas.openxmlformats.org/officeDocument/2006/relationships/slide" Target="slide21.xml"/><Relationship Id="rId14" Type="http://schemas.openxmlformats.org/officeDocument/2006/relationships/slide" Target="slide43.xml"/></Relationships>
</file>

<file path=ppt/slides/_rels/slide4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43.xml"/><Relationship Id="rId18" Type="http://schemas.openxmlformats.org/officeDocument/2006/relationships/slide" Target="slide66.xml"/><Relationship Id="rId3" Type="http://schemas.openxmlformats.org/officeDocument/2006/relationships/image" Target="../media/image104.png"/><Relationship Id="rId7" Type="http://schemas.openxmlformats.org/officeDocument/2006/relationships/slide" Target="slide8.xml"/><Relationship Id="rId12" Type="http://schemas.openxmlformats.org/officeDocument/2006/relationships/slide" Target="slide37.xml"/><Relationship Id="rId17" Type="http://schemas.openxmlformats.org/officeDocument/2006/relationships/slide" Target="slide54.xml"/><Relationship Id="rId2" Type="http://schemas.openxmlformats.org/officeDocument/2006/relationships/image" Target="../media/image7.jpeg"/><Relationship Id="rId16" Type="http://schemas.openxmlformats.org/officeDocument/2006/relationships/slide" Target="slide50.xml"/><Relationship Id="rId1" Type="http://schemas.openxmlformats.org/officeDocument/2006/relationships/slideLayout" Target="../slideLayouts/slideLayout5.xml"/><Relationship Id="rId6" Type="http://schemas.openxmlformats.org/officeDocument/2006/relationships/slide" Target="slide3.xml"/><Relationship Id="rId11" Type="http://schemas.openxmlformats.org/officeDocument/2006/relationships/slide" Target="slide34.xml"/><Relationship Id="rId5" Type="http://schemas.openxmlformats.org/officeDocument/2006/relationships/image" Target="../media/image106.png"/><Relationship Id="rId15" Type="http://schemas.openxmlformats.org/officeDocument/2006/relationships/slide" Target="slide45.xml"/><Relationship Id="rId10" Type="http://schemas.openxmlformats.org/officeDocument/2006/relationships/slide" Target="slide28.xml"/><Relationship Id="rId19" Type="http://schemas.openxmlformats.org/officeDocument/2006/relationships/slide" Target="slide61.xml"/><Relationship Id="rId4" Type="http://schemas.openxmlformats.org/officeDocument/2006/relationships/image" Target="../media/image105.png"/><Relationship Id="rId9" Type="http://schemas.openxmlformats.org/officeDocument/2006/relationships/slide" Target="slide17.xml"/><Relationship Id="rId14" Type="http://schemas.openxmlformats.org/officeDocument/2006/relationships/slide" Target="slide4.xml"/></Relationships>
</file>

<file path=ppt/slides/_rels/slide47.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107.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48.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108.jpe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49.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3" Type="http://schemas.openxmlformats.org/officeDocument/2006/relationships/image" Target="../media/image109.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5.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43.xml"/><Relationship Id="rId18" Type="http://schemas.openxmlformats.org/officeDocument/2006/relationships/slide" Target="slide66.xml"/><Relationship Id="rId3" Type="http://schemas.openxmlformats.org/officeDocument/2006/relationships/image" Target="../media/image7.jpeg"/><Relationship Id="rId7" Type="http://schemas.openxmlformats.org/officeDocument/2006/relationships/slide" Target="slide8.xml"/><Relationship Id="rId12" Type="http://schemas.openxmlformats.org/officeDocument/2006/relationships/slide" Target="slide37.xml"/><Relationship Id="rId17" Type="http://schemas.openxmlformats.org/officeDocument/2006/relationships/slide" Target="slide54.xml"/><Relationship Id="rId2" Type="http://schemas.openxmlformats.org/officeDocument/2006/relationships/notesSlide" Target="../notesSlides/notesSlide3.xml"/><Relationship Id="rId16" Type="http://schemas.openxmlformats.org/officeDocument/2006/relationships/slide" Target="slide50.xml"/><Relationship Id="rId1" Type="http://schemas.openxmlformats.org/officeDocument/2006/relationships/slideLayout" Target="../slideLayouts/slideLayout5.xml"/><Relationship Id="rId6" Type="http://schemas.openxmlformats.org/officeDocument/2006/relationships/slide" Target="slide3.xml"/><Relationship Id="rId11" Type="http://schemas.openxmlformats.org/officeDocument/2006/relationships/slide" Target="slide34.xml"/><Relationship Id="rId5" Type="http://schemas.openxmlformats.org/officeDocument/2006/relationships/image" Target="../media/image21.jpeg"/><Relationship Id="rId15" Type="http://schemas.openxmlformats.org/officeDocument/2006/relationships/slide" Target="slide45.xml"/><Relationship Id="rId10" Type="http://schemas.openxmlformats.org/officeDocument/2006/relationships/slide" Target="slide28.xml"/><Relationship Id="rId19" Type="http://schemas.openxmlformats.org/officeDocument/2006/relationships/slide" Target="slide61.xml"/><Relationship Id="rId4" Type="http://schemas.openxmlformats.org/officeDocument/2006/relationships/image" Target="../media/image13.png"/><Relationship Id="rId9" Type="http://schemas.openxmlformats.org/officeDocument/2006/relationships/slide" Target="slide17.xml"/><Relationship Id="rId14" Type="http://schemas.openxmlformats.org/officeDocument/2006/relationships/slide" Target="slide4.xml"/></Relationships>
</file>

<file path=ppt/slides/_rels/slide50.xml.rels><?xml version="1.0" encoding="UTF-8" standalone="yes"?>
<Relationships xmlns="http://schemas.openxmlformats.org/package/2006/relationships"><Relationship Id="rId8" Type="http://schemas.openxmlformats.org/officeDocument/2006/relationships/slide" Target="slide56.xml"/><Relationship Id="rId13" Type="http://schemas.openxmlformats.org/officeDocument/2006/relationships/image" Target="../media/image111.png"/><Relationship Id="rId18" Type="http://schemas.microsoft.com/office/2007/relationships/hdphoto" Target="../media/hdphoto11.wdp"/><Relationship Id="rId26" Type="http://schemas.openxmlformats.org/officeDocument/2006/relationships/image" Target="../media/image119.png"/><Relationship Id="rId3" Type="http://schemas.openxmlformats.org/officeDocument/2006/relationships/tags" Target="../tags/tag5.xml"/><Relationship Id="rId21" Type="http://schemas.openxmlformats.org/officeDocument/2006/relationships/image" Target="../media/image115.png"/><Relationship Id="rId7" Type="http://schemas.openxmlformats.org/officeDocument/2006/relationships/slide" Target="slide60.xml"/><Relationship Id="rId12" Type="http://schemas.microsoft.com/office/2007/relationships/hdphoto" Target="../media/hdphoto8.wdp"/><Relationship Id="rId17" Type="http://schemas.openxmlformats.org/officeDocument/2006/relationships/image" Target="../media/image113.png"/><Relationship Id="rId25" Type="http://schemas.openxmlformats.org/officeDocument/2006/relationships/image" Target="../media/image118.png"/><Relationship Id="rId2" Type="http://schemas.openxmlformats.org/officeDocument/2006/relationships/tags" Target="../tags/tag4.xml"/><Relationship Id="rId16" Type="http://schemas.microsoft.com/office/2007/relationships/hdphoto" Target="../media/hdphoto10.wdp"/><Relationship Id="rId20" Type="http://schemas.microsoft.com/office/2007/relationships/hdphoto" Target="../media/hdphoto12.wdp"/><Relationship Id="rId1" Type="http://schemas.openxmlformats.org/officeDocument/2006/relationships/tags" Target="../tags/tag3.xml"/><Relationship Id="rId6" Type="http://schemas.openxmlformats.org/officeDocument/2006/relationships/slide" Target="slide54.xml"/><Relationship Id="rId11" Type="http://schemas.openxmlformats.org/officeDocument/2006/relationships/image" Target="../media/image110.png"/><Relationship Id="rId24" Type="http://schemas.openxmlformats.org/officeDocument/2006/relationships/image" Target="../media/image117.png"/><Relationship Id="rId5" Type="http://schemas.openxmlformats.org/officeDocument/2006/relationships/image" Target="../media/image7.jpeg"/><Relationship Id="rId15" Type="http://schemas.openxmlformats.org/officeDocument/2006/relationships/image" Target="../media/image112.png"/><Relationship Id="rId23" Type="http://schemas.openxmlformats.org/officeDocument/2006/relationships/image" Target="../media/image116.jpeg"/><Relationship Id="rId10" Type="http://schemas.openxmlformats.org/officeDocument/2006/relationships/slide" Target="slide57.xml"/><Relationship Id="rId19" Type="http://schemas.openxmlformats.org/officeDocument/2006/relationships/image" Target="../media/image114.png"/><Relationship Id="rId4" Type="http://schemas.openxmlformats.org/officeDocument/2006/relationships/slideLayout" Target="../slideLayouts/slideLayout5.xml"/><Relationship Id="rId9" Type="http://schemas.openxmlformats.org/officeDocument/2006/relationships/slide" Target="slide50.xml"/><Relationship Id="rId14" Type="http://schemas.microsoft.com/office/2007/relationships/hdphoto" Target="../media/hdphoto9.wdp"/><Relationship Id="rId22" Type="http://schemas.microsoft.com/office/2007/relationships/hdphoto" Target="../media/hdphoto13.wdp"/></Relationships>
</file>

<file path=ppt/slides/_rels/slide51.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120.png"/><Relationship Id="rId7" Type="http://schemas.openxmlformats.org/officeDocument/2006/relationships/slide" Target="slide56.xml"/><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slide" Target="slide60.xml"/><Relationship Id="rId5" Type="http://schemas.openxmlformats.org/officeDocument/2006/relationships/slide" Target="slide54.xml"/><Relationship Id="rId4" Type="http://schemas.microsoft.com/office/2007/relationships/hdphoto" Target="../media/hdphoto14.wdp"/><Relationship Id="rId9" Type="http://schemas.openxmlformats.org/officeDocument/2006/relationships/slide" Target="slide57.xml"/></Relationships>
</file>

<file path=ppt/slides/_rels/slide5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 Target="slide54.xml"/><Relationship Id="rId7" Type="http://schemas.openxmlformats.org/officeDocument/2006/relationships/slide" Target="slide57.xml"/><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slide" Target="slide50.xml"/><Relationship Id="rId5" Type="http://schemas.openxmlformats.org/officeDocument/2006/relationships/slide" Target="slide56.xml"/><Relationship Id="rId4" Type="http://schemas.openxmlformats.org/officeDocument/2006/relationships/slide" Target="slide60.xml"/></Relationships>
</file>

<file path=ppt/slides/_rels/slide5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slide" Target="slide54.xml"/><Relationship Id="rId7" Type="http://schemas.openxmlformats.org/officeDocument/2006/relationships/slide" Target="slide57.xml"/><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slide" Target="slide50.xml"/><Relationship Id="rId5" Type="http://schemas.openxmlformats.org/officeDocument/2006/relationships/slide" Target="slide56.xml"/><Relationship Id="rId4" Type="http://schemas.openxmlformats.org/officeDocument/2006/relationships/slide" Target="slide60.xml"/></Relationships>
</file>

<file path=ppt/slides/_rels/slide54.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image" Target="../media/image123.png"/><Relationship Id="rId7" Type="http://schemas.openxmlformats.org/officeDocument/2006/relationships/slide" Target="slide54.xml"/><Relationship Id="rId2" Type="http://schemas.openxmlformats.org/officeDocument/2006/relationships/image" Target="../media/image7.jpeg"/><Relationship Id="rId1" Type="http://schemas.openxmlformats.org/officeDocument/2006/relationships/slideLayout" Target="../slideLayouts/slideLayout5.xml"/><Relationship Id="rId6" Type="http://schemas.microsoft.com/office/2007/relationships/hdphoto" Target="../media/hdphoto16.wdp"/><Relationship Id="rId11" Type="http://schemas.openxmlformats.org/officeDocument/2006/relationships/slide" Target="slide57.xml"/><Relationship Id="rId5" Type="http://schemas.openxmlformats.org/officeDocument/2006/relationships/image" Target="../media/image124.png"/><Relationship Id="rId10" Type="http://schemas.openxmlformats.org/officeDocument/2006/relationships/slide" Target="slide50.xml"/><Relationship Id="rId4" Type="http://schemas.microsoft.com/office/2007/relationships/hdphoto" Target="../media/hdphoto15.wdp"/><Relationship Id="rId9" Type="http://schemas.openxmlformats.org/officeDocument/2006/relationships/slide" Target="slide56.xml"/></Relationships>
</file>

<file path=ppt/slides/_rels/slide55.xml.rels><?xml version="1.0" encoding="UTF-8" standalone="yes"?>
<Relationships xmlns="http://schemas.openxmlformats.org/package/2006/relationships"><Relationship Id="rId8" Type="http://schemas.openxmlformats.org/officeDocument/2006/relationships/slide" Target="slide50.xml"/><Relationship Id="rId3" Type="http://schemas.openxmlformats.org/officeDocument/2006/relationships/image" Target="../media/image123.png"/><Relationship Id="rId7" Type="http://schemas.openxmlformats.org/officeDocument/2006/relationships/slide" Target="slide56.xml"/><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slide" Target="slide60.xml"/><Relationship Id="rId5" Type="http://schemas.openxmlformats.org/officeDocument/2006/relationships/slide" Target="slide54.xml"/><Relationship Id="rId10" Type="http://schemas.openxmlformats.org/officeDocument/2006/relationships/image" Target="../media/image125.png"/><Relationship Id="rId4" Type="http://schemas.microsoft.com/office/2007/relationships/hdphoto" Target="../media/hdphoto15.wdp"/><Relationship Id="rId9" Type="http://schemas.openxmlformats.org/officeDocument/2006/relationships/slide" Target="slide57.xml"/></Relationships>
</file>

<file path=ppt/slides/_rels/slide56.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image" Target="../media/image126.png"/><Relationship Id="rId7" Type="http://schemas.openxmlformats.org/officeDocument/2006/relationships/slide" Target="slide54.xml"/><Relationship Id="rId2" Type="http://schemas.openxmlformats.org/officeDocument/2006/relationships/image" Target="../media/image7.jpeg"/><Relationship Id="rId1" Type="http://schemas.openxmlformats.org/officeDocument/2006/relationships/slideLayout" Target="../slideLayouts/slideLayout5.xml"/><Relationship Id="rId6" Type="http://schemas.microsoft.com/office/2007/relationships/hdphoto" Target="../media/hdphoto18.wdp"/><Relationship Id="rId11" Type="http://schemas.openxmlformats.org/officeDocument/2006/relationships/slide" Target="slide57.xml"/><Relationship Id="rId5" Type="http://schemas.openxmlformats.org/officeDocument/2006/relationships/image" Target="../media/image127.png"/><Relationship Id="rId10" Type="http://schemas.openxmlformats.org/officeDocument/2006/relationships/slide" Target="slide50.xml"/><Relationship Id="rId4" Type="http://schemas.microsoft.com/office/2007/relationships/hdphoto" Target="../media/hdphoto17.wdp"/><Relationship Id="rId9"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slide" Target="slide54.xml"/><Relationship Id="rId7" Type="http://schemas.openxmlformats.org/officeDocument/2006/relationships/slide" Target="slide57.xml"/><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slide" Target="slide50.xml"/><Relationship Id="rId11" Type="http://schemas.openxmlformats.org/officeDocument/2006/relationships/image" Target="../media/image131.png"/><Relationship Id="rId5" Type="http://schemas.openxmlformats.org/officeDocument/2006/relationships/slide" Target="slide56.xml"/><Relationship Id="rId10" Type="http://schemas.openxmlformats.org/officeDocument/2006/relationships/image" Target="../media/image130.png"/><Relationship Id="rId4" Type="http://schemas.openxmlformats.org/officeDocument/2006/relationships/slide" Target="slide60.xml"/><Relationship Id="rId9" Type="http://schemas.openxmlformats.org/officeDocument/2006/relationships/image" Target="../media/image129.png"/></Relationships>
</file>

<file path=ppt/slides/_rels/slide5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slide" Target="slide54.xml"/><Relationship Id="rId7" Type="http://schemas.openxmlformats.org/officeDocument/2006/relationships/slide" Target="slide57.xml"/><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slide" Target="slide50.xml"/><Relationship Id="rId5" Type="http://schemas.openxmlformats.org/officeDocument/2006/relationships/slide" Target="slide56.xml"/><Relationship Id="rId10" Type="http://schemas.openxmlformats.org/officeDocument/2006/relationships/image" Target="../media/image134.png"/><Relationship Id="rId4" Type="http://schemas.openxmlformats.org/officeDocument/2006/relationships/slide" Target="slide60.xml"/><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135.png"/><Relationship Id="rId7" Type="http://schemas.openxmlformats.org/officeDocument/2006/relationships/slide" Target="slide60.xml"/><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slide" Target="slide54.xml"/><Relationship Id="rId5" Type="http://schemas.openxmlformats.org/officeDocument/2006/relationships/image" Target="../media/image137.png"/><Relationship Id="rId10" Type="http://schemas.openxmlformats.org/officeDocument/2006/relationships/slide" Target="slide57.xml"/><Relationship Id="rId4" Type="http://schemas.openxmlformats.org/officeDocument/2006/relationships/image" Target="../media/image136.png"/><Relationship Id="rId9" Type="http://schemas.openxmlformats.org/officeDocument/2006/relationships/slide" Target="slide50.xml"/></Relationships>
</file>

<file path=ppt/slides/_rels/slide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22.pn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image" Target="../media/image23.png"/><Relationship Id="rId9" Type="http://schemas.openxmlformats.org/officeDocument/2006/relationships/slide" Target="slide28.xml"/><Relationship Id="rId14" Type="http://schemas.openxmlformats.org/officeDocument/2006/relationships/slide" Target="slide45.xml"/></Relationships>
</file>

<file path=ppt/slides/_rels/slide60.xml.rels><?xml version="1.0" encoding="UTF-8" standalone="yes"?>
<Relationships xmlns="http://schemas.openxmlformats.org/package/2006/relationships"><Relationship Id="rId8" Type="http://schemas.microsoft.com/office/2007/relationships/hdphoto" Target="../media/hdphoto21.wdp"/><Relationship Id="rId13" Type="http://schemas.openxmlformats.org/officeDocument/2006/relationships/slide" Target="slide57.xml"/><Relationship Id="rId3" Type="http://schemas.openxmlformats.org/officeDocument/2006/relationships/image" Target="../media/image138.png"/><Relationship Id="rId7" Type="http://schemas.openxmlformats.org/officeDocument/2006/relationships/image" Target="../media/image140.png"/><Relationship Id="rId12" Type="http://schemas.openxmlformats.org/officeDocument/2006/relationships/slide" Target="slide50.xml"/><Relationship Id="rId2" Type="http://schemas.openxmlformats.org/officeDocument/2006/relationships/image" Target="../media/image7.jpeg"/><Relationship Id="rId1" Type="http://schemas.openxmlformats.org/officeDocument/2006/relationships/slideLayout" Target="../slideLayouts/slideLayout5.xml"/><Relationship Id="rId6" Type="http://schemas.microsoft.com/office/2007/relationships/hdphoto" Target="../media/hdphoto20.wdp"/><Relationship Id="rId11" Type="http://schemas.openxmlformats.org/officeDocument/2006/relationships/slide" Target="slide56.xml"/><Relationship Id="rId5" Type="http://schemas.openxmlformats.org/officeDocument/2006/relationships/image" Target="../media/image139.png"/><Relationship Id="rId10" Type="http://schemas.openxmlformats.org/officeDocument/2006/relationships/slide" Target="slide60.xml"/><Relationship Id="rId4" Type="http://schemas.microsoft.com/office/2007/relationships/hdphoto" Target="../media/hdphoto19.wdp"/><Relationship Id="rId9" Type="http://schemas.openxmlformats.org/officeDocument/2006/relationships/slide" Target="slide54.xml"/></Relationships>
</file>

<file path=ppt/slides/_rels/slide61.xml.rels><?xml version="1.0" encoding="UTF-8" standalone="yes"?>
<Relationships xmlns="http://schemas.openxmlformats.org/package/2006/relationships"><Relationship Id="rId8" Type="http://schemas.openxmlformats.org/officeDocument/2006/relationships/image" Target="../media/image146.png"/><Relationship Id="rId13" Type="http://schemas.microsoft.com/office/2007/relationships/hdphoto" Target="../media/hdphoto24.wdp"/><Relationship Id="rId18" Type="http://schemas.openxmlformats.org/officeDocument/2006/relationships/slide" Target="slide21.xml"/><Relationship Id="rId26" Type="http://schemas.openxmlformats.org/officeDocument/2006/relationships/slide" Target="slide50.xml"/><Relationship Id="rId3" Type="http://schemas.openxmlformats.org/officeDocument/2006/relationships/image" Target="../media/image141.png"/><Relationship Id="rId21" Type="http://schemas.openxmlformats.org/officeDocument/2006/relationships/slide" Target="slide34.xml"/><Relationship Id="rId7" Type="http://schemas.openxmlformats.org/officeDocument/2006/relationships/image" Target="../media/image145.png"/><Relationship Id="rId12" Type="http://schemas.openxmlformats.org/officeDocument/2006/relationships/image" Target="../media/image148.png"/><Relationship Id="rId17" Type="http://schemas.openxmlformats.org/officeDocument/2006/relationships/slide" Target="slide8.xml"/><Relationship Id="rId25" Type="http://schemas.openxmlformats.org/officeDocument/2006/relationships/slide" Target="slide45.xml"/><Relationship Id="rId2" Type="http://schemas.openxmlformats.org/officeDocument/2006/relationships/image" Target="../media/image7.jpeg"/><Relationship Id="rId16" Type="http://schemas.openxmlformats.org/officeDocument/2006/relationships/slide" Target="slide3.xml"/><Relationship Id="rId20" Type="http://schemas.openxmlformats.org/officeDocument/2006/relationships/slide" Target="slide28.xml"/><Relationship Id="rId29"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image" Target="../media/image144.png"/><Relationship Id="rId11" Type="http://schemas.microsoft.com/office/2007/relationships/hdphoto" Target="../media/hdphoto23.wdp"/><Relationship Id="rId24" Type="http://schemas.openxmlformats.org/officeDocument/2006/relationships/slide" Target="slide4.xml"/><Relationship Id="rId5" Type="http://schemas.openxmlformats.org/officeDocument/2006/relationships/image" Target="../media/image143.png"/><Relationship Id="rId15" Type="http://schemas.openxmlformats.org/officeDocument/2006/relationships/image" Target="../media/image150.png"/><Relationship Id="rId23" Type="http://schemas.openxmlformats.org/officeDocument/2006/relationships/slide" Target="slide43.xml"/><Relationship Id="rId28" Type="http://schemas.openxmlformats.org/officeDocument/2006/relationships/slide" Target="slide66.xml"/><Relationship Id="rId10" Type="http://schemas.openxmlformats.org/officeDocument/2006/relationships/image" Target="../media/image147.png"/><Relationship Id="rId19" Type="http://schemas.openxmlformats.org/officeDocument/2006/relationships/slide" Target="slide17.xml"/><Relationship Id="rId31" Type="http://schemas.openxmlformats.org/officeDocument/2006/relationships/image" Target="../media/image152.png"/><Relationship Id="rId4" Type="http://schemas.openxmlformats.org/officeDocument/2006/relationships/image" Target="../media/image142.png"/><Relationship Id="rId9" Type="http://schemas.microsoft.com/office/2007/relationships/hdphoto" Target="../media/hdphoto22.wdp"/><Relationship Id="rId14" Type="http://schemas.openxmlformats.org/officeDocument/2006/relationships/image" Target="../media/image149.png"/><Relationship Id="rId22" Type="http://schemas.openxmlformats.org/officeDocument/2006/relationships/slide" Target="slide37.xml"/><Relationship Id="rId27" Type="http://schemas.openxmlformats.org/officeDocument/2006/relationships/slide" Target="slide54.xml"/><Relationship Id="rId30" Type="http://schemas.openxmlformats.org/officeDocument/2006/relationships/image" Target="../media/image151.png"/></Relationships>
</file>

<file path=ppt/slides/_rels/slide6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slide" Target="slide28.xml"/><Relationship Id="rId18" Type="http://schemas.openxmlformats.org/officeDocument/2006/relationships/slide" Target="slide45.xml"/><Relationship Id="rId3" Type="http://schemas.openxmlformats.org/officeDocument/2006/relationships/image" Target="../media/image153.jpeg"/><Relationship Id="rId21" Type="http://schemas.openxmlformats.org/officeDocument/2006/relationships/slide" Target="slide66.xml"/><Relationship Id="rId7" Type="http://schemas.openxmlformats.org/officeDocument/2006/relationships/image" Target="../media/image156.png"/><Relationship Id="rId12" Type="http://schemas.openxmlformats.org/officeDocument/2006/relationships/slide" Target="slide17.xml"/><Relationship Id="rId17" Type="http://schemas.openxmlformats.org/officeDocument/2006/relationships/slide" Target="slide4.xml"/><Relationship Id="rId2" Type="http://schemas.openxmlformats.org/officeDocument/2006/relationships/image" Target="../media/image7.jpeg"/><Relationship Id="rId16" Type="http://schemas.openxmlformats.org/officeDocument/2006/relationships/slide" Target="slide43.xml"/><Relationship Id="rId20"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image" Target="../media/image155.jpeg"/><Relationship Id="rId11" Type="http://schemas.openxmlformats.org/officeDocument/2006/relationships/slide" Target="slide21.xml"/><Relationship Id="rId5" Type="http://schemas.openxmlformats.org/officeDocument/2006/relationships/image" Target="../media/image144.png"/><Relationship Id="rId15" Type="http://schemas.openxmlformats.org/officeDocument/2006/relationships/slide" Target="slide37.xml"/><Relationship Id="rId10" Type="http://schemas.openxmlformats.org/officeDocument/2006/relationships/slide" Target="slide8.xml"/><Relationship Id="rId19" Type="http://schemas.openxmlformats.org/officeDocument/2006/relationships/slide" Target="slide50.xml"/><Relationship Id="rId4" Type="http://schemas.openxmlformats.org/officeDocument/2006/relationships/image" Target="../media/image154.jpeg"/><Relationship Id="rId9" Type="http://schemas.openxmlformats.org/officeDocument/2006/relationships/slide" Target="slide3.xml"/><Relationship Id="rId14" Type="http://schemas.openxmlformats.org/officeDocument/2006/relationships/slide" Target="slide34.xml"/><Relationship Id="rId22" Type="http://schemas.openxmlformats.org/officeDocument/2006/relationships/slide" Target="slide61.xml"/></Relationships>
</file>

<file path=ppt/slides/_rels/slide63.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157.jpe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image" Target="../media/image158.jpeg"/><Relationship Id="rId9" Type="http://schemas.openxmlformats.org/officeDocument/2006/relationships/slide" Target="slide28.xml"/><Relationship Id="rId14" Type="http://schemas.openxmlformats.org/officeDocument/2006/relationships/slide" Target="slide45.xml"/></Relationships>
</file>

<file path=ppt/slides/_rels/slide64.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slide" Target="slide28.xml"/><Relationship Id="rId18" Type="http://schemas.openxmlformats.org/officeDocument/2006/relationships/slide" Target="slide45.xml"/><Relationship Id="rId3" Type="http://schemas.openxmlformats.org/officeDocument/2006/relationships/image" Target="../media/image159.png"/><Relationship Id="rId21" Type="http://schemas.openxmlformats.org/officeDocument/2006/relationships/slide" Target="slide66.xml"/><Relationship Id="rId7" Type="http://schemas.openxmlformats.org/officeDocument/2006/relationships/image" Target="../media/image163.png"/><Relationship Id="rId12" Type="http://schemas.openxmlformats.org/officeDocument/2006/relationships/slide" Target="slide17.xml"/><Relationship Id="rId17" Type="http://schemas.openxmlformats.org/officeDocument/2006/relationships/slide" Target="slide4.xml"/><Relationship Id="rId2" Type="http://schemas.openxmlformats.org/officeDocument/2006/relationships/image" Target="../media/image7.jpeg"/><Relationship Id="rId16" Type="http://schemas.openxmlformats.org/officeDocument/2006/relationships/slide" Target="slide43.xml"/><Relationship Id="rId20"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image" Target="../media/image162.jpeg"/><Relationship Id="rId11" Type="http://schemas.openxmlformats.org/officeDocument/2006/relationships/slide" Target="slide21.xml"/><Relationship Id="rId5" Type="http://schemas.openxmlformats.org/officeDocument/2006/relationships/image" Target="../media/image161.png"/><Relationship Id="rId15" Type="http://schemas.openxmlformats.org/officeDocument/2006/relationships/slide" Target="slide37.xml"/><Relationship Id="rId10" Type="http://schemas.openxmlformats.org/officeDocument/2006/relationships/slide" Target="slide8.xml"/><Relationship Id="rId19" Type="http://schemas.openxmlformats.org/officeDocument/2006/relationships/slide" Target="slide50.xml"/><Relationship Id="rId4" Type="http://schemas.openxmlformats.org/officeDocument/2006/relationships/image" Target="../media/image160.jpeg"/><Relationship Id="rId9" Type="http://schemas.openxmlformats.org/officeDocument/2006/relationships/slide" Target="slide3.xml"/><Relationship Id="rId14" Type="http://schemas.openxmlformats.org/officeDocument/2006/relationships/slide" Target="slide34.xml"/><Relationship Id="rId22" Type="http://schemas.openxmlformats.org/officeDocument/2006/relationships/slide" Target="slide61.xml"/></Relationships>
</file>

<file path=ppt/slides/_rels/slide65.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slide" Target="slide45.xml"/><Relationship Id="rId18" Type="http://schemas.openxmlformats.org/officeDocument/2006/relationships/slide" Target="slide69.xml"/><Relationship Id="rId3" Type="http://schemas.openxmlformats.org/officeDocument/2006/relationships/image" Target="../media/image165.png"/><Relationship Id="rId7" Type="http://schemas.openxmlformats.org/officeDocument/2006/relationships/slide" Target="slide17.xml"/><Relationship Id="rId12" Type="http://schemas.openxmlformats.org/officeDocument/2006/relationships/slide" Target="slide4.xml"/><Relationship Id="rId17" Type="http://schemas.openxmlformats.org/officeDocument/2006/relationships/slide" Target="slide61.xml"/><Relationship Id="rId2" Type="http://schemas.openxmlformats.org/officeDocument/2006/relationships/image" Target="../media/image7.jpeg"/><Relationship Id="rId16" Type="http://schemas.openxmlformats.org/officeDocument/2006/relationships/slide" Target="slide66.xml"/><Relationship Id="rId1" Type="http://schemas.openxmlformats.org/officeDocument/2006/relationships/slideLayout" Target="../slideLayouts/slideLayout5.xml"/><Relationship Id="rId6" Type="http://schemas.openxmlformats.org/officeDocument/2006/relationships/slide" Target="slide21.xml"/><Relationship Id="rId11" Type="http://schemas.openxmlformats.org/officeDocument/2006/relationships/slide" Target="slide43.xml"/><Relationship Id="rId5" Type="http://schemas.openxmlformats.org/officeDocument/2006/relationships/slide" Target="slide8.xml"/><Relationship Id="rId15" Type="http://schemas.openxmlformats.org/officeDocument/2006/relationships/slide" Target="slide54.xml"/><Relationship Id="rId10" Type="http://schemas.openxmlformats.org/officeDocument/2006/relationships/slide" Target="slide37.xml"/><Relationship Id="rId4" Type="http://schemas.openxmlformats.org/officeDocument/2006/relationships/slide" Target="slide3.xml"/><Relationship Id="rId9" Type="http://schemas.openxmlformats.org/officeDocument/2006/relationships/slide" Target="slide34.xml"/><Relationship Id="rId14" Type="http://schemas.openxmlformats.org/officeDocument/2006/relationships/slide" Target="slide50.xml"/></Relationships>
</file>

<file path=ppt/slides/_rels/slide66.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5.png"/><Relationship Id="rId18" Type="http://schemas.openxmlformats.org/officeDocument/2006/relationships/image" Target="../media/image178.png"/><Relationship Id="rId26" Type="http://schemas.openxmlformats.org/officeDocument/2006/relationships/slide" Target="slide34.xml"/><Relationship Id="rId3" Type="http://schemas.openxmlformats.org/officeDocument/2006/relationships/image" Target="../media/image166.png"/><Relationship Id="rId21" Type="http://schemas.openxmlformats.org/officeDocument/2006/relationships/slide" Target="slide3.xml"/><Relationship Id="rId34" Type="http://schemas.openxmlformats.org/officeDocument/2006/relationships/slide" Target="slide61.xml"/><Relationship Id="rId7" Type="http://schemas.openxmlformats.org/officeDocument/2006/relationships/image" Target="../media/image170.png"/><Relationship Id="rId12" Type="http://schemas.microsoft.com/office/2007/relationships/hdphoto" Target="../media/hdphoto25.wdp"/><Relationship Id="rId17" Type="http://schemas.openxmlformats.org/officeDocument/2006/relationships/image" Target="../media/image116.jpeg"/><Relationship Id="rId25" Type="http://schemas.openxmlformats.org/officeDocument/2006/relationships/slide" Target="slide28.xml"/><Relationship Id="rId33"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image" Target="../media/image177.png"/><Relationship Id="rId20" Type="http://schemas.openxmlformats.org/officeDocument/2006/relationships/image" Target="../media/image180.png"/><Relationship Id="rId29"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image" Target="../media/image169.png"/><Relationship Id="rId11" Type="http://schemas.openxmlformats.org/officeDocument/2006/relationships/image" Target="../media/image174.png"/><Relationship Id="rId24" Type="http://schemas.openxmlformats.org/officeDocument/2006/relationships/slide" Target="slide17.xml"/><Relationship Id="rId32" Type="http://schemas.openxmlformats.org/officeDocument/2006/relationships/slide" Target="slide54.xml"/><Relationship Id="rId5" Type="http://schemas.openxmlformats.org/officeDocument/2006/relationships/image" Target="../media/image168.png"/><Relationship Id="rId15" Type="http://schemas.openxmlformats.org/officeDocument/2006/relationships/image" Target="../media/image176.png"/><Relationship Id="rId23" Type="http://schemas.openxmlformats.org/officeDocument/2006/relationships/slide" Target="slide21.xml"/><Relationship Id="rId28" Type="http://schemas.openxmlformats.org/officeDocument/2006/relationships/slide" Target="slide43.xml"/><Relationship Id="rId10" Type="http://schemas.openxmlformats.org/officeDocument/2006/relationships/image" Target="../media/image173.png"/><Relationship Id="rId19" Type="http://schemas.openxmlformats.org/officeDocument/2006/relationships/image" Target="../media/image179.png"/><Relationship Id="rId31" Type="http://schemas.openxmlformats.org/officeDocument/2006/relationships/slide" Target="slide50.xml"/><Relationship Id="rId4" Type="http://schemas.openxmlformats.org/officeDocument/2006/relationships/image" Target="../media/image167.png"/><Relationship Id="rId9" Type="http://schemas.openxmlformats.org/officeDocument/2006/relationships/image" Target="../media/image172.jpeg"/><Relationship Id="rId14" Type="http://schemas.microsoft.com/office/2007/relationships/hdphoto" Target="../media/hdphoto26.wdp"/><Relationship Id="rId22" Type="http://schemas.openxmlformats.org/officeDocument/2006/relationships/slide" Target="slide8.xml"/><Relationship Id="rId27" Type="http://schemas.openxmlformats.org/officeDocument/2006/relationships/slide" Target="slide37.xml"/><Relationship Id="rId30" Type="http://schemas.openxmlformats.org/officeDocument/2006/relationships/slide" Target="slide45.xml"/></Relationships>
</file>

<file path=ppt/slides/_rels/slide67.xml.rels><?xml version="1.0" encoding="UTF-8" standalone="yes"?>
<Relationships xmlns="http://schemas.openxmlformats.org/package/2006/relationships"><Relationship Id="rId13" Type="http://schemas.openxmlformats.org/officeDocument/2006/relationships/image" Target="../media/image190.gif"/><Relationship Id="rId18" Type="http://schemas.openxmlformats.org/officeDocument/2006/relationships/image" Target="../media/image195.png"/><Relationship Id="rId26" Type="http://schemas.openxmlformats.org/officeDocument/2006/relationships/image" Target="../media/image202.png"/><Relationship Id="rId39" Type="http://schemas.openxmlformats.org/officeDocument/2006/relationships/image" Target="../media/image212.png"/><Relationship Id="rId21" Type="http://schemas.openxmlformats.org/officeDocument/2006/relationships/image" Target="../media/image198.png"/><Relationship Id="rId34" Type="http://schemas.openxmlformats.org/officeDocument/2006/relationships/image" Target="../media/image208.jpeg"/><Relationship Id="rId42" Type="http://schemas.openxmlformats.org/officeDocument/2006/relationships/image" Target="../media/image215.png"/><Relationship Id="rId47" Type="http://schemas.openxmlformats.org/officeDocument/2006/relationships/slide" Target="slide28.xml"/><Relationship Id="rId50" Type="http://schemas.openxmlformats.org/officeDocument/2006/relationships/slide" Target="slide43.xml"/><Relationship Id="rId55" Type="http://schemas.openxmlformats.org/officeDocument/2006/relationships/slide" Target="slide66.xml"/><Relationship Id="rId63" Type="http://schemas.openxmlformats.org/officeDocument/2006/relationships/image" Target="../media/image18.svg"/><Relationship Id="rId7" Type="http://schemas.openxmlformats.org/officeDocument/2006/relationships/image" Target="../media/image184.png"/><Relationship Id="rId2" Type="http://schemas.openxmlformats.org/officeDocument/2006/relationships/image" Target="../media/image7.jpeg"/><Relationship Id="rId16" Type="http://schemas.openxmlformats.org/officeDocument/2006/relationships/image" Target="../media/image193.png"/><Relationship Id="rId29" Type="http://schemas.openxmlformats.org/officeDocument/2006/relationships/image" Target="../media/image204.png"/><Relationship Id="rId1" Type="http://schemas.openxmlformats.org/officeDocument/2006/relationships/slideLayout" Target="../slideLayouts/slideLayout5.xml"/><Relationship Id="rId6" Type="http://schemas.openxmlformats.org/officeDocument/2006/relationships/image" Target="../media/image167.png"/><Relationship Id="rId11" Type="http://schemas.openxmlformats.org/officeDocument/2006/relationships/image" Target="../media/image188.jpeg"/><Relationship Id="rId24" Type="http://schemas.openxmlformats.org/officeDocument/2006/relationships/image" Target="../media/image201.png"/><Relationship Id="rId32" Type="http://schemas.openxmlformats.org/officeDocument/2006/relationships/image" Target="../media/image207.png"/><Relationship Id="rId37" Type="http://schemas.openxmlformats.org/officeDocument/2006/relationships/image" Target="../media/image210.png"/><Relationship Id="rId40" Type="http://schemas.openxmlformats.org/officeDocument/2006/relationships/image" Target="../media/image213.png"/><Relationship Id="rId45" Type="http://schemas.openxmlformats.org/officeDocument/2006/relationships/slide" Target="slide21.xml"/><Relationship Id="rId53" Type="http://schemas.openxmlformats.org/officeDocument/2006/relationships/slide" Target="slide50.xml"/><Relationship Id="rId58" Type="http://schemas.openxmlformats.org/officeDocument/2006/relationships/image" Target="../media/image217.png"/><Relationship Id="rId66" Type="http://schemas.openxmlformats.org/officeDocument/2006/relationships/image" Target="../media/image19.png"/><Relationship Id="rId5" Type="http://schemas.openxmlformats.org/officeDocument/2006/relationships/image" Target="../media/image183.png"/><Relationship Id="rId15" Type="http://schemas.openxmlformats.org/officeDocument/2006/relationships/image" Target="../media/image192.png"/><Relationship Id="rId23" Type="http://schemas.openxmlformats.org/officeDocument/2006/relationships/image" Target="../media/image200.png"/><Relationship Id="rId28" Type="http://schemas.openxmlformats.org/officeDocument/2006/relationships/image" Target="../media/image203.png"/><Relationship Id="rId36" Type="http://schemas.microsoft.com/office/2007/relationships/hdphoto" Target="../media/hdphoto30.wdp"/><Relationship Id="rId49" Type="http://schemas.openxmlformats.org/officeDocument/2006/relationships/slide" Target="slide37.xml"/><Relationship Id="rId57" Type="http://schemas.openxmlformats.org/officeDocument/2006/relationships/image" Target="../media/image216.png"/><Relationship Id="rId61" Type="http://schemas.openxmlformats.org/officeDocument/2006/relationships/image" Target="../media/image224.svg"/><Relationship Id="rId10" Type="http://schemas.openxmlformats.org/officeDocument/2006/relationships/image" Target="../media/image187.png"/><Relationship Id="rId19" Type="http://schemas.openxmlformats.org/officeDocument/2006/relationships/image" Target="../media/image196.jpeg"/><Relationship Id="rId31" Type="http://schemas.openxmlformats.org/officeDocument/2006/relationships/image" Target="../media/image206.png"/><Relationship Id="rId44" Type="http://schemas.openxmlformats.org/officeDocument/2006/relationships/slide" Target="slide8.xml"/><Relationship Id="rId52" Type="http://schemas.openxmlformats.org/officeDocument/2006/relationships/slide" Target="slide45.xml"/><Relationship Id="rId60" Type="http://schemas.openxmlformats.org/officeDocument/2006/relationships/image" Target="../media/image219.png"/><Relationship Id="rId65" Type="http://schemas.openxmlformats.org/officeDocument/2006/relationships/image" Target="../media/image20.svg"/><Relationship Id="rId4" Type="http://schemas.openxmlformats.org/officeDocument/2006/relationships/image" Target="../media/image182.png"/><Relationship Id="rId9" Type="http://schemas.openxmlformats.org/officeDocument/2006/relationships/image" Target="../media/image186.png"/><Relationship Id="rId14" Type="http://schemas.openxmlformats.org/officeDocument/2006/relationships/image" Target="../media/image191.gif"/><Relationship Id="rId22" Type="http://schemas.openxmlformats.org/officeDocument/2006/relationships/image" Target="../media/image199.jpeg"/><Relationship Id="rId27" Type="http://schemas.microsoft.com/office/2007/relationships/hdphoto" Target="../media/hdphoto28.wdp"/><Relationship Id="rId30" Type="http://schemas.openxmlformats.org/officeDocument/2006/relationships/image" Target="../media/image205.emf"/><Relationship Id="rId35" Type="http://schemas.openxmlformats.org/officeDocument/2006/relationships/image" Target="../media/image209.png"/><Relationship Id="rId43" Type="http://schemas.openxmlformats.org/officeDocument/2006/relationships/slide" Target="slide3.xml"/><Relationship Id="rId48" Type="http://schemas.openxmlformats.org/officeDocument/2006/relationships/slide" Target="slide34.xml"/><Relationship Id="rId56" Type="http://schemas.openxmlformats.org/officeDocument/2006/relationships/slide" Target="slide61.xml"/><Relationship Id="rId64" Type="http://schemas.openxmlformats.org/officeDocument/2006/relationships/image" Target="../media/image18.png"/><Relationship Id="rId8" Type="http://schemas.openxmlformats.org/officeDocument/2006/relationships/image" Target="../media/image185.jpeg"/><Relationship Id="rId51" Type="http://schemas.openxmlformats.org/officeDocument/2006/relationships/slide" Target="slide4.xml"/><Relationship Id="rId3" Type="http://schemas.openxmlformats.org/officeDocument/2006/relationships/image" Target="../media/image181.png"/><Relationship Id="rId12" Type="http://schemas.openxmlformats.org/officeDocument/2006/relationships/image" Target="../media/image189.png"/><Relationship Id="rId17" Type="http://schemas.openxmlformats.org/officeDocument/2006/relationships/image" Target="../media/image194.png"/><Relationship Id="rId25" Type="http://schemas.microsoft.com/office/2007/relationships/hdphoto" Target="../media/hdphoto27.wdp"/><Relationship Id="rId33" Type="http://schemas.microsoft.com/office/2007/relationships/hdphoto" Target="../media/hdphoto29.wdp"/><Relationship Id="rId38" Type="http://schemas.openxmlformats.org/officeDocument/2006/relationships/image" Target="../media/image211.png"/><Relationship Id="rId46" Type="http://schemas.openxmlformats.org/officeDocument/2006/relationships/slide" Target="slide17.xml"/><Relationship Id="rId59" Type="http://schemas.openxmlformats.org/officeDocument/2006/relationships/image" Target="../media/image218.png"/><Relationship Id="rId67" Type="http://schemas.openxmlformats.org/officeDocument/2006/relationships/image" Target="../media/image22.svg"/><Relationship Id="rId20" Type="http://schemas.openxmlformats.org/officeDocument/2006/relationships/image" Target="../media/image197.png"/><Relationship Id="rId41" Type="http://schemas.openxmlformats.org/officeDocument/2006/relationships/image" Target="../media/image214.png"/><Relationship Id="rId54" Type="http://schemas.openxmlformats.org/officeDocument/2006/relationships/slide" Target="slide54.xml"/><Relationship Id="rId62" Type="http://schemas.openxmlformats.org/officeDocument/2006/relationships/image" Target="../media/image17.png"/></Relationships>
</file>

<file path=ppt/slides/_rels/slide6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50.xml"/><Relationship Id="rId18" Type="http://schemas.microsoft.com/office/2007/relationships/hdphoto" Target="../media/hdphoto31.wdp"/><Relationship Id="rId26" Type="http://schemas.openxmlformats.org/officeDocument/2006/relationships/image" Target="../media/image206.png"/><Relationship Id="rId3" Type="http://schemas.openxmlformats.org/officeDocument/2006/relationships/slide" Target="slide3.xml"/><Relationship Id="rId21" Type="http://schemas.openxmlformats.org/officeDocument/2006/relationships/image" Target="../media/image210.png"/><Relationship Id="rId7" Type="http://schemas.openxmlformats.org/officeDocument/2006/relationships/slide" Target="slide28.xml"/><Relationship Id="rId12" Type="http://schemas.openxmlformats.org/officeDocument/2006/relationships/slide" Target="slide45.xml"/><Relationship Id="rId17" Type="http://schemas.openxmlformats.org/officeDocument/2006/relationships/image" Target="../media/image220.png"/><Relationship Id="rId25" Type="http://schemas.openxmlformats.org/officeDocument/2006/relationships/image" Target="../media/image214.png"/><Relationship Id="rId2" Type="http://schemas.openxmlformats.org/officeDocument/2006/relationships/image" Target="../media/image7.jpeg"/><Relationship Id="rId16" Type="http://schemas.openxmlformats.org/officeDocument/2006/relationships/slide" Target="slide61.xml"/><Relationship Id="rId20" Type="http://schemas.microsoft.com/office/2007/relationships/hdphoto" Target="../media/hdphoto32.wdp"/><Relationship Id="rId1" Type="http://schemas.openxmlformats.org/officeDocument/2006/relationships/slideLayout" Target="../slideLayouts/slideLayout5.xml"/><Relationship Id="rId6" Type="http://schemas.openxmlformats.org/officeDocument/2006/relationships/slide" Target="slide17.xml"/><Relationship Id="rId11" Type="http://schemas.openxmlformats.org/officeDocument/2006/relationships/slide" Target="slide4.xml"/><Relationship Id="rId24" Type="http://schemas.openxmlformats.org/officeDocument/2006/relationships/image" Target="../media/image213.png"/><Relationship Id="rId5" Type="http://schemas.openxmlformats.org/officeDocument/2006/relationships/slide" Target="slide21.xml"/><Relationship Id="rId15" Type="http://schemas.openxmlformats.org/officeDocument/2006/relationships/slide" Target="slide66.xml"/><Relationship Id="rId23" Type="http://schemas.openxmlformats.org/officeDocument/2006/relationships/image" Target="../media/image212.png"/><Relationship Id="rId28" Type="http://schemas.microsoft.com/office/2007/relationships/hdphoto" Target="../media/hdphoto33.wdp"/><Relationship Id="rId10" Type="http://schemas.openxmlformats.org/officeDocument/2006/relationships/slide" Target="slide43.xml"/><Relationship Id="rId19" Type="http://schemas.openxmlformats.org/officeDocument/2006/relationships/image" Target="../media/image221.png"/><Relationship Id="rId4" Type="http://schemas.openxmlformats.org/officeDocument/2006/relationships/slide" Target="slide8.xml"/><Relationship Id="rId9" Type="http://schemas.openxmlformats.org/officeDocument/2006/relationships/slide" Target="slide37.xml"/><Relationship Id="rId14" Type="http://schemas.openxmlformats.org/officeDocument/2006/relationships/slide" Target="slide54.xml"/><Relationship Id="rId22" Type="http://schemas.openxmlformats.org/officeDocument/2006/relationships/image" Target="../media/image211.png"/><Relationship Id="rId27" Type="http://schemas.openxmlformats.org/officeDocument/2006/relationships/image" Target="../media/image222.png"/></Relationships>
</file>

<file path=ppt/slides/_rels/slide69.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223.jpe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hyperlink" Target="https://www.al-enterprise.com/en/partners/aapp/iwr" TargetMode="External"/><Relationship Id="rId9" Type="http://schemas.openxmlformats.org/officeDocument/2006/relationships/slide" Target="slide28.xml"/><Relationship Id="rId14" Type="http://schemas.openxmlformats.org/officeDocument/2006/relationships/slide" Target="slide45.xml"/></Relationships>
</file>

<file path=ppt/slides/_rels/slide7.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43.xml"/><Relationship Id="rId18" Type="http://schemas.openxmlformats.org/officeDocument/2006/relationships/slide" Target="slide66.xml"/><Relationship Id="rId3" Type="http://schemas.openxmlformats.org/officeDocument/2006/relationships/image" Target="../media/image24.png"/><Relationship Id="rId7" Type="http://schemas.openxmlformats.org/officeDocument/2006/relationships/slide" Target="slide8.xml"/><Relationship Id="rId12" Type="http://schemas.openxmlformats.org/officeDocument/2006/relationships/slide" Target="slide37.xml"/><Relationship Id="rId17" Type="http://schemas.openxmlformats.org/officeDocument/2006/relationships/slide" Target="slide54.xml"/><Relationship Id="rId2" Type="http://schemas.openxmlformats.org/officeDocument/2006/relationships/image" Target="../media/image7.jpeg"/><Relationship Id="rId16" Type="http://schemas.openxmlformats.org/officeDocument/2006/relationships/slide" Target="slide50.xml"/><Relationship Id="rId1" Type="http://schemas.openxmlformats.org/officeDocument/2006/relationships/slideLayout" Target="../slideLayouts/slideLayout5.xml"/><Relationship Id="rId6" Type="http://schemas.openxmlformats.org/officeDocument/2006/relationships/slide" Target="slide3.xml"/><Relationship Id="rId11" Type="http://schemas.openxmlformats.org/officeDocument/2006/relationships/slide" Target="slide34.xml"/><Relationship Id="rId5" Type="http://schemas.openxmlformats.org/officeDocument/2006/relationships/image" Target="../media/image25.png"/><Relationship Id="rId15" Type="http://schemas.openxmlformats.org/officeDocument/2006/relationships/slide" Target="slide45.xml"/><Relationship Id="rId10" Type="http://schemas.openxmlformats.org/officeDocument/2006/relationships/slide" Target="slide28.xml"/><Relationship Id="rId19" Type="http://schemas.openxmlformats.org/officeDocument/2006/relationships/slide" Target="slide61.xml"/><Relationship Id="rId4" Type="http://schemas.microsoft.com/office/2007/relationships/hdphoto" Target="../media/hdphoto4.wdp"/><Relationship Id="rId9" Type="http://schemas.openxmlformats.org/officeDocument/2006/relationships/slide" Target="slide17.xml"/><Relationship Id="rId14" Type="http://schemas.openxmlformats.org/officeDocument/2006/relationships/slide" Target="slide4.xml"/></Relationships>
</file>

<file path=ppt/slides/_rels/slide70.xml.rels><?xml version="1.0" encoding="UTF-8" standalone="yes"?>
<Relationships xmlns="http://schemas.openxmlformats.org/package/2006/relationships"><Relationship Id="rId3" Type="http://schemas.openxmlformats.org/officeDocument/2006/relationships/hyperlink" Target="http://www.linkedin.com/company/3232692?trk=tyah"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www.youtube.com/user/enterpriseALU" TargetMode="External"/><Relationship Id="rId5" Type="http://schemas.openxmlformats.org/officeDocument/2006/relationships/hyperlink" Target="http://www.facebook.com/aluenterprise" TargetMode="External"/><Relationship Id="rId4" Type="http://schemas.openxmlformats.org/officeDocument/2006/relationships/hyperlink" Target="http://www.twitter.com/aluenterprise" TargetMode="External"/></Relationships>
</file>

<file path=ppt/slides/_rels/slide8.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xml"/><Relationship Id="rId18" Type="http://schemas.openxmlformats.org/officeDocument/2006/relationships/slide" Target="slide61.xml"/><Relationship Id="rId3" Type="http://schemas.openxmlformats.org/officeDocument/2006/relationships/image" Target="../media/image26.png"/><Relationship Id="rId7" Type="http://schemas.openxmlformats.org/officeDocument/2006/relationships/slide" Target="slide21.xml"/><Relationship Id="rId12" Type="http://schemas.openxmlformats.org/officeDocument/2006/relationships/slide" Target="slide43.xml"/><Relationship Id="rId17" Type="http://schemas.openxmlformats.org/officeDocument/2006/relationships/slide" Target="slide66.xml"/><Relationship Id="rId2" Type="http://schemas.openxmlformats.org/officeDocument/2006/relationships/image" Target="../media/image7.jpeg"/><Relationship Id="rId16" Type="http://schemas.openxmlformats.org/officeDocument/2006/relationships/slide" Target="slide54.xml"/><Relationship Id="rId1" Type="http://schemas.openxmlformats.org/officeDocument/2006/relationships/slideLayout" Target="../slideLayouts/slideLayout5.xml"/><Relationship Id="rId6" Type="http://schemas.openxmlformats.org/officeDocument/2006/relationships/slide" Target="slide8.xml"/><Relationship Id="rId11" Type="http://schemas.openxmlformats.org/officeDocument/2006/relationships/slide" Target="slide37.xml"/><Relationship Id="rId5" Type="http://schemas.openxmlformats.org/officeDocument/2006/relationships/slide" Target="slide3.xml"/><Relationship Id="rId15" Type="http://schemas.openxmlformats.org/officeDocument/2006/relationships/slide" Target="slide50.xml"/><Relationship Id="rId10" Type="http://schemas.openxmlformats.org/officeDocument/2006/relationships/slide" Target="slide34.xml"/><Relationship Id="rId4" Type="http://schemas.openxmlformats.org/officeDocument/2006/relationships/image" Target="../media/image27.png"/><Relationship Id="rId9" Type="http://schemas.openxmlformats.org/officeDocument/2006/relationships/slide" Target="slide28.xml"/><Relationship Id="rId14" Type="http://schemas.openxmlformats.org/officeDocument/2006/relationships/slide" Target="slide45.xml"/></Relationships>
</file>

<file path=ppt/slides/_rels/slide9.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7.xml"/><Relationship Id="rId18" Type="http://schemas.openxmlformats.org/officeDocument/2006/relationships/slide" Target="slide54.xml"/><Relationship Id="rId3" Type="http://schemas.openxmlformats.org/officeDocument/2006/relationships/image" Target="../media/image7.jpeg"/><Relationship Id="rId7" Type="http://schemas.openxmlformats.org/officeDocument/2006/relationships/slide" Target="slide3.xml"/><Relationship Id="rId12" Type="http://schemas.openxmlformats.org/officeDocument/2006/relationships/slide" Target="slide34.xml"/><Relationship Id="rId17" Type="http://schemas.openxmlformats.org/officeDocument/2006/relationships/slide" Target="slide50.xml"/><Relationship Id="rId2" Type="http://schemas.openxmlformats.org/officeDocument/2006/relationships/notesSlide" Target="../notesSlides/notesSlide4.xml"/><Relationship Id="rId16" Type="http://schemas.openxmlformats.org/officeDocument/2006/relationships/slide" Target="slide45.xml"/><Relationship Id="rId20" Type="http://schemas.openxmlformats.org/officeDocument/2006/relationships/slide" Target="slide61.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slide" Target="slide28.xml"/><Relationship Id="rId5" Type="http://schemas.openxmlformats.org/officeDocument/2006/relationships/image" Target="../media/image29.png"/><Relationship Id="rId15" Type="http://schemas.openxmlformats.org/officeDocument/2006/relationships/slide" Target="slide4.xml"/><Relationship Id="rId10" Type="http://schemas.openxmlformats.org/officeDocument/2006/relationships/slide" Target="slide17.xml"/><Relationship Id="rId19" Type="http://schemas.openxmlformats.org/officeDocument/2006/relationships/slide" Target="slide66.xml"/><Relationship Id="rId4" Type="http://schemas.openxmlformats.org/officeDocument/2006/relationships/image" Target="../media/image28.png"/><Relationship Id="rId9" Type="http://schemas.openxmlformats.org/officeDocument/2006/relationships/slide" Target="slide21.xml"/><Relationship Id="rId14" Type="http://schemas.openxmlformats.org/officeDocument/2006/relationships/slide" Target="slide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79986" y="569043"/>
            <a:ext cx="1201782" cy="610967"/>
          </a:xfrm>
          <a:prstGeom prst="rect">
            <a:avLst/>
          </a:prstGeom>
          <a:solidFill>
            <a:srgbClr val="FFFF00"/>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a:latin typeface="Trebuchet MS"/>
                <a:cs typeface="Trebuchet MS"/>
              </a:rPr>
              <a:t>JF</a:t>
            </a:r>
          </a:p>
        </p:txBody>
      </p:sp>
      <p:pic>
        <p:nvPicPr>
          <p:cNvPr id="10" name="Picture 9"/>
          <p:cNvPicPr>
            <a:picLocks noChangeAspect="1"/>
          </p:cNvPicPr>
          <p:nvPr/>
        </p:nvPicPr>
        <p:blipFill>
          <a:blip r:embed="rId2">
            <a:extLst>
              <a:ext uri="{28A0092B-C50C-407E-A947-70E740481C1C}">
                <a14:useLocalDpi xmlns="" xmlns:a14="http://schemas.microsoft.com/office/drawing/2010/main"/>
              </a:ext>
            </a:extLst>
          </a:blip>
          <a:stretch>
            <a:fillRect/>
          </a:stretch>
        </p:blipFill>
        <p:spPr>
          <a:xfrm>
            <a:off x="-1" y="0"/>
            <a:ext cx="9138823" cy="4409482"/>
          </a:xfrm>
          <a:prstGeom prst="rect">
            <a:avLst/>
          </a:prstGeom>
        </p:spPr>
      </p:pic>
      <p:sp>
        <p:nvSpPr>
          <p:cNvPr id="12" name="Rectangle 11"/>
          <p:cNvSpPr/>
          <p:nvPr/>
        </p:nvSpPr>
        <p:spPr>
          <a:xfrm>
            <a:off x="0" y="3920899"/>
            <a:ext cx="9144000" cy="523220"/>
          </a:xfrm>
          <a:prstGeom prst="rect">
            <a:avLst/>
          </a:prstGeom>
          <a:solidFill>
            <a:srgbClr val="0085CA">
              <a:alpha val="48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11" name="TextBox 10"/>
          <p:cNvSpPr txBox="1"/>
          <p:nvPr/>
        </p:nvSpPr>
        <p:spPr>
          <a:xfrm>
            <a:off x="3189758" y="3903581"/>
            <a:ext cx="5949064" cy="523220"/>
          </a:xfrm>
          <a:prstGeom prst="rect">
            <a:avLst/>
          </a:prstGeom>
          <a:noFill/>
        </p:spPr>
        <p:txBody>
          <a:bodyPr wrap="none" rtlCol="0">
            <a:spAutoFit/>
          </a:bodyPr>
          <a:lstStyle/>
          <a:p>
            <a:r>
              <a:rPr lang="en-US" sz="2800" dirty="0">
                <a:solidFill>
                  <a:schemeClr val="bg1"/>
                </a:solidFill>
                <a:latin typeface="+mj-lt"/>
                <a:cs typeface="Segoe UI" panose="020B0502040204020203" pitchFamily="34" charset="0"/>
              </a:rPr>
              <a:t>OXO Connect 3.1 - Sales Companion</a:t>
            </a:r>
          </a:p>
        </p:txBody>
      </p:sp>
      <p:sp>
        <p:nvSpPr>
          <p:cNvPr id="3" name="TextBox 2"/>
          <p:cNvSpPr txBox="1"/>
          <p:nvPr/>
        </p:nvSpPr>
        <p:spPr>
          <a:xfrm>
            <a:off x="7451964" y="4409482"/>
            <a:ext cx="1604927" cy="246221"/>
          </a:xfrm>
          <a:prstGeom prst="rect">
            <a:avLst/>
          </a:prstGeom>
          <a:noFill/>
        </p:spPr>
        <p:txBody>
          <a:bodyPr wrap="none" rtlCol="0">
            <a:spAutoFit/>
          </a:bodyPr>
          <a:lstStyle/>
          <a:p>
            <a:r>
              <a:rPr lang="en-US" sz="1000">
                <a:solidFill>
                  <a:srgbClr val="0085CA"/>
                </a:solidFill>
                <a:latin typeface="+mj-lt"/>
                <a:cs typeface="Segoe UI" panose="020B0502040204020203" pitchFamily="34" charset="0"/>
              </a:rPr>
              <a:t>Edition 04a </a:t>
            </a:r>
            <a:r>
              <a:rPr lang="en-US" sz="1000" dirty="0">
                <a:solidFill>
                  <a:srgbClr val="0085CA"/>
                </a:solidFill>
                <a:latin typeface="+mj-lt"/>
                <a:cs typeface="Segoe UI" panose="020B0502040204020203" pitchFamily="34" charset="0"/>
              </a:rPr>
              <a:t>– March 2019</a:t>
            </a:r>
          </a:p>
        </p:txBody>
      </p:sp>
    </p:spTree>
    <p:extLst>
      <p:ext uri="{BB962C8B-B14F-4D97-AF65-F5344CB8AC3E}">
        <p14:creationId xmlns="" xmlns:p14="http://schemas.microsoft.com/office/powerpoint/2010/main" val="4083534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Offers the richest experience together with a high level of comfort in use. Large color screen and intuitive user interface. Easy-to-use with function keys, interactive keys and alphabetic keyboard. Wideband audio. IP technology with integrated PC connection. VPN client. Also corded handset model. Low power consumption.</a:t>
            </a:r>
          </a:p>
          <a:p>
            <a:endParaRPr lang="en-US" sz="1000" dirty="0">
              <a:solidFill>
                <a:schemeClr val="tx1"/>
              </a:solidFill>
              <a:latin typeface="Trebuchet MS" pitchFamily="34" charset="0"/>
            </a:endParaRPr>
          </a:p>
        </p:txBody>
      </p:sp>
      <p:sp>
        <p:nvSpPr>
          <p:cNvPr id="6" name="Rectangle 5"/>
          <p:cNvSpPr/>
          <p:nvPr/>
        </p:nvSpPr>
        <p:spPr>
          <a:xfrm>
            <a:off x="5251570" y="776782"/>
            <a:ext cx="3846530" cy="3247043"/>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Combination of 5” touch screen  and external keyboard</a:t>
            </a:r>
          </a:p>
          <a:p>
            <a:pPr marL="180000" indent="-180975">
              <a:spcBef>
                <a:spcPts val="0"/>
              </a:spcBef>
              <a:buClr>
                <a:srgbClr val="00549F"/>
              </a:buClr>
              <a:buFontTx/>
              <a:buChar char="•"/>
            </a:pPr>
            <a:r>
              <a:rPr lang="en-US" sz="1000" dirty="0">
                <a:latin typeface="Trebuchet MS" pitchFamily="34" charset="0"/>
              </a:rPr>
              <a:t>BT handset – keep talking up to 10 meters from desk</a:t>
            </a:r>
          </a:p>
          <a:p>
            <a:pPr marL="180000" indent="-180975">
              <a:spcBef>
                <a:spcPts val="0"/>
              </a:spcBef>
              <a:buClr>
                <a:srgbClr val="00549F"/>
              </a:buClr>
              <a:buFontTx/>
              <a:buChar char="•"/>
            </a:pPr>
            <a:r>
              <a:rPr lang="en-US" sz="1000" dirty="0">
                <a:latin typeface="Trebuchet MS" pitchFamily="34" charset="0"/>
              </a:rPr>
              <a:t>USB port for headset and to recharge smartphone</a:t>
            </a:r>
          </a:p>
          <a:p>
            <a:pPr>
              <a:spcBef>
                <a:spcPts val="0"/>
              </a:spcBef>
              <a:buClr>
                <a:srgbClr val="00549F"/>
              </a:buClr>
            </a:pPr>
            <a:endParaRPr lang="en-US" sz="1000" dirty="0">
              <a:solidFill>
                <a:schemeClr val="bg1"/>
              </a:solidFill>
              <a:latin typeface="Trebuchet MS" pitchFamily="34" charset="0"/>
            </a:endParaRP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Visual comfort: high quality large color touch-screen </a:t>
            </a:r>
          </a:p>
          <a:p>
            <a:pPr marL="180000" indent="-180975" eaLnBrk="0" hangingPunct="0">
              <a:spcBef>
                <a:spcPts val="0"/>
              </a:spcBef>
              <a:buClr>
                <a:srgbClr val="00549F"/>
              </a:buClr>
              <a:buFontTx/>
              <a:buChar char="•"/>
              <a:defRPr/>
            </a:pPr>
            <a:r>
              <a:rPr lang="en-US" sz="1000" dirty="0">
                <a:latin typeface="Trebuchet MS" pitchFamily="34" charset="0"/>
              </a:rPr>
              <a:t>Super fast touch navigation</a:t>
            </a:r>
          </a:p>
          <a:p>
            <a:pPr marL="180000" indent="-180975" eaLnBrk="0" hangingPunct="0">
              <a:spcBef>
                <a:spcPts val="0"/>
              </a:spcBef>
              <a:buClr>
                <a:srgbClr val="00549F"/>
              </a:buClr>
              <a:buFontTx/>
              <a:buChar char="•"/>
              <a:defRPr/>
            </a:pPr>
            <a:r>
              <a:rPr lang="en-US" sz="1000" dirty="0">
                <a:latin typeface="Trebuchet MS" pitchFamily="34" charset="0"/>
              </a:rPr>
              <a:t>Audio comfort: high-quality hands free and handset</a:t>
            </a:r>
          </a:p>
          <a:p>
            <a:pPr>
              <a:spcBef>
                <a:spcPts val="0"/>
              </a:spcBef>
              <a:buClr>
                <a:srgbClr val="00549F"/>
              </a:buClr>
            </a:pPr>
            <a:endParaRPr lang="en-US" sz="1200" dirty="0">
              <a:solidFill>
                <a:schemeClr val="bg1"/>
              </a:solidFill>
              <a:latin typeface="Trebuchet MS" pitchFamily="34" charset="0"/>
            </a:endParaRP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defRPr/>
            </a:pPr>
            <a:r>
              <a:rPr lang="en-US" sz="1000" dirty="0">
                <a:latin typeface="Trebuchet MS" pitchFamily="34" charset="0"/>
              </a:rPr>
              <a:t>3GV2804xxx	Wired headset</a:t>
            </a:r>
          </a:p>
          <a:p>
            <a:pPr marL="180000" indent="-180975" eaLnBrk="0" hangingPunct="0">
              <a:spcBef>
                <a:spcPts val="0"/>
              </a:spcBef>
              <a:buClr>
                <a:srgbClr val="00549F"/>
              </a:buClr>
              <a:buFontTx/>
              <a:buChar char="•"/>
              <a:defRPr/>
            </a:pPr>
            <a:r>
              <a:rPr lang="en-US" sz="1000" dirty="0">
                <a:latin typeface="Trebuchet MS" pitchFamily="34" charset="0"/>
              </a:rPr>
              <a:t>3GV28057xx 	USB headset</a:t>
            </a:r>
          </a:p>
          <a:p>
            <a:pPr marL="180000" indent="-180975" eaLnBrk="0" hangingPunct="0">
              <a:spcBef>
                <a:spcPts val="0"/>
              </a:spcBef>
              <a:buClr>
                <a:srgbClr val="00549F"/>
              </a:buClr>
              <a:buFontTx/>
              <a:buChar char="•"/>
              <a:defRPr/>
            </a:pPr>
            <a:r>
              <a:rPr lang="en-US" sz="1000" dirty="0">
                <a:latin typeface="Trebuchet MS" pitchFamily="34" charset="0"/>
              </a:rPr>
              <a:t>3MG27006xx	Power adaptor</a:t>
            </a:r>
          </a:p>
          <a:p>
            <a:pPr marL="180000" indent="-180975" eaLnBrk="0" hangingPunct="0">
              <a:spcBef>
                <a:spcPts val="0"/>
              </a:spcBef>
              <a:buClr>
                <a:srgbClr val="00549F"/>
              </a:buClr>
              <a:buFontTx/>
              <a:buChar char="•"/>
              <a:defRPr/>
            </a:pPr>
            <a:r>
              <a:rPr lang="en-US" sz="1000" dirty="0">
                <a:latin typeface="Trebuchet MS" pitchFamily="34" charset="0"/>
              </a:rPr>
              <a:t>3MG27107AC  Premium Smart display 14 keys module</a:t>
            </a:r>
          </a:p>
          <a:p>
            <a:pPr marL="180000" indent="-180975" eaLnBrk="0" hangingPunct="0">
              <a:spcBef>
                <a:spcPts val="0"/>
              </a:spcBef>
              <a:buClr>
                <a:srgbClr val="00549F"/>
              </a:buClr>
              <a:buFontTx/>
              <a:buChar char="•"/>
              <a:defRPr/>
            </a:pPr>
            <a:r>
              <a:rPr lang="en-US" sz="1000" dirty="0">
                <a:latin typeface="Trebuchet MS" pitchFamily="34" charset="0"/>
              </a:rPr>
              <a:t>3MG27106AC Premium 40 keys add-on module</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5" name="Rectangle 14"/>
          <p:cNvSpPr/>
          <p:nvPr/>
        </p:nvSpPr>
        <p:spPr>
          <a:xfrm>
            <a:off x="-4528" y="-13974"/>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Collaboration</a:t>
            </a:r>
          </a:p>
        </p:txBody>
      </p:sp>
      <p:sp>
        <p:nvSpPr>
          <p:cNvPr id="16" name="Rectangle 15"/>
          <p:cNvSpPr/>
          <p:nvPr/>
        </p:nvSpPr>
        <p:spPr>
          <a:xfrm>
            <a:off x="-4528" y="656198"/>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IP phones</a:t>
            </a:r>
          </a:p>
        </p:txBody>
      </p:sp>
      <p:sp>
        <p:nvSpPr>
          <p:cNvPr id="17" name="Rectangle 16"/>
          <p:cNvSpPr/>
          <p:nvPr/>
        </p:nvSpPr>
        <p:spPr>
          <a:xfrm>
            <a:off x="-4528" y="1326370"/>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Other phones</a:t>
            </a:r>
          </a:p>
        </p:txBody>
      </p:sp>
      <p:sp>
        <p:nvSpPr>
          <p:cNvPr id="18" name="Rectangle 17"/>
          <p:cNvSpPr/>
          <p:nvPr/>
        </p:nvSpPr>
        <p:spPr>
          <a:xfrm>
            <a:off x="-4528" y="991284"/>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Digital phones</a:t>
            </a:r>
          </a:p>
        </p:txBody>
      </p:sp>
      <p:sp>
        <p:nvSpPr>
          <p:cNvPr id="19" name="Rectangle 18"/>
          <p:cNvSpPr/>
          <p:nvPr/>
        </p:nvSpPr>
        <p:spPr>
          <a:xfrm>
            <a:off x="-4528" y="1661456"/>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 handsets</a:t>
            </a:r>
          </a:p>
        </p:txBody>
      </p:sp>
      <p:sp>
        <p:nvSpPr>
          <p:cNvPr id="20" name="Rectangle 19"/>
          <p:cNvSpPr/>
          <p:nvPr/>
        </p:nvSpPr>
        <p:spPr>
          <a:xfrm>
            <a:off x="-4528" y="1996542"/>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 handsets</a:t>
            </a:r>
          </a:p>
        </p:txBody>
      </p:sp>
      <p:sp>
        <p:nvSpPr>
          <p:cNvPr id="21" name="Rectangle 20"/>
          <p:cNvSpPr/>
          <p:nvPr/>
        </p:nvSpPr>
        <p:spPr>
          <a:xfrm>
            <a:off x="-4528" y="2331628"/>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Greeting</a:t>
            </a:r>
          </a:p>
        </p:txBody>
      </p:sp>
      <p:sp>
        <p:nvSpPr>
          <p:cNvPr id="22" name="Rectangle 21"/>
          <p:cNvSpPr/>
          <p:nvPr/>
        </p:nvSpPr>
        <p:spPr>
          <a:xfrm>
            <a:off x="-4528" y="2666714"/>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Routing</a:t>
            </a:r>
          </a:p>
        </p:txBody>
      </p:sp>
      <p:sp>
        <p:nvSpPr>
          <p:cNvPr id="23" name="Rectangle 22"/>
          <p:cNvSpPr/>
          <p:nvPr/>
        </p:nvSpPr>
        <p:spPr>
          <a:xfrm>
            <a:off x="-4528" y="321112"/>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Mobility</a:t>
            </a:r>
          </a:p>
        </p:txBody>
      </p:sp>
      <p:sp>
        <p:nvSpPr>
          <p:cNvPr id="24" name="Rectangle 23"/>
          <p:cNvSpPr/>
          <p:nvPr/>
        </p:nvSpPr>
        <p:spPr>
          <a:xfrm>
            <a:off x="-4528" y="3001800"/>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DECT/IP DECT</a:t>
            </a:r>
          </a:p>
        </p:txBody>
      </p:sp>
      <p:sp>
        <p:nvSpPr>
          <p:cNvPr id="25" name="Rectangle 24"/>
          <p:cNvSpPr/>
          <p:nvPr/>
        </p:nvSpPr>
        <p:spPr>
          <a:xfrm>
            <a:off x="-4528" y="3336886"/>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a:t>
            </a:r>
          </a:p>
        </p:txBody>
      </p:sp>
      <p:sp>
        <p:nvSpPr>
          <p:cNvPr id="26" name="Rectangle 25"/>
          <p:cNvSpPr/>
          <p:nvPr/>
        </p:nvSpPr>
        <p:spPr>
          <a:xfrm>
            <a:off x="-4528" y="3671972"/>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LAN</a:t>
            </a:r>
          </a:p>
        </p:txBody>
      </p:sp>
      <p:sp>
        <p:nvSpPr>
          <p:cNvPr id="27" name="Rectangle 26"/>
          <p:cNvSpPr/>
          <p:nvPr/>
        </p:nvSpPr>
        <p:spPr>
          <a:xfrm>
            <a:off x="-4528" y="4339408"/>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Platform,</a:t>
            </a:r>
          </a:p>
          <a:p>
            <a:pPr>
              <a:spcBef>
                <a:spcPts val="0"/>
              </a:spcBef>
            </a:pPr>
            <a:r>
              <a:rPr lang="en-US" sz="1000">
                <a:solidFill>
                  <a:schemeClr val="bg1"/>
                </a:solidFill>
                <a:latin typeface="Trebuchet MS"/>
                <a:cs typeface="Trebuchet MS"/>
              </a:rPr>
              <a:t>Services</a:t>
            </a:r>
          </a:p>
        </p:txBody>
      </p:sp>
      <p:sp>
        <p:nvSpPr>
          <p:cNvPr id="28" name="Rectangle 27"/>
          <p:cNvSpPr/>
          <p:nvPr/>
        </p:nvSpPr>
        <p:spPr>
          <a:xfrm>
            <a:off x="-4528" y="4007058"/>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Hospitality</a:t>
            </a: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8078s BT Premium DeskPhone</a:t>
            </a:r>
            <a:br>
              <a:rPr lang="en-US" sz="1600">
                <a:solidFill>
                  <a:schemeClr val="bg1"/>
                </a:solidFill>
              </a:rPr>
            </a:br>
            <a:r>
              <a:rPr lang="en-US" sz="1200">
                <a:solidFill>
                  <a:schemeClr val="bg1"/>
                </a:solidFill>
              </a:rPr>
              <a:t>Touch screen phone for executives. Bluetooth handset</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Super fast, large touch-screen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Bluetooth handset</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External keyboard</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1" name="Picture 2" descr="D:\Users\cjapiot\Pictures\MARKETING PHOTOS\8078s_BT_PremiumDeskphone_f_l_screen.png"/>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841458" y="745524"/>
            <a:ext cx="2730859" cy="2678843"/>
          </a:xfrm>
          <a:prstGeom prst="rect">
            <a:avLst/>
          </a:prstGeom>
          <a:noFill/>
        </p:spPr>
      </p:pic>
      <p:pic>
        <p:nvPicPr>
          <p:cNvPr id="32" name="Picture 2" descr="https://upload.wikimedia.org/wikipedia/commons/thumb/d/da/Bluetooth.svg/512px-Bluetooth.svg.png"/>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1469937" y="904934"/>
            <a:ext cx="325621" cy="496699"/>
          </a:xfrm>
          <a:prstGeom prst="rect">
            <a:avLst/>
          </a:prstGeom>
          <a:noFill/>
        </p:spPr>
      </p:pic>
      <p:sp>
        <p:nvSpPr>
          <p:cNvPr id="35" name="Rectangle 34">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6" name="Rectangle 35">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7" name="Rectangle 36">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8" name="Rectangle 37">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5" name="Rectangle 44">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7" name="Rectangle 46">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8" name="Rectangle 47">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9" name="Rectangle 48">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0" name="Rectangle 49">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1" name="Rectangle 50">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2" name="Rectangle 51">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3" name="Rectangle 52">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4" name="Rectangle 53">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5" name="Rectangle 54">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6" name="Oval 55"/>
          <p:cNvSpPr/>
          <p:nvPr/>
        </p:nvSpPr>
        <p:spPr>
          <a:xfrm>
            <a:off x="1094650" y="71891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654420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Offers the richest communication experience with high level of comfort in use. Easy-to-use with function keys, interactive keys and alphabetic keyboard. Large backlit screen. Wideband audio. IP technology with integrated PC connection. VPN client. Low power consumption.</a:t>
            </a:r>
          </a:p>
          <a:p>
            <a:endParaRPr lang="en-US" sz="1000" dirty="0">
              <a:solidFill>
                <a:schemeClr val="tx1"/>
              </a:solidFill>
              <a:latin typeface="Trebuchet MS" pitchFamily="34" charset="0"/>
            </a:endParaRPr>
          </a:p>
        </p:txBody>
      </p:sp>
      <p:sp>
        <p:nvSpPr>
          <p:cNvPr id="6" name="Rectangle 5"/>
          <p:cNvSpPr/>
          <p:nvPr/>
        </p:nvSpPr>
        <p:spPr>
          <a:xfrm>
            <a:off x="5251569" y="776782"/>
            <a:ext cx="3943385" cy="3216265"/>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BT handset – keep talking up to 10 meters from desk</a:t>
            </a:r>
          </a:p>
          <a:p>
            <a:pPr marL="180000" indent="-180975">
              <a:spcBef>
                <a:spcPts val="0"/>
              </a:spcBef>
              <a:buClr>
                <a:srgbClr val="00549F"/>
              </a:buClr>
              <a:buFontTx/>
              <a:buChar char="•"/>
            </a:pPr>
            <a:r>
              <a:rPr lang="en-US" sz="1000" dirty="0">
                <a:latin typeface="Trebuchet MS" pitchFamily="34" charset="0"/>
              </a:rPr>
              <a:t>Ease of use with 10 contextual keys, large color backlit screen and integrated keyboard</a:t>
            </a:r>
          </a:p>
          <a:p>
            <a:pPr marL="180000" indent="-180975">
              <a:spcBef>
                <a:spcPts val="0"/>
              </a:spcBef>
              <a:buClr>
                <a:srgbClr val="00549F"/>
              </a:buClr>
              <a:buFontTx/>
              <a:buChar char="•"/>
            </a:pPr>
            <a:r>
              <a:rPr lang="en-US" sz="1000" dirty="0">
                <a:latin typeface="Trebuchet MS" pitchFamily="34" charset="0"/>
              </a:rPr>
              <a:t>USB port for headset and to recharge smartphone</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Visual comfort: high-quality color screen with contextual keys</a:t>
            </a:r>
          </a:p>
          <a:p>
            <a:pPr marL="180000" indent="-180975" eaLnBrk="0" hangingPunct="0">
              <a:spcBef>
                <a:spcPts val="0"/>
              </a:spcBef>
              <a:buClr>
                <a:srgbClr val="00549F"/>
              </a:buClr>
              <a:buFontTx/>
              <a:buChar char="•"/>
              <a:defRPr/>
            </a:pPr>
            <a:r>
              <a:rPr lang="en-US" sz="1000" dirty="0">
                <a:latin typeface="Trebuchet MS" pitchFamily="34" charset="0"/>
              </a:rPr>
              <a:t>Audio comfort: high-quality handsfree and handset</a:t>
            </a:r>
          </a:p>
          <a:p>
            <a:pPr marL="180000" indent="-180975" eaLnBrk="0" hangingPunct="0">
              <a:spcBef>
                <a:spcPts val="0"/>
              </a:spcBef>
              <a:buClr>
                <a:srgbClr val="00549F"/>
              </a:buClr>
              <a:buFontTx/>
              <a:buChar char="•"/>
              <a:defRPr/>
            </a:pPr>
            <a:r>
              <a:rPr lang="en-US" sz="1000" dirty="0">
                <a:latin typeface="Trebuchet MS" pitchFamily="34" charset="0"/>
              </a:rPr>
              <a:t>Easy directory lookup and ALE features/navigation </a:t>
            </a: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defRPr/>
            </a:pPr>
            <a:r>
              <a:rPr lang="en-US" sz="1000" dirty="0">
                <a:latin typeface="Trebuchet MS" pitchFamily="34" charset="0"/>
              </a:rPr>
              <a:t>3GV2804xxx	Wired headset</a:t>
            </a:r>
          </a:p>
          <a:p>
            <a:pPr marL="180000" indent="-180975" eaLnBrk="0" hangingPunct="0">
              <a:spcBef>
                <a:spcPts val="0"/>
              </a:spcBef>
              <a:buClr>
                <a:srgbClr val="00549F"/>
              </a:buClr>
              <a:buFontTx/>
              <a:buChar char="•"/>
              <a:defRPr/>
            </a:pPr>
            <a:r>
              <a:rPr lang="en-US" sz="1000" dirty="0">
                <a:latin typeface="Trebuchet MS" pitchFamily="34" charset="0"/>
              </a:rPr>
              <a:t>3GV28057xx 	USB headset</a:t>
            </a:r>
          </a:p>
          <a:p>
            <a:pPr marL="180000" indent="-180975" eaLnBrk="0" hangingPunct="0">
              <a:spcBef>
                <a:spcPts val="0"/>
              </a:spcBef>
              <a:buClr>
                <a:srgbClr val="00549F"/>
              </a:buClr>
              <a:buFontTx/>
              <a:buChar char="•"/>
              <a:defRPr/>
            </a:pPr>
            <a:r>
              <a:rPr lang="en-US" sz="1000" dirty="0">
                <a:latin typeface="Trebuchet MS" pitchFamily="34" charset="0"/>
              </a:rPr>
              <a:t>3MG27006xx	Power adaptor</a:t>
            </a:r>
          </a:p>
          <a:p>
            <a:pPr marL="180000" indent="-180975" eaLnBrk="0" hangingPunct="0">
              <a:spcBef>
                <a:spcPts val="0"/>
              </a:spcBef>
              <a:buClr>
                <a:srgbClr val="00549F"/>
              </a:buClr>
              <a:buFontTx/>
              <a:buChar char="•"/>
              <a:defRPr/>
            </a:pPr>
            <a:r>
              <a:rPr lang="en-US" sz="1000" dirty="0">
                <a:latin typeface="Trebuchet MS" pitchFamily="34" charset="0"/>
              </a:rPr>
              <a:t>3MG27105AC Premium 10 keys add-on module S</a:t>
            </a:r>
          </a:p>
          <a:p>
            <a:pPr marL="180000" indent="-180975" eaLnBrk="0" hangingPunct="0">
              <a:spcBef>
                <a:spcPts val="0"/>
              </a:spcBef>
              <a:buClr>
                <a:srgbClr val="00549F"/>
              </a:buClr>
              <a:buFontTx/>
              <a:buChar char="•"/>
              <a:defRPr/>
            </a:pPr>
            <a:r>
              <a:rPr lang="en-US" sz="1000" dirty="0">
                <a:latin typeface="Trebuchet MS" pitchFamily="34" charset="0"/>
              </a:rPr>
              <a:t>3MG27107AC  Premium Smart display 14 keys module S </a:t>
            </a:r>
          </a:p>
          <a:p>
            <a:pPr marL="180000" indent="-180975" eaLnBrk="0" hangingPunct="0">
              <a:spcBef>
                <a:spcPts val="0"/>
              </a:spcBef>
              <a:buClr>
                <a:srgbClr val="00549F"/>
              </a:buClr>
              <a:buFontTx/>
              <a:buChar char="•"/>
              <a:defRPr/>
            </a:pPr>
            <a:r>
              <a:rPr lang="en-US" sz="1000" dirty="0">
                <a:latin typeface="Trebuchet MS" pitchFamily="34" charset="0"/>
              </a:rPr>
              <a:t>3MG27106AC Premium 40 keys add-on module S</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5" name="Rectangle 14"/>
          <p:cNvSpPr/>
          <p:nvPr/>
        </p:nvSpPr>
        <p:spPr>
          <a:xfrm>
            <a:off x="-4528" y="-13974"/>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Collaboration</a:t>
            </a:r>
          </a:p>
        </p:txBody>
      </p:sp>
      <p:sp>
        <p:nvSpPr>
          <p:cNvPr id="16" name="Rectangle 15"/>
          <p:cNvSpPr/>
          <p:nvPr/>
        </p:nvSpPr>
        <p:spPr>
          <a:xfrm>
            <a:off x="-4528" y="656198"/>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IP phones</a:t>
            </a:r>
          </a:p>
        </p:txBody>
      </p:sp>
      <p:sp>
        <p:nvSpPr>
          <p:cNvPr id="17" name="Rectangle 16"/>
          <p:cNvSpPr/>
          <p:nvPr/>
        </p:nvSpPr>
        <p:spPr>
          <a:xfrm>
            <a:off x="-4528" y="1326370"/>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Other phones</a:t>
            </a:r>
          </a:p>
        </p:txBody>
      </p:sp>
      <p:sp>
        <p:nvSpPr>
          <p:cNvPr id="18" name="Rectangle 17"/>
          <p:cNvSpPr/>
          <p:nvPr/>
        </p:nvSpPr>
        <p:spPr>
          <a:xfrm>
            <a:off x="-4528" y="991284"/>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Digital phones</a:t>
            </a:r>
          </a:p>
        </p:txBody>
      </p:sp>
      <p:sp>
        <p:nvSpPr>
          <p:cNvPr id="19" name="Rectangle 18"/>
          <p:cNvSpPr/>
          <p:nvPr/>
        </p:nvSpPr>
        <p:spPr>
          <a:xfrm>
            <a:off x="-4528" y="1661456"/>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 handsets</a:t>
            </a:r>
          </a:p>
        </p:txBody>
      </p:sp>
      <p:sp>
        <p:nvSpPr>
          <p:cNvPr id="20" name="Rectangle 19"/>
          <p:cNvSpPr/>
          <p:nvPr/>
        </p:nvSpPr>
        <p:spPr>
          <a:xfrm>
            <a:off x="-4528" y="1996542"/>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 handsets</a:t>
            </a:r>
          </a:p>
        </p:txBody>
      </p:sp>
      <p:sp>
        <p:nvSpPr>
          <p:cNvPr id="21" name="Rectangle 20"/>
          <p:cNvSpPr/>
          <p:nvPr/>
        </p:nvSpPr>
        <p:spPr>
          <a:xfrm>
            <a:off x="-4528" y="2331628"/>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Greeting</a:t>
            </a:r>
          </a:p>
        </p:txBody>
      </p:sp>
      <p:sp>
        <p:nvSpPr>
          <p:cNvPr id="22" name="Rectangle 21"/>
          <p:cNvSpPr/>
          <p:nvPr/>
        </p:nvSpPr>
        <p:spPr>
          <a:xfrm>
            <a:off x="-4528" y="2666714"/>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Routing</a:t>
            </a:r>
          </a:p>
        </p:txBody>
      </p:sp>
      <p:sp>
        <p:nvSpPr>
          <p:cNvPr id="23" name="Rectangle 22"/>
          <p:cNvSpPr/>
          <p:nvPr/>
        </p:nvSpPr>
        <p:spPr>
          <a:xfrm>
            <a:off x="-4528" y="321112"/>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Mobility</a:t>
            </a:r>
          </a:p>
        </p:txBody>
      </p:sp>
      <p:sp>
        <p:nvSpPr>
          <p:cNvPr id="24" name="Rectangle 23"/>
          <p:cNvSpPr/>
          <p:nvPr/>
        </p:nvSpPr>
        <p:spPr>
          <a:xfrm>
            <a:off x="-4528" y="3001800"/>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DECT/IP DECT</a:t>
            </a:r>
          </a:p>
        </p:txBody>
      </p:sp>
      <p:sp>
        <p:nvSpPr>
          <p:cNvPr id="25" name="Rectangle 24"/>
          <p:cNvSpPr/>
          <p:nvPr/>
        </p:nvSpPr>
        <p:spPr>
          <a:xfrm>
            <a:off x="-4528" y="3336886"/>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a:t>
            </a:r>
          </a:p>
        </p:txBody>
      </p:sp>
      <p:sp>
        <p:nvSpPr>
          <p:cNvPr id="26" name="Rectangle 25"/>
          <p:cNvSpPr/>
          <p:nvPr/>
        </p:nvSpPr>
        <p:spPr>
          <a:xfrm>
            <a:off x="-4528" y="3671972"/>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LAN</a:t>
            </a:r>
          </a:p>
        </p:txBody>
      </p:sp>
      <p:sp>
        <p:nvSpPr>
          <p:cNvPr id="27" name="Rectangle 26"/>
          <p:cNvSpPr/>
          <p:nvPr/>
        </p:nvSpPr>
        <p:spPr>
          <a:xfrm>
            <a:off x="-4528" y="4339408"/>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Platform,</a:t>
            </a:r>
          </a:p>
          <a:p>
            <a:pPr>
              <a:spcBef>
                <a:spcPts val="0"/>
              </a:spcBef>
            </a:pPr>
            <a:r>
              <a:rPr lang="en-US" sz="1000">
                <a:solidFill>
                  <a:schemeClr val="bg1"/>
                </a:solidFill>
                <a:latin typeface="Trebuchet MS"/>
                <a:cs typeface="Trebuchet MS"/>
              </a:rPr>
              <a:t>Services</a:t>
            </a:r>
          </a:p>
        </p:txBody>
      </p:sp>
      <p:sp>
        <p:nvSpPr>
          <p:cNvPr id="28" name="Rectangle 27"/>
          <p:cNvSpPr/>
          <p:nvPr/>
        </p:nvSpPr>
        <p:spPr>
          <a:xfrm>
            <a:off x="-4528" y="4007058"/>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Hospitality</a:t>
            </a: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8068s BT Premium DeskPhone</a:t>
            </a:r>
            <a:br>
              <a:rPr lang="en-US" sz="1600">
                <a:solidFill>
                  <a:schemeClr val="bg1"/>
                </a:solidFill>
              </a:rPr>
            </a:br>
            <a:r>
              <a:rPr lang="en-US" sz="1200">
                <a:solidFill>
                  <a:schemeClr val="bg1"/>
                </a:solidFill>
              </a:rPr>
              <a:t>Large color screen phone for managers. Bluetooth handset</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Vivid color screen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Bluetooth handset</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Alphabetic keyboard</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2" name="Picture 2"/>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952521" y="744960"/>
            <a:ext cx="2842287" cy="2812619"/>
          </a:xfrm>
          <a:prstGeom prst="rect">
            <a:avLst/>
          </a:prstGeom>
          <a:noFill/>
          <a:ln w="9525">
            <a:noFill/>
            <a:miter lim="800000"/>
            <a:headEnd/>
            <a:tailEnd/>
          </a:ln>
          <a:effectLst/>
        </p:spPr>
      </p:pic>
      <p:pic>
        <p:nvPicPr>
          <p:cNvPr id="31" name="Picture 2" descr="https://upload.wikimedia.org/wikipedia/commons/thumb/d/da/Bluetooth.svg/512px-Bluetooth.svg.png"/>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1685653" y="980198"/>
            <a:ext cx="325621" cy="496699"/>
          </a:xfrm>
          <a:prstGeom prst="rect">
            <a:avLst/>
          </a:prstGeom>
          <a:noFill/>
        </p:spPr>
      </p:pic>
      <p:sp>
        <p:nvSpPr>
          <p:cNvPr id="35" name="Rectangle 34">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6" name="Rectangle 35">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7" name="Rectangle 36">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8" name="Rectangle 37">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5" name="Rectangle 44">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7" name="Rectangle 46">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8" name="Rectangle 47">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9" name="Rectangle 48">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0" name="Rectangle 49">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1" name="Rectangle 50">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2" name="Rectangle 51">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3" name="Rectangle 52">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4" name="Rectangle 53">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5" name="Rectangle 54">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6" name="Oval 55"/>
          <p:cNvSpPr/>
          <p:nvPr/>
        </p:nvSpPr>
        <p:spPr>
          <a:xfrm>
            <a:off x="1094650" y="71891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743610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Offers the richest communication experience with high level of comfort in use. Easy-to-use with function keys, interactive keys and alphabetic keyboard. Large color screen. Wideband audio. IP technology with integrated PC connection. VPN client. Low power consumption.</a:t>
            </a:r>
          </a:p>
          <a:p>
            <a:endParaRPr lang="en-US" sz="1000" dirty="0">
              <a:solidFill>
                <a:schemeClr val="tx1"/>
              </a:solidFill>
              <a:latin typeface="Trebuchet MS" pitchFamily="34" charset="0"/>
            </a:endParaRPr>
          </a:p>
          <a:p>
            <a:endParaRPr lang="en-US" sz="1000" dirty="0">
              <a:solidFill>
                <a:schemeClr val="tx1"/>
              </a:solidFill>
              <a:latin typeface="Trebuchet MS" pitchFamily="34" charset="0"/>
            </a:endParaRPr>
          </a:p>
        </p:txBody>
      </p:sp>
      <p:sp>
        <p:nvSpPr>
          <p:cNvPr id="6" name="Rectangle 5"/>
          <p:cNvSpPr/>
          <p:nvPr/>
        </p:nvSpPr>
        <p:spPr>
          <a:xfrm>
            <a:off x="5251569" y="776782"/>
            <a:ext cx="3943385" cy="2646878"/>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Wideband comfort handset and speakerphone</a:t>
            </a:r>
          </a:p>
          <a:p>
            <a:pPr marL="180000" indent="-180975">
              <a:spcBef>
                <a:spcPts val="0"/>
              </a:spcBef>
              <a:buClr>
                <a:srgbClr val="00549F"/>
              </a:buClr>
              <a:buFontTx/>
              <a:buChar char="•"/>
            </a:pPr>
            <a:r>
              <a:rPr lang="en-US" sz="1000" dirty="0">
                <a:latin typeface="Trebuchet MS" pitchFamily="34" charset="0"/>
              </a:rPr>
              <a:t>Ease of use with 10 contextual keys, large color screen and integrated alphabetic keyboard</a:t>
            </a:r>
          </a:p>
          <a:p>
            <a:pPr marL="180000" indent="-180975">
              <a:spcBef>
                <a:spcPts val="0"/>
              </a:spcBef>
              <a:buClr>
                <a:srgbClr val="00549F"/>
              </a:buClr>
              <a:buFontTx/>
              <a:buChar char="•"/>
            </a:pPr>
            <a:r>
              <a:rPr lang="en-US" sz="1000" dirty="0">
                <a:latin typeface="Trebuchet MS" pitchFamily="34" charset="0"/>
              </a:rPr>
              <a:t>USB port for headset and to recharge smartphone</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Visual comfort: high-quality color screen with contextual keys</a:t>
            </a:r>
          </a:p>
          <a:p>
            <a:pPr marL="180000" indent="-180975" eaLnBrk="0" hangingPunct="0">
              <a:spcBef>
                <a:spcPts val="0"/>
              </a:spcBef>
              <a:buClr>
                <a:srgbClr val="00549F"/>
              </a:buClr>
              <a:buFontTx/>
              <a:buChar char="•"/>
              <a:defRPr/>
            </a:pPr>
            <a:r>
              <a:rPr lang="en-US" sz="1000" dirty="0">
                <a:latin typeface="Trebuchet MS" pitchFamily="34" charset="0"/>
              </a:rPr>
              <a:t>Audio comfort: high-quality handsfree and handset</a:t>
            </a:r>
          </a:p>
          <a:p>
            <a:pPr marL="180000" indent="-180975" eaLnBrk="0" hangingPunct="0">
              <a:spcBef>
                <a:spcPts val="0"/>
              </a:spcBef>
              <a:buClr>
                <a:srgbClr val="00549F"/>
              </a:buClr>
              <a:buFontTx/>
              <a:buChar char="•"/>
              <a:defRPr/>
            </a:pPr>
            <a:r>
              <a:rPr lang="en-US" sz="1000" dirty="0">
                <a:latin typeface="Trebuchet MS" pitchFamily="34" charset="0"/>
              </a:rPr>
              <a:t>Easy directory lookup and ALE features/navigation </a:t>
            </a: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defRPr/>
            </a:pPr>
            <a:r>
              <a:rPr lang="en-US" sz="1000" dirty="0">
                <a:latin typeface="Trebuchet MS" pitchFamily="34" charset="0"/>
              </a:rPr>
              <a:t>3GV2804xxx	Wired headset</a:t>
            </a:r>
          </a:p>
          <a:p>
            <a:pPr marL="180000" indent="-180975" eaLnBrk="0" hangingPunct="0">
              <a:spcBef>
                <a:spcPts val="0"/>
              </a:spcBef>
              <a:buClr>
                <a:srgbClr val="00549F"/>
              </a:buClr>
              <a:buFontTx/>
              <a:buChar char="•"/>
              <a:defRPr/>
            </a:pPr>
            <a:r>
              <a:rPr lang="en-US" sz="1000" dirty="0">
                <a:latin typeface="Trebuchet MS" pitchFamily="34" charset="0"/>
              </a:rPr>
              <a:t>3GV28057xx 	USB headset</a:t>
            </a:r>
          </a:p>
          <a:p>
            <a:pPr marL="180000" indent="-180975" eaLnBrk="0" hangingPunct="0">
              <a:spcBef>
                <a:spcPts val="0"/>
              </a:spcBef>
              <a:buClr>
                <a:srgbClr val="00549F"/>
              </a:buClr>
              <a:buFontTx/>
              <a:buChar char="•"/>
              <a:defRPr/>
            </a:pPr>
            <a:r>
              <a:rPr lang="en-US" sz="1000" dirty="0">
                <a:latin typeface="Trebuchet MS" pitchFamily="34" charset="0"/>
              </a:rPr>
              <a:t>3MG27006xx	Power adaptor</a:t>
            </a:r>
          </a:p>
          <a:p>
            <a:pPr marL="180000" indent="-180975" eaLnBrk="0" hangingPunct="0">
              <a:spcBef>
                <a:spcPts val="0"/>
              </a:spcBef>
              <a:buClr>
                <a:srgbClr val="00549F"/>
              </a:buClr>
              <a:buFontTx/>
              <a:buChar char="•"/>
              <a:defRPr/>
            </a:pPr>
            <a:r>
              <a:rPr lang="en-US" sz="1000" dirty="0">
                <a:latin typeface="Trebuchet MS" pitchFamily="34" charset="0"/>
              </a:rPr>
              <a:t>3MG27105AC Premium 10 keys add-on module S</a:t>
            </a:r>
          </a:p>
          <a:p>
            <a:pPr marL="180000" indent="-180975" eaLnBrk="0" hangingPunct="0">
              <a:spcBef>
                <a:spcPts val="0"/>
              </a:spcBef>
              <a:buClr>
                <a:srgbClr val="00549F"/>
              </a:buClr>
              <a:buFontTx/>
              <a:buChar char="•"/>
              <a:defRPr/>
            </a:pPr>
            <a:r>
              <a:rPr lang="en-US" sz="1000" dirty="0">
                <a:latin typeface="Trebuchet MS" pitchFamily="34" charset="0"/>
              </a:rPr>
              <a:t>3MG27107AC  Premium Smart display 14 keys module S </a:t>
            </a:r>
          </a:p>
          <a:p>
            <a:pPr marL="180000" indent="-180975" eaLnBrk="0" hangingPunct="0">
              <a:spcBef>
                <a:spcPts val="0"/>
              </a:spcBef>
              <a:buClr>
                <a:srgbClr val="00549F"/>
              </a:buClr>
              <a:buFontTx/>
              <a:buChar char="•"/>
              <a:defRPr/>
            </a:pPr>
            <a:r>
              <a:rPr lang="en-US" sz="1000" dirty="0">
                <a:latin typeface="Trebuchet MS" pitchFamily="34" charset="0"/>
              </a:rPr>
              <a:t>3MG27106AC Premium 40 keys add-on module S</a:t>
            </a: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5" name="Rectangle 14"/>
          <p:cNvSpPr/>
          <p:nvPr/>
        </p:nvSpPr>
        <p:spPr>
          <a:xfrm>
            <a:off x="-4528" y="-13974"/>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Collaboration</a:t>
            </a:r>
          </a:p>
        </p:txBody>
      </p:sp>
      <p:sp>
        <p:nvSpPr>
          <p:cNvPr id="16" name="Rectangle 15"/>
          <p:cNvSpPr/>
          <p:nvPr/>
        </p:nvSpPr>
        <p:spPr>
          <a:xfrm>
            <a:off x="-4528" y="656198"/>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IP phones</a:t>
            </a:r>
          </a:p>
        </p:txBody>
      </p:sp>
      <p:sp>
        <p:nvSpPr>
          <p:cNvPr id="17" name="Rectangle 16"/>
          <p:cNvSpPr/>
          <p:nvPr/>
        </p:nvSpPr>
        <p:spPr>
          <a:xfrm>
            <a:off x="-4528" y="1326370"/>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Other phones</a:t>
            </a:r>
          </a:p>
        </p:txBody>
      </p:sp>
      <p:sp>
        <p:nvSpPr>
          <p:cNvPr id="18" name="Rectangle 17"/>
          <p:cNvSpPr/>
          <p:nvPr/>
        </p:nvSpPr>
        <p:spPr>
          <a:xfrm>
            <a:off x="-4528" y="991284"/>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Digital phones</a:t>
            </a:r>
          </a:p>
        </p:txBody>
      </p:sp>
      <p:sp>
        <p:nvSpPr>
          <p:cNvPr id="19" name="Rectangle 18"/>
          <p:cNvSpPr/>
          <p:nvPr/>
        </p:nvSpPr>
        <p:spPr>
          <a:xfrm>
            <a:off x="-4528" y="1661456"/>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 handsets</a:t>
            </a:r>
          </a:p>
        </p:txBody>
      </p:sp>
      <p:sp>
        <p:nvSpPr>
          <p:cNvPr id="20" name="Rectangle 19"/>
          <p:cNvSpPr/>
          <p:nvPr/>
        </p:nvSpPr>
        <p:spPr>
          <a:xfrm>
            <a:off x="-4528" y="1996542"/>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 handsets</a:t>
            </a:r>
          </a:p>
        </p:txBody>
      </p:sp>
      <p:sp>
        <p:nvSpPr>
          <p:cNvPr id="21" name="Rectangle 20"/>
          <p:cNvSpPr/>
          <p:nvPr/>
        </p:nvSpPr>
        <p:spPr>
          <a:xfrm>
            <a:off x="-4528" y="2331628"/>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Greeting</a:t>
            </a:r>
          </a:p>
        </p:txBody>
      </p:sp>
      <p:sp>
        <p:nvSpPr>
          <p:cNvPr id="22" name="Rectangle 21"/>
          <p:cNvSpPr/>
          <p:nvPr/>
        </p:nvSpPr>
        <p:spPr>
          <a:xfrm>
            <a:off x="-4528" y="2666714"/>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Routing</a:t>
            </a:r>
          </a:p>
        </p:txBody>
      </p:sp>
      <p:sp>
        <p:nvSpPr>
          <p:cNvPr id="23" name="Rectangle 22"/>
          <p:cNvSpPr/>
          <p:nvPr/>
        </p:nvSpPr>
        <p:spPr>
          <a:xfrm>
            <a:off x="-4528" y="321112"/>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Mobility</a:t>
            </a:r>
          </a:p>
        </p:txBody>
      </p:sp>
      <p:sp>
        <p:nvSpPr>
          <p:cNvPr id="24" name="Rectangle 23"/>
          <p:cNvSpPr/>
          <p:nvPr/>
        </p:nvSpPr>
        <p:spPr>
          <a:xfrm>
            <a:off x="-4528" y="3001800"/>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DECT/IP DECT</a:t>
            </a:r>
          </a:p>
        </p:txBody>
      </p:sp>
      <p:sp>
        <p:nvSpPr>
          <p:cNvPr id="25" name="Rectangle 24"/>
          <p:cNvSpPr/>
          <p:nvPr/>
        </p:nvSpPr>
        <p:spPr>
          <a:xfrm>
            <a:off x="-4528" y="3336886"/>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a:t>
            </a:r>
          </a:p>
        </p:txBody>
      </p:sp>
      <p:sp>
        <p:nvSpPr>
          <p:cNvPr id="26" name="Rectangle 25"/>
          <p:cNvSpPr/>
          <p:nvPr/>
        </p:nvSpPr>
        <p:spPr>
          <a:xfrm>
            <a:off x="-4528" y="3671972"/>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LAN</a:t>
            </a:r>
          </a:p>
        </p:txBody>
      </p:sp>
      <p:sp>
        <p:nvSpPr>
          <p:cNvPr id="27" name="Rectangle 26"/>
          <p:cNvSpPr/>
          <p:nvPr/>
        </p:nvSpPr>
        <p:spPr>
          <a:xfrm>
            <a:off x="-4528" y="4339408"/>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Platform,</a:t>
            </a:r>
          </a:p>
          <a:p>
            <a:pPr>
              <a:spcBef>
                <a:spcPts val="0"/>
              </a:spcBef>
            </a:pPr>
            <a:r>
              <a:rPr lang="en-US" sz="1000">
                <a:solidFill>
                  <a:schemeClr val="bg1"/>
                </a:solidFill>
                <a:latin typeface="Trebuchet MS"/>
                <a:cs typeface="Trebuchet MS"/>
              </a:rPr>
              <a:t>Services</a:t>
            </a:r>
          </a:p>
        </p:txBody>
      </p:sp>
      <p:sp>
        <p:nvSpPr>
          <p:cNvPr id="28" name="Rectangle 27"/>
          <p:cNvSpPr/>
          <p:nvPr/>
        </p:nvSpPr>
        <p:spPr>
          <a:xfrm>
            <a:off x="-4528" y="4007058"/>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Hospitality</a:t>
            </a: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8058s Premium DeskPhone</a:t>
            </a:r>
            <a:br>
              <a:rPr lang="en-US" sz="1600">
                <a:solidFill>
                  <a:schemeClr val="bg1"/>
                </a:solidFill>
              </a:rPr>
            </a:br>
            <a:r>
              <a:rPr lang="en-US" sz="1200">
                <a:solidFill>
                  <a:schemeClr val="bg1"/>
                </a:solidFill>
              </a:rPr>
              <a:t>Large color screen phone for managers.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Vivid color screen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Wideband handset, speakerphone</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Alphabetic keyboard</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Picture 2" descr="D:\Users\cjapiot\Pictures\MARKETING PHOTOS\8058s_PremiumDeskphone_f_l_screen.png"/>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386827" y="694540"/>
            <a:ext cx="3392148" cy="2763488"/>
          </a:xfrm>
          <a:prstGeom prst="rect">
            <a:avLst/>
          </a:prstGeom>
          <a:noFill/>
        </p:spPr>
      </p:pic>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094650" y="71891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4141934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Offers a rich communication experience with a high level of comfort in use. Easy-to-use with function keys, contextual keys and alphabetic keyboard. Backlit screen. Wideband audio. IP technology with integrated PC connection. VPN client. Low power consumption.</a:t>
            </a:r>
          </a:p>
          <a:p>
            <a:endParaRPr lang="en-US" sz="1000" dirty="0">
              <a:solidFill>
                <a:schemeClr val="tx1"/>
              </a:solidFill>
              <a:latin typeface="Trebuchet MS" pitchFamily="34" charset="0"/>
            </a:endParaRPr>
          </a:p>
        </p:txBody>
      </p:sp>
      <p:sp>
        <p:nvSpPr>
          <p:cNvPr id="6" name="Rectangle 5"/>
          <p:cNvSpPr/>
          <p:nvPr/>
        </p:nvSpPr>
        <p:spPr>
          <a:xfrm>
            <a:off x="5251569" y="776782"/>
            <a:ext cx="3943385" cy="3216265"/>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Wideband comfort handset</a:t>
            </a:r>
          </a:p>
          <a:p>
            <a:pPr marL="180000" indent="-180975">
              <a:spcBef>
                <a:spcPts val="0"/>
              </a:spcBef>
              <a:buClr>
                <a:srgbClr val="00549F"/>
              </a:buClr>
              <a:buFontTx/>
              <a:buChar char="•"/>
            </a:pPr>
            <a:r>
              <a:rPr lang="en-US" sz="1000" dirty="0">
                <a:latin typeface="Trebuchet MS" pitchFamily="34" charset="0"/>
              </a:rPr>
              <a:t>Ease of use with 6 contextual keys, 4 labeled speed-dial keys, backlit screen and integrated keyboard</a:t>
            </a:r>
          </a:p>
          <a:p>
            <a:pPr marL="180000" indent="-180975">
              <a:spcBef>
                <a:spcPts val="0"/>
              </a:spcBef>
              <a:buClr>
                <a:srgbClr val="00549F"/>
              </a:buClr>
              <a:buFontTx/>
              <a:buChar char="•"/>
            </a:pPr>
            <a:r>
              <a:rPr lang="en-US" sz="1000" dirty="0">
                <a:latin typeface="Trebuchet MS" pitchFamily="34" charset="0"/>
              </a:rPr>
              <a:t>USB port for headset and to recharge smartphone</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Visual comfort: backlit multi-line display with contextual keys</a:t>
            </a:r>
          </a:p>
          <a:p>
            <a:pPr marL="180000" indent="-180975" eaLnBrk="0" hangingPunct="0">
              <a:spcBef>
                <a:spcPts val="0"/>
              </a:spcBef>
              <a:buClr>
                <a:srgbClr val="00549F"/>
              </a:buClr>
              <a:buFontTx/>
              <a:buChar char="•"/>
              <a:defRPr/>
            </a:pPr>
            <a:r>
              <a:rPr lang="en-US" sz="1000" dirty="0">
                <a:latin typeface="Trebuchet MS" pitchFamily="34" charset="0"/>
              </a:rPr>
              <a:t>Audio comfort: high-quality handsfree and handset</a:t>
            </a:r>
          </a:p>
          <a:p>
            <a:pPr marL="180000" indent="-180975" eaLnBrk="0" hangingPunct="0">
              <a:spcBef>
                <a:spcPts val="0"/>
              </a:spcBef>
              <a:buClr>
                <a:srgbClr val="00549F"/>
              </a:buClr>
              <a:buFontTx/>
              <a:buChar char="•"/>
              <a:defRPr/>
            </a:pPr>
            <a:r>
              <a:rPr lang="en-US" sz="1000" dirty="0">
                <a:latin typeface="Trebuchet MS" pitchFamily="34" charset="0"/>
              </a:rPr>
              <a:t>Easy directory lookup and ALE features/navigation </a:t>
            </a: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defRPr/>
            </a:pPr>
            <a:r>
              <a:rPr lang="en-US" sz="1000" dirty="0">
                <a:latin typeface="Trebuchet MS" pitchFamily="34" charset="0"/>
              </a:rPr>
              <a:t>3GV2804xxx	Wired headset</a:t>
            </a:r>
          </a:p>
          <a:p>
            <a:pPr marL="180000" indent="-180975" eaLnBrk="0" hangingPunct="0">
              <a:spcBef>
                <a:spcPts val="0"/>
              </a:spcBef>
              <a:buClr>
                <a:srgbClr val="00549F"/>
              </a:buClr>
              <a:buFontTx/>
              <a:buChar char="•"/>
              <a:defRPr/>
            </a:pPr>
            <a:r>
              <a:rPr lang="en-US" sz="1000" dirty="0">
                <a:latin typeface="Trebuchet MS" pitchFamily="34" charset="0"/>
              </a:rPr>
              <a:t>3GV28057xx 	USB headset</a:t>
            </a:r>
          </a:p>
          <a:p>
            <a:pPr marL="180000" indent="-180975" eaLnBrk="0" hangingPunct="0">
              <a:spcBef>
                <a:spcPts val="0"/>
              </a:spcBef>
              <a:buClr>
                <a:srgbClr val="00549F"/>
              </a:buClr>
              <a:buFontTx/>
              <a:buChar char="•"/>
              <a:defRPr/>
            </a:pPr>
            <a:r>
              <a:rPr lang="en-US" sz="1000" dirty="0">
                <a:latin typeface="Trebuchet MS" pitchFamily="34" charset="0"/>
              </a:rPr>
              <a:t>3MG27006xx	Power adaptor</a:t>
            </a:r>
          </a:p>
          <a:p>
            <a:pPr marL="180000" indent="-180975" eaLnBrk="0" hangingPunct="0">
              <a:spcBef>
                <a:spcPts val="0"/>
              </a:spcBef>
              <a:buClr>
                <a:srgbClr val="00549F"/>
              </a:buClr>
              <a:buFontTx/>
              <a:buChar char="•"/>
              <a:defRPr/>
            </a:pPr>
            <a:r>
              <a:rPr lang="en-US" sz="1000" dirty="0">
                <a:latin typeface="Trebuchet MS" pitchFamily="34" charset="0"/>
              </a:rPr>
              <a:t>3MG27105AC Premium 10 keys add-on module S</a:t>
            </a:r>
          </a:p>
          <a:p>
            <a:pPr marL="180000" indent="-180975" eaLnBrk="0" hangingPunct="0">
              <a:spcBef>
                <a:spcPts val="0"/>
              </a:spcBef>
              <a:buClr>
                <a:srgbClr val="00549F"/>
              </a:buClr>
              <a:buFontTx/>
              <a:buChar char="•"/>
              <a:defRPr/>
            </a:pPr>
            <a:r>
              <a:rPr lang="en-US" sz="1000" dirty="0">
                <a:latin typeface="Trebuchet MS" pitchFamily="34" charset="0"/>
              </a:rPr>
              <a:t>3MG27107AC  Premium Smart display 14 keys module S </a:t>
            </a:r>
          </a:p>
          <a:p>
            <a:pPr marL="180000" indent="-180975" eaLnBrk="0" hangingPunct="0">
              <a:spcBef>
                <a:spcPts val="0"/>
              </a:spcBef>
              <a:buClr>
                <a:srgbClr val="00549F"/>
              </a:buClr>
              <a:buFontTx/>
              <a:buChar char="•"/>
              <a:defRPr/>
            </a:pPr>
            <a:r>
              <a:rPr lang="en-US" sz="1000" dirty="0">
                <a:latin typeface="Trebuchet MS" pitchFamily="34" charset="0"/>
              </a:rPr>
              <a:t>3MG27106AC Premium 40 keys add-on module S</a:t>
            </a:r>
          </a:p>
          <a:p>
            <a:pPr>
              <a:spcBef>
                <a:spcPts val="0"/>
              </a:spcBef>
              <a:buClr>
                <a:srgbClr val="00549F"/>
              </a:buClr>
            </a:pPr>
            <a:endParaRPr lang="en-US" sz="1200" dirty="0">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5" name="Rectangle 14"/>
          <p:cNvSpPr/>
          <p:nvPr/>
        </p:nvSpPr>
        <p:spPr>
          <a:xfrm>
            <a:off x="-4528" y="-13974"/>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Collaboration</a:t>
            </a:r>
          </a:p>
        </p:txBody>
      </p:sp>
      <p:sp>
        <p:nvSpPr>
          <p:cNvPr id="16" name="Rectangle 15"/>
          <p:cNvSpPr/>
          <p:nvPr/>
        </p:nvSpPr>
        <p:spPr>
          <a:xfrm>
            <a:off x="-4528" y="656198"/>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IP phones</a:t>
            </a:r>
          </a:p>
        </p:txBody>
      </p:sp>
      <p:sp>
        <p:nvSpPr>
          <p:cNvPr id="17" name="Rectangle 16"/>
          <p:cNvSpPr/>
          <p:nvPr/>
        </p:nvSpPr>
        <p:spPr>
          <a:xfrm>
            <a:off x="-4528" y="1326370"/>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Other phones</a:t>
            </a:r>
          </a:p>
        </p:txBody>
      </p:sp>
      <p:sp>
        <p:nvSpPr>
          <p:cNvPr id="18" name="Rectangle 17"/>
          <p:cNvSpPr/>
          <p:nvPr/>
        </p:nvSpPr>
        <p:spPr>
          <a:xfrm>
            <a:off x="-4528" y="991284"/>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Digital phones</a:t>
            </a:r>
          </a:p>
        </p:txBody>
      </p:sp>
      <p:sp>
        <p:nvSpPr>
          <p:cNvPr id="19" name="Rectangle 18"/>
          <p:cNvSpPr/>
          <p:nvPr/>
        </p:nvSpPr>
        <p:spPr>
          <a:xfrm>
            <a:off x="-4528" y="1661456"/>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 handsets</a:t>
            </a:r>
          </a:p>
        </p:txBody>
      </p:sp>
      <p:sp>
        <p:nvSpPr>
          <p:cNvPr id="20" name="Rectangle 19"/>
          <p:cNvSpPr/>
          <p:nvPr/>
        </p:nvSpPr>
        <p:spPr>
          <a:xfrm>
            <a:off x="-4528" y="1996542"/>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 handsets</a:t>
            </a:r>
          </a:p>
        </p:txBody>
      </p:sp>
      <p:sp>
        <p:nvSpPr>
          <p:cNvPr id="21" name="Rectangle 20"/>
          <p:cNvSpPr/>
          <p:nvPr/>
        </p:nvSpPr>
        <p:spPr>
          <a:xfrm>
            <a:off x="-4528" y="2331628"/>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Greeting</a:t>
            </a:r>
          </a:p>
        </p:txBody>
      </p:sp>
      <p:sp>
        <p:nvSpPr>
          <p:cNvPr id="22" name="Rectangle 21"/>
          <p:cNvSpPr/>
          <p:nvPr/>
        </p:nvSpPr>
        <p:spPr>
          <a:xfrm>
            <a:off x="-4528" y="2666714"/>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Routing</a:t>
            </a:r>
          </a:p>
        </p:txBody>
      </p:sp>
      <p:sp>
        <p:nvSpPr>
          <p:cNvPr id="23" name="Rectangle 22"/>
          <p:cNvSpPr/>
          <p:nvPr/>
        </p:nvSpPr>
        <p:spPr>
          <a:xfrm>
            <a:off x="-4528" y="321112"/>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Mobility</a:t>
            </a:r>
          </a:p>
        </p:txBody>
      </p:sp>
      <p:sp>
        <p:nvSpPr>
          <p:cNvPr id="24" name="Rectangle 23"/>
          <p:cNvSpPr/>
          <p:nvPr/>
        </p:nvSpPr>
        <p:spPr>
          <a:xfrm>
            <a:off x="-4528" y="3001800"/>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DECT/IP DECT</a:t>
            </a:r>
          </a:p>
        </p:txBody>
      </p:sp>
      <p:sp>
        <p:nvSpPr>
          <p:cNvPr id="25" name="Rectangle 24"/>
          <p:cNvSpPr/>
          <p:nvPr/>
        </p:nvSpPr>
        <p:spPr>
          <a:xfrm>
            <a:off x="-4528" y="3336886"/>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a:t>
            </a:r>
          </a:p>
        </p:txBody>
      </p:sp>
      <p:sp>
        <p:nvSpPr>
          <p:cNvPr id="26" name="Rectangle 25"/>
          <p:cNvSpPr/>
          <p:nvPr/>
        </p:nvSpPr>
        <p:spPr>
          <a:xfrm>
            <a:off x="-4528" y="3671972"/>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LAN</a:t>
            </a:r>
          </a:p>
        </p:txBody>
      </p:sp>
      <p:sp>
        <p:nvSpPr>
          <p:cNvPr id="27" name="Rectangle 26"/>
          <p:cNvSpPr/>
          <p:nvPr/>
        </p:nvSpPr>
        <p:spPr>
          <a:xfrm>
            <a:off x="-4528" y="4339408"/>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Platform,</a:t>
            </a:r>
          </a:p>
          <a:p>
            <a:pPr>
              <a:spcBef>
                <a:spcPts val="0"/>
              </a:spcBef>
            </a:pPr>
            <a:r>
              <a:rPr lang="en-US" sz="1000">
                <a:solidFill>
                  <a:schemeClr val="bg1"/>
                </a:solidFill>
                <a:latin typeface="Trebuchet MS"/>
                <a:cs typeface="Trebuchet MS"/>
              </a:rPr>
              <a:t>Services</a:t>
            </a:r>
          </a:p>
        </p:txBody>
      </p:sp>
      <p:sp>
        <p:nvSpPr>
          <p:cNvPr id="28" name="Rectangle 27"/>
          <p:cNvSpPr/>
          <p:nvPr/>
        </p:nvSpPr>
        <p:spPr>
          <a:xfrm>
            <a:off x="-4528" y="4007058"/>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Hospitality</a:t>
            </a: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8028s Premium DeskPhone</a:t>
            </a:r>
            <a:br>
              <a:rPr lang="en-US" sz="1600">
                <a:solidFill>
                  <a:schemeClr val="bg1"/>
                </a:solidFill>
              </a:rPr>
            </a:br>
            <a:r>
              <a:rPr lang="en-US" sz="1200">
                <a:solidFill>
                  <a:schemeClr val="bg1"/>
                </a:solidFill>
              </a:rPr>
              <a:t>Premium phone for intensive usage.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White backlit screen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4 speed-dial keys</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Alphabetic keyboard</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Picture 2" descr="D:\Users\cjapiot\Pictures\MARKETING PHOTOS\8028s_PremiumDeskPhone_f_l_2-2_screen.png"/>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458077" y="686822"/>
            <a:ext cx="3239924" cy="2734496"/>
          </a:xfrm>
          <a:prstGeom prst="rect">
            <a:avLst/>
          </a:prstGeom>
          <a:noFill/>
        </p:spPr>
      </p:pic>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094650" y="71891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487889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Offers the richest communication experience with high level of comfort in use. Easy-to-use with function keys, interactive keys. White backlit screen. Wideband audio. IP technology with integrated PC connection. VPN client. Low power consumption.</a:t>
            </a:r>
          </a:p>
          <a:p>
            <a:endParaRPr lang="en-US" sz="1000" dirty="0">
              <a:solidFill>
                <a:schemeClr val="tx1"/>
              </a:solidFill>
              <a:latin typeface="Trebuchet MS" pitchFamily="34" charset="0"/>
            </a:endParaRPr>
          </a:p>
        </p:txBody>
      </p:sp>
      <p:sp>
        <p:nvSpPr>
          <p:cNvPr id="6" name="Rectangle 5"/>
          <p:cNvSpPr/>
          <p:nvPr/>
        </p:nvSpPr>
        <p:spPr>
          <a:xfrm>
            <a:off x="5382356" y="791970"/>
            <a:ext cx="3943385" cy="2339102"/>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Compact model</a:t>
            </a:r>
          </a:p>
          <a:p>
            <a:pPr marL="180000" indent="-180975">
              <a:spcBef>
                <a:spcPts val="0"/>
              </a:spcBef>
              <a:buClr>
                <a:srgbClr val="00549F"/>
              </a:buClr>
              <a:buFontTx/>
              <a:buChar char="•"/>
            </a:pPr>
            <a:r>
              <a:rPr lang="en-US" sz="1000" dirty="0">
                <a:latin typeface="Trebuchet MS" pitchFamily="34" charset="0"/>
              </a:rPr>
              <a:t>Ease of use with 6 contextual keys, 4 labeled speed-dial keys, backlit screen and compact design</a:t>
            </a:r>
          </a:p>
          <a:p>
            <a:pPr marL="180000" indent="-180975">
              <a:spcBef>
                <a:spcPts val="0"/>
              </a:spcBef>
              <a:buClr>
                <a:srgbClr val="00549F"/>
              </a:buClr>
              <a:buFontTx/>
              <a:buChar char="•"/>
            </a:pPr>
            <a:r>
              <a:rPr lang="en-US" sz="1000" dirty="0">
                <a:latin typeface="Trebuchet MS" pitchFamily="34" charset="0"/>
              </a:rPr>
              <a:t>USB port for headset and to recharge smartphone</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Visual comfort: backlit multi-line display with contextual keys</a:t>
            </a:r>
          </a:p>
          <a:p>
            <a:pPr marL="180000" indent="-180975" eaLnBrk="0" hangingPunct="0">
              <a:spcBef>
                <a:spcPts val="0"/>
              </a:spcBef>
              <a:buClr>
                <a:srgbClr val="00549F"/>
              </a:buClr>
              <a:buFontTx/>
              <a:buChar char="•"/>
              <a:defRPr/>
            </a:pPr>
            <a:r>
              <a:rPr lang="en-US" sz="1000" dirty="0">
                <a:latin typeface="Trebuchet MS" pitchFamily="34" charset="0"/>
              </a:rPr>
              <a:t>Audio comfort: high-quality handsfree and handset</a:t>
            </a:r>
          </a:p>
          <a:p>
            <a:pPr marL="180000" indent="-180975" eaLnBrk="0" hangingPunct="0">
              <a:spcBef>
                <a:spcPts val="0"/>
              </a:spcBef>
              <a:buClr>
                <a:srgbClr val="00549F"/>
              </a:buClr>
              <a:buFontTx/>
              <a:buChar char="•"/>
              <a:defRPr/>
            </a:pPr>
            <a:r>
              <a:rPr lang="en-US" sz="1000" dirty="0">
                <a:latin typeface="Trebuchet MS" pitchFamily="34" charset="0"/>
              </a:rPr>
              <a:t>Customer-focus: ALE features/navigation </a:t>
            </a:r>
          </a:p>
          <a:p>
            <a:pPr>
              <a:spcBef>
                <a:spcPts val="0"/>
              </a:spcBef>
              <a:buClr>
                <a:srgbClr val="00549F"/>
              </a:buClr>
            </a:pPr>
            <a:r>
              <a:rPr lang="en-US" sz="1200" dirty="0">
                <a:solidFill>
                  <a:schemeClr val="bg1"/>
                </a:solidFill>
                <a:latin typeface="Trebuchet MS" pitchFamily="34" charset="0"/>
              </a:rPr>
              <a:t>Options</a:t>
            </a:r>
          </a:p>
          <a:p>
            <a:pPr>
              <a:spcBef>
                <a:spcPts val="0"/>
              </a:spcBef>
              <a:buClr>
                <a:srgbClr val="00549F"/>
              </a:buClr>
            </a:pPr>
            <a:r>
              <a:rPr lang="en-US" sz="1000" dirty="0">
                <a:latin typeface="Trebuchet MS" pitchFamily="34" charset="0"/>
              </a:rPr>
              <a:t>• 3MG27210AA: Wall mounting kit</a:t>
            </a:r>
          </a:p>
          <a:p>
            <a:pPr>
              <a:spcBef>
                <a:spcPts val="0"/>
              </a:spcBef>
              <a:buClr>
                <a:srgbClr val="00549F"/>
              </a:buClr>
            </a:pPr>
            <a:r>
              <a:rPr lang="en-US" sz="1000" dirty="0">
                <a:latin typeface="Trebuchet MS" pitchFamily="34" charset="0"/>
              </a:rPr>
              <a:t>• 3MG27006xx: Power supply x4</a:t>
            </a:r>
          </a:p>
          <a:p>
            <a:pPr>
              <a:spcBef>
                <a:spcPts val="0"/>
              </a:spcBef>
              <a:buClr>
                <a:srgbClr val="00549F"/>
              </a:buClr>
            </a:pPr>
            <a:r>
              <a:rPr lang="en-US" sz="1000" dirty="0">
                <a:latin typeface="Trebuchet MS" pitchFamily="34" charset="0"/>
              </a:rPr>
              <a:t>• 3GV28057xx: Binaural USB-jack 3,5mm Headset</a:t>
            </a:r>
          </a:p>
          <a:p>
            <a:pPr>
              <a:spcBef>
                <a:spcPts val="0"/>
              </a:spcBef>
              <a:buClr>
                <a:srgbClr val="00549F"/>
              </a:buClr>
            </a:pPr>
            <a:r>
              <a:rPr lang="en-US" sz="1000" dirty="0">
                <a:latin typeface="Trebuchet MS" pitchFamily="34" charset="0"/>
              </a:rPr>
              <a:t>• Spare parts: Customizable clip, paper label covers</a:t>
            </a: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8018 DeskPhone</a:t>
            </a:r>
            <a:br>
              <a:rPr lang="en-US" sz="1600">
                <a:solidFill>
                  <a:schemeClr val="bg1"/>
                </a:solidFill>
              </a:rPr>
            </a:br>
            <a:r>
              <a:rPr lang="en-US" sz="1200">
                <a:solidFill>
                  <a:schemeClr val="bg1"/>
                </a:solidFill>
              </a:rPr>
              <a:t>Compact phone for intensive usage. Gigabit Ethernet PC port.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White backlit screen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USB headset port</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Compact model</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Image 33" descr="8018_f_l_screen.png"/>
          <p:cNvPicPr>
            <a:picLocks noChangeAspect="1"/>
          </p:cNvPicPr>
          <p:nvPr/>
        </p:nvPicPr>
        <p:blipFill>
          <a:blip r:embed="rId3" cstate="email"/>
          <a:stretch>
            <a:fillRect/>
          </a:stretch>
        </p:blipFill>
        <p:spPr>
          <a:xfrm>
            <a:off x="1538667" y="783401"/>
            <a:ext cx="3291031" cy="2661313"/>
          </a:xfrm>
          <a:prstGeom prst="rect">
            <a:avLst/>
          </a:prstGeom>
          <a:ln>
            <a:noFill/>
          </a:ln>
        </p:spPr>
      </p:pic>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094650" y="71891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298205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Offers the richest communication experience with high level of comfort in use. Easy-to-use with function keys, interactive keys. Easy dial-by-name toggle key. Backlit screen (8008G). Wideband audio. IP technology with integrated Gigabit Ethernet (8008G) or Fast-Ethernet PC connection (8008). VPN client for use in small and home offices. Low power consumption.</a:t>
            </a:r>
          </a:p>
          <a:p>
            <a:endParaRPr lang="en-US" sz="1000" dirty="0">
              <a:solidFill>
                <a:schemeClr val="tx1"/>
              </a:solidFill>
              <a:latin typeface="Trebuchet MS" pitchFamily="34" charset="0"/>
            </a:endParaRPr>
          </a:p>
        </p:txBody>
      </p:sp>
      <p:sp>
        <p:nvSpPr>
          <p:cNvPr id="6" name="Rectangle 5"/>
          <p:cNvSpPr/>
          <p:nvPr/>
        </p:nvSpPr>
        <p:spPr>
          <a:xfrm>
            <a:off x="5251569" y="776782"/>
            <a:ext cx="3943385" cy="3008516"/>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Expert ALE Business communications </a:t>
            </a:r>
          </a:p>
          <a:p>
            <a:pPr marL="180000" indent="-180975">
              <a:spcBef>
                <a:spcPts val="0"/>
              </a:spcBef>
              <a:buClr>
                <a:srgbClr val="00549F"/>
              </a:buClr>
              <a:buFontTx/>
              <a:buChar char="•"/>
            </a:pPr>
            <a:r>
              <a:rPr lang="en-US" sz="1000" dirty="0">
                <a:latin typeface="Trebuchet MS" pitchFamily="34" charset="0"/>
              </a:rPr>
              <a:t>3-line screen with contextual keys for visual guidance</a:t>
            </a:r>
          </a:p>
          <a:p>
            <a:pPr marL="180000" indent="-180975">
              <a:spcBef>
                <a:spcPts val="0"/>
              </a:spcBef>
              <a:buClr>
                <a:srgbClr val="00549F"/>
              </a:buClr>
              <a:buFontTx/>
              <a:buChar char="•"/>
            </a:pPr>
            <a:r>
              <a:rPr lang="en-US" sz="1000" dirty="0">
                <a:latin typeface="Trebuchet MS" pitchFamily="34" charset="0"/>
              </a:rPr>
              <a:t>Compact model with “Premium” design</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Expert business communications with visual and vocal guidance for excellent ease of use</a:t>
            </a:r>
          </a:p>
          <a:p>
            <a:pPr marL="180000" indent="-180975" eaLnBrk="0" hangingPunct="0">
              <a:spcBef>
                <a:spcPts val="0"/>
              </a:spcBef>
              <a:buClr>
                <a:srgbClr val="00549F"/>
              </a:buClr>
              <a:buFontTx/>
              <a:buChar char="•"/>
              <a:defRPr/>
            </a:pPr>
            <a:r>
              <a:rPr lang="en-US" sz="1000" dirty="0">
                <a:latin typeface="Trebuchet MS" pitchFamily="34" charset="0"/>
              </a:rPr>
              <a:t>Audio comfort: wideband audio ready</a:t>
            </a:r>
          </a:p>
          <a:p>
            <a:pPr marL="180000" indent="-180975" eaLnBrk="0" hangingPunct="0">
              <a:spcBef>
                <a:spcPts val="0"/>
              </a:spcBef>
              <a:buClr>
                <a:srgbClr val="00549F"/>
              </a:buClr>
              <a:buFontTx/>
              <a:buChar char="•"/>
              <a:defRPr/>
            </a:pPr>
            <a:r>
              <a:rPr lang="en-US" sz="1000" dirty="0">
                <a:latin typeface="Trebuchet MS" pitchFamily="34" charset="0"/>
              </a:rPr>
              <a:t>Cost-effective, compact model with low power consumption</a:t>
            </a: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pPr>
            <a:r>
              <a:rPr lang="fr-FR" sz="800" dirty="0">
                <a:latin typeface="Trebuchet MS" pitchFamily="34" charset="0"/>
              </a:rPr>
              <a:t>3MG08021AA 8008 DeskPhone model: Fast Ethernet </a:t>
            </a:r>
            <a:r>
              <a:rPr lang="en-US" sz="800" dirty="0">
                <a:latin typeface="Trebuchet MS" pitchFamily="34" charset="0"/>
              </a:rPr>
              <a:t>PC-through port</a:t>
            </a:r>
            <a:r>
              <a:rPr lang="fr-FR" sz="800" dirty="0">
                <a:latin typeface="Trebuchet MS" pitchFamily="34" charset="0"/>
              </a:rPr>
              <a:t>, no </a:t>
            </a:r>
            <a:r>
              <a:rPr lang="fr-FR" sz="800" dirty="0" err="1">
                <a:latin typeface="Trebuchet MS" pitchFamily="34" charset="0"/>
              </a:rPr>
              <a:t>backlit</a:t>
            </a:r>
            <a:r>
              <a:rPr lang="fr-FR" sz="800" dirty="0">
                <a:latin typeface="Trebuchet MS" pitchFamily="34" charset="0"/>
              </a:rPr>
              <a:t> screen</a:t>
            </a:r>
            <a:endParaRPr lang="en-US" sz="800" dirty="0">
              <a:latin typeface="Trebuchet MS" pitchFamily="34" charset="0"/>
            </a:endParaRPr>
          </a:p>
          <a:p>
            <a:pPr marL="180000" indent="-180975" eaLnBrk="0" hangingPunct="0">
              <a:spcBef>
                <a:spcPts val="0"/>
              </a:spcBef>
              <a:buClr>
                <a:srgbClr val="00549F"/>
              </a:buClr>
              <a:buFontTx/>
              <a:buChar char="•"/>
            </a:pPr>
            <a:r>
              <a:rPr lang="en-US" sz="800" dirty="0">
                <a:latin typeface="Trebuchet MS" pitchFamily="34" charset="0"/>
              </a:rPr>
              <a:t>3MG08011AA External power adapter</a:t>
            </a:r>
          </a:p>
          <a:p>
            <a:pPr marL="180000" indent="-180975" eaLnBrk="0" hangingPunct="0">
              <a:spcBef>
                <a:spcPts val="0"/>
              </a:spcBef>
              <a:buClr>
                <a:srgbClr val="00549F"/>
              </a:buClr>
              <a:buFontTx/>
              <a:buChar char="•"/>
            </a:pPr>
            <a:r>
              <a:rPr lang="en-US" sz="800" dirty="0">
                <a:latin typeface="Trebuchet MS" pitchFamily="34" charset="0"/>
              </a:rPr>
              <a:t>3MG08012AA Wideband handset</a:t>
            </a:r>
          </a:p>
          <a:p>
            <a:pPr marL="180000" indent="-180975" eaLnBrk="0" hangingPunct="0">
              <a:spcBef>
                <a:spcPts val="0"/>
              </a:spcBef>
              <a:buClr>
                <a:srgbClr val="00549F"/>
              </a:buClr>
              <a:buFontTx/>
              <a:buChar char="•"/>
            </a:pPr>
            <a:r>
              <a:rPr lang="en-US" sz="800" dirty="0">
                <a:latin typeface="Trebuchet MS" pitchFamily="34" charset="0"/>
              </a:rPr>
              <a:t>3MG08013AA Wall mounting kit</a:t>
            </a:r>
          </a:p>
          <a:p>
            <a:pPr marL="180000" indent="-180975" eaLnBrk="0" hangingPunct="0">
              <a:spcBef>
                <a:spcPts val="0"/>
              </a:spcBef>
              <a:buClr>
                <a:srgbClr val="00549F"/>
              </a:buClr>
              <a:buFontTx/>
              <a:buChar char="•"/>
            </a:pPr>
            <a:r>
              <a:rPr lang="en-US" sz="800" dirty="0">
                <a:latin typeface="Trebuchet MS" pitchFamily="34" charset="0"/>
              </a:rPr>
              <a:t>3MG08014AA Plastic foot (x10)</a:t>
            </a:r>
          </a:p>
          <a:p>
            <a:pPr>
              <a:spcBef>
                <a:spcPts val="0"/>
              </a:spcBef>
              <a:buClr>
                <a:srgbClr val="00549F"/>
              </a:buClr>
            </a:pPr>
            <a:endParaRPr lang="en-US" sz="1050" dirty="0">
              <a:solidFill>
                <a:schemeClr val="bg1"/>
              </a:solidFill>
              <a:latin typeface="Trebuchet MS" pitchFamily="34" charset="0"/>
            </a:endParaRPr>
          </a:p>
          <a:p>
            <a:pPr marL="180000" indent="-180975">
              <a:spcBef>
                <a:spcPts val="0"/>
              </a:spcBef>
              <a:buClr>
                <a:srgbClr val="00549F"/>
              </a:buClr>
              <a:buFontTx/>
              <a:buChar char="•"/>
            </a:pPr>
            <a:endParaRPr lang="en-US" sz="8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8008/8008G DeskPhone</a:t>
            </a:r>
            <a:br>
              <a:rPr lang="en-US" sz="1600" dirty="0">
                <a:solidFill>
                  <a:schemeClr val="bg1"/>
                </a:solidFill>
              </a:rPr>
            </a:br>
            <a:r>
              <a:rPr lang="en-US" sz="1200" dirty="0">
                <a:solidFill>
                  <a:schemeClr val="bg1"/>
                </a:solidFill>
              </a:rPr>
              <a:t>Compact essential phone. ALE features </a:t>
            </a:r>
            <a:endParaRPr lang="en-US" sz="160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ALE features, navigation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Wideband handset</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Compact model</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Picture 28"/>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869215" y="777375"/>
            <a:ext cx="2782588" cy="2628000"/>
          </a:xfrm>
          <a:prstGeom prst="rect">
            <a:avLst/>
          </a:prstGeom>
        </p:spPr>
      </p:pic>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5" name="Oval 54"/>
          <p:cNvSpPr/>
          <p:nvPr/>
        </p:nvSpPr>
        <p:spPr>
          <a:xfrm>
            <a:off x="1094650" y="73188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983356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783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Cost effective entry-level phone for basic communications requirements. Centrally managed. Integrated Gigabit Ethernet PC connection. Low power consumption. SIP technology.</a:t>
            </a: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8001G DeskPhone</a:t>
            </a:r>
            <a:br>
              <a:rPr lang="en-US" sz="1600" dirty="0">
                <a:solidFill>
                  <a:schemeClr val="bg1"/>
                </a:solidFill>
              </a:rPr>
            </a:br>
            <a:r>
              <a:rPr lang="en-US" sz="1200" dirty="0">
                <a:solidFill>
                  <a:schemeClr val="bg1"/>
                </a:solidFill>
              </a:rPr>
              <a:t>Essential enterprise-grade SIP phone. </a:t>
            </a:r>
            <a:endParaRPr lang="en-US" sz="160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Gigabit Ethernet PC-through</a:t>
            </a:r>
            <a:br>
              <a:rPr lang="en-US" sz="1200" b="1">
                <a:solidFill>
                  <a:schemeClr val="bg1"/>
                </a:solidFill>
                <a:latin typeface="Trebuchet MS"/>
                <a:cs typeface="Trebuchet MS"/>
              </a:rPr>
            </a:br>
            <a:r>
              <a:rPr lang="en-US" sz="1200" b="1">
                <a:solidFill>
                  <a:schemeClr val="bg1"/>
                </a:solidFill>
                <a:latin typeface="Trebuchet MS"/>
                <a:cs typeface="Trebuchet MS"/>
              </a:rPr>
              <a:t>@ Attractive price</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Centrally managed SIP phone</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Easy navigation: large screen, application keys</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9" name="Rectangle 28"/>
          <p:cNvSpPr/>
          <p:nvPr/>
        </p:nvSpPr>
        <p:spPr>
          <a:xfrm>
            <a:off x="5251569" y="776782"/>
            <a:ext cx="3943385" cy="2446824"/>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Save on POE ports with built-in Gigabit Ethernet PC port</a:t>
            </a:r>
          </a:p>
          <a:p>
            <a:pPr marL="180000" indent="-180975">
              <a:spcBef>
                <a:spcPts val="0"/>
              </a:spcBef>
              <a:buClr>
                <a:srgbClr val="00549F"/>
              </a:buClr>
              <a:buFontTx/>
              <a:buChar char="•"/>
            </a:pPr>
            <a:r>
              <a:rPr lang="en-US" sz="1000" dirty="0">
                <a:latin typeface="Trebuchet MS" pitchFamily="34" charset="0"/>
              </a:rPr>
              <a:t>Compact model with large screen</a:t>
            </a:r>
          </a:p>
          <a:p>
            <a:pPr marL="180000" indent="-180975" eaLnBrk="0" hangingPunct="0">
              <a:spcBef>
                <a:spcPts val="0"/>
              </a:spcBef>
              <a:buClr>
                <a:srgbClr val="00549F"/>
              </a:buClr>
              <a:buFontTx/>
              <a:buChar char="•"/>
              <a:defRPr/>
            </a:pPr>
            <a:r>
              <a:rPr lang="en-US" sz="1000" dirty="0">
                <a:latin typeface="Trebuchet MS" pitchFamily="34" charset="0"/>
              </a:rPr>
              <a:t>Easy to use redial, hold, transfer, conference application keys</a:t>
            </a:r>
          </a:p>
          <a:p>
            <a:pPr marL="180000" indent="-180975">
              <a:spcBef>
                <a:spcPts val="0"/>
              </a:spcBef>
              <a:buClr>
                <a:srgbClr val="00549F"/>
              </a:buClr>
              <a:buFontTx/>
              <a:buChar char="•"/>
            </a:pPr>
            <a:endParaRPr lang="en-US" sz="1000" dirty="0">
              <a:latin typeface="Trebuchet MS" pitchFamily="34" charset="0"/>
            </a:endParaRP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Entry-level phones with large screen at attractive price</a:t>
            </a:r>
          </a:p>
          <a:p>
            <a:pPr marL="180000" indent="-180975" eaLnBrk="0" hangingPunct="0">
              <a:spcBef>
                <a:spcPts val="0"/>
              </a:spcBef>
              <a:buClr>
                <a:srgbClr val="00549F"/>
              </a:buClr>
              <a:buFontTx/>
              <a:buChar char="•"/>
              <a:defRPr/>
            </a:pPr>
            <a:r>
              <a:rPr lang="en-US" sz="1000" dirty="0">
                <a:latin typeface="Trebuchet MS" pitchFamily="34" charset="0"/>
              </a:rPr>
              <a:t>Built-in 3-way conference</a:t>
            </a:r>
          </a:p>
          <a:p>
            <a:pPr marL="180000" indent="-180975" eaLnBrk="0" hangingPunct="0">
              <a:spcBef>
                <a:spcPts val="0"/>
              </a:spcBef>
              <a:buClr>
                <a:srgbClr val="00549F"/>
              </a:buClr>
              <a:buFontTx/>
              <a:buChar char="•"/>
              <a:defRPr/>
            </a:pPr>
            <a:r>
              <a:rPr lang="en-US" sz="1000" dirty="0">
                <a:latin typeface="Trebuchet MS" pitchFamily="34" charset="0"/>
              </a:rPr>
              <a:t>Central management: cost-effective vs 3rd-party SIP phone</a:t>
            </a:r>
          </a:p>
          <a:p>
            <a:pPr marL="180000" indent="-180975" eaLnBrk="0" hangingPunct="0">
              <a:spcBef>
                <a:spcPts val="0"/>
              </a:spcBef>
              <a:buClr>
                <a:srgbClr val="00549F"/>
              </a:buClr>
              <a:buFontTx/>
              <a:buChar char="•"/>
              <a:defRPr/>
            </a:pPr>
            <a:endParaRPr lang="en-US" sz="1000" dirty="0">
              <a:latin typeface="Trebuchet MS" pitchFamily="34" charset="0"/>
            </a:endParaRPr>
          </a:p>
          <a:p>
            <a:pPr>
              <a:spcBef>
                <a:spcPts val="0"/>
              </a:spcBef>
              <a:buClr>
                <a:srgbClr val="00549F"/>
              </a:buClr>
            </a:pPr>
            <a:r>
              <a:rPr lang="en-US" sz="1200" dirty="0">
                <a:solidFill>
                  <a:schemeClr val="bg1"/>
                </a:solidFill>
                <a:latin typeface="Trebuchet MS" pitchFamily="34" charset="0"/>
              </a:rPr>
              <a:t>Options</a:t>
            </a:r>
          </a:p>
          <a:p>
            <a:pPr>
              <a:spcBef>
                <a:spcPts val="0"/>
              </a:spcBef>
              <a:buClr>
                <a:srgbClr val="00549F"/>
              </a:buClr>
            </a:pPr>
            <a:endParaRPr lang="en-US" sz="1200" strike="sngStrike" dirty="0">
              <a:solidFill>
                <a:srgbClr val="FF0000"/>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pic>
        <p:nvPicPr>
          <p:cNvPr id="32" name="Picture 31"/>
          <p:cNvPicPr>
            <a:picLocks noChangeAspect="1"/>
          </p:cNvPicPr>
          <p:nvPr/>
        </p:nvPicPr>
        <p:blipFill>
          <a:blip r:embed="rId3" cstate="print">
            <a:extLst>
              <a:ext uri="{BEBA8EAE-BF5A-486C-A8C5-ECC9F3942E4B}">
                <a14:imgProps xmlns="" xmlns:a14="http://schemas.microsoft.com/office/drawing/2010/main">
                  <a14:imgLayer r:embed="rId4">
                    <a14:imgEffect>
                      <a14:backgroundRemoval t="0" b="100000" l="0" r="99707"/>
                    </a14:imgEffect>
                  </a14:imgLayer>
                </a14:imgProps>
              </a:ext>
              <a:ext uri="{28A0092B-C50C-407E-A947-70E740481C1C}">
                <a14:useLocalDpi xmlns="" xmlns:a14="http://schemas.microsoft.com/office/drawing/2010/main"/>
              </a:ext>
            </a:extLst>
          </a:blip>
          <a:stretch>
            <a:fillRect/>
          </a:stretch>
        </p:blipFill>
        <p:spPr>
          <a:xfrm>
            <a:off x="1782650" y="876949"/>
            <a:ext cx="2626205" cy="2381708"/>
          </a:xfrm>
          <a:prstGeom prst="rect">
            <a:avLst/>
          </a:prstGeom>
        </p:spPr>
      </p:pic>
      <p:sp>
        <p:nvSpPr>
          <p:cNvPr id="33" name="Rectangle 32">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5" name="Rectangle 34">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6" name="Rectangle 35">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7" name="Rectangle 36">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8" name="Rectangle 37">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5" name="Rectangle 44">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7" name="Rectangle 46">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8" name="Rectangle 47">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9" name="Rectangle 48">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0" name="Rectangle 49">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1" name="Rectangle 50">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2" name="Rectangle 51">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3" name="Rectangle 52">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4" name="Rectangle 53">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6" name="Oval 55"/>
          <p:cNvSpPr/>
          <p:nvPr/>
        </p:nvSpPr>
        <p:spPr>
          <a:xfrm>
            <a:off x="1094650" y="741263"/>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422112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graphicFrame>
        <p:nvGraphicFramePr>
          <p:cNvPr id="35" name="Table 34"/>
          <p:cNvGraphicFramePr>
            <a:graphicFrameLocks noGrp="1"/>
          </p:cNvGraphicFramePr>
          <p:nvPr>
            <p:extLst>
              <p:ext uri="{D42A27DB-BD31-4B8C-83A1-F6EECF244321}">
                <p14:modId xmlns="" xmlns:p14="http://schemas.microsoft.com/office/powerpoint/2010/main" val="3516664209"/>
              </p:ext>
            </p:extLst>
          </p:nvPr>
        </p:nvGraphicFramePr>
        <p:xfrm>
          <a:off x="2832220" y="1092142"/>
          <a:ext cx="4409102" cy="2438400"/>
        </p:xfrm>
        <a:graphic>
          <a:graphicData uri="http://schemas.openxmlformats.org/drawingml/2006/table">
            <a:tbl>
              <a:tblPr firstRow="1" bandRow="1">
                <a:tableStyleId>{5C22544A-7EE6-4342-B048-85BDC9FD1C3A}</a:tableStyleId>
              </a:tblPr>
              <a:tblGrid>
                <a:gridCol w="1762664">
                  <a:extLst>
                    <a:ext uri="{9D8B030D-6E8A-4147-A177-3AD203B41FA5}">
                      <a16:colId xmlns="" xmlns:a16="http://schemas.microsoft.com/office/drawing/2014/main" val="4097312899"/>
                    </a:ext>
                  </a:extLst>
                </a:gridCol>
                <a:gridCol w="882146">
                  <a:extLst>
                    <a:ext uri="{9D8B030D-6E8A-4147-A177-3AD203B41FA5}">
                      <a16:colId xmlns="" xmlns:a16="http://schemas.microsoft.com/office/drawing/2014/main" val="4165831558"/>
                    </a:ext>
                  </a:extLst>
                </a:gridCol>
                <a:gridCol w="882146">
                  <a:extLst>
                    <a:ext uri="{9D8B030D-6E8A-4147-A177-3AD203B41FA5}">
                      <a16:colId xmlns="" xmlns:a16="http://schemas.microsoft.com/office/drawing/2014/main" val="2152887589"/>
                    </a:ext>
                  </a:extLst>
                </a:gridCol>
                <a:gridCol w="882146">
                  <a:extLst>
                    <a:ext uri="{9D8B030D-6E8A-4147-A177-3AD203B41FA5}">
                      <a16:colId xmlns="" xmlns:a16="http://schemas.microsoft.com/office/drawing/2014/main" val="2827966949"/>
                    </a:ext>
                  </a:extLst>
                </a:gridCol>
              </a:tblGrid>
              <a:tr h="0">
                <a:tc>
                  <a:txBody>
                    <a:bodyPr/>
                    <a:lstStyle/>
                    <a:p>
                      <a:endParaRPr lang="en-US" sz="900"/>
                    </a:p>
                  </a:txBody>
                  <a:tcPr/>
                </a:tc>
                <a:tc>
                  <a:txBody>
                    <a:bodyPr/>
                    <a:lstStyle/>
                    <a:p>
                      <a:pPr algn="ctr"/>
                      <a:r>
                        <a:rPr lang="en-US" sz="900" dirty="0"/>
                        <a:t>8019s</a:t>
                      </a:r>
                    </a:p>
                  </a:txBody>
                  <a:tcPr/>
                </a:tc>
                <a:tc>
                  <a:txBody>
                    <a:bodyPr/>
                    <a:lstStyle/>
                    <a:p>
                      <a:pPr algn="ctr"/>
                      <a:r>
                        <a:rPr lang="en-US" sz="900"/>
                        <a:t>8029s</a:t>
                      </a:r>
                    </a:p>
                  </a:txBody>
                  <a:tcPr/>
                </a:tc>
                <a:tc>
                  <a:txBody>
                    <a:bodyPr/>
                    <a:lstStyle/>
                    <a:p>
                      <a:pPr algn="ctr"/>
                      <a:r>
                        <a:rPr lang="en-US" sz="900"/>
                        <a:t>8039s</a:t>
                      </a:r>
                    </a:p>
                  </a:txBody>
                  <a:tcPr/>
                </a:tc>
                <a:extLst>
                  <a:ext uri="{0D108BD9-81ED-4DB2-BD59-A6C34878D82A}">
                    <a16:rowId xmlns="" xmlns:a16="http://schemas.microsoft.com/office/drawing/2014/main" val="1612626686"/>
                  </a:ext>
                </a:extLst>
              </a:tr>
              <a:tr h="0">
                <a:tc>
                  <a:txBody>
                    <a:bodyPr/>
                    <a:lstStyle/>
                    <a:p>
                      <a:r>
                        <a:rPr lang="en-US" sz="1050" b="1">
                          <a:solidFill>
                            <a:srgbClr val="00B0F0"/>
                          </a:solidFill>
                        </a:rPr>
                        <a:t>Key highlights</a:t>
                      </a:r>
                      <a:br>
                        <a:rPr lang="en-US" sz="1050" b="1">
                          <a:solidFill>
                            <a:srgbClr val="00B0F0"/>
                          </a:solidFill>
                        </a:rPr>
                      </a:br>
                      <a:r>
                        <a:rPr lang="en-US" sz="1050" b="1">
                          <a:solidFill>
                            <a:srgbClr val="00B0F0"/>
                          </a:solidFill>
                        </a:rPr>
                        <a:t>at</a:t>
                      </a:r>
                      <a:r>
                        <a:rPr lang="en-US" sz="1050" b="1" baseline="0">
                          <a:solidFill>
                            <a:srgbClr val="00B0F0"/>
                          </a:solidFill>
                        </a:rPr>
                        <a:t> a glance</a:t>
                      </a:r>
                      <a:endParaRPr lang="en-US" sz="1050" b="1">
                        <a:solidFill>
                          <a:srgbClr val="00B0F0"/>
                        </a:solidFill>
                      </a:endParaRPr>
                    </a:p>
                  </a:txBody>
                  <a:tcPr marL="45720" marR="45720"/>
                </a:tc>
                <a:tc>
                  <a:txBody>
                    <a:bodyPr/>
                    <a:lstStyle/>
                    <a:p>
                      <a:pPr algn="ctr"/>
                      <a:r>
                        <a:rPr lang="en-US" sz="700" dirty="0">
                          <a:solidFill>
                            <a:srgbClr val="00B0F0"/>
                          </a:solidFill>
                        </a:rPr>
                        <a:t>Compact model</a:t>
                      </a:r>
                    </a:p>
                  </a:txBody>
                  <a:tcPr marL="45720" marR="45720"/>
                </a:tc>
                <a:tc>
                  <a:txBody>
                    <a:bodyPr/>
                    <a:lstStyle/>
                    <a:p>
                      <a:pPr algn="ctr"/>
                      <a:r>
                        <a:rPr lang="en-US" sz="700" dirty="0">
                          <a:solidFill>
                            <a:srgbClr val="00B0F0"/>
                          </a:solidFill>
                        </a:rPr>
                        <a:t>Alphabetic</a:t>
                      </a:r>
                      <a:br>
                        <a:rPr lang="en-US" sz="700" dirty="0">
                          <a:solidFill>
                            <a:srgbClr val="00B0F0"/>
                          </a:solidFill>
                        </a:rPr>
                      </a:br>
                      <a:r>
                        <a:rPr lang="en-US" sz="700" dirty="0">
                          <a:solidFill>
                            <a:srgbClr val="00B0F0"/>
                          </a:solidFill>
                        </a:rPr>
                        <a:t>Keyboard</a:t>
                      </a:r>
                    </a:p>
                  </a:txBody>
                  <a:tcPr marL="45720" marR="45720"/>
                </a:tc>
                <a:tc>
                  <a:txBody>
                    <a:bodyPr/>
                    <a:lstStyle/>
                    <a:p>
                      <a:pPr algn="ctr"/>
                      <a:r>
                        <a:rPr lang="en-US" sz="700">
                          <a:solidFill>
                            <a:srgbClr val="00B0F0"/>
                          </a:solidFill>
                        </a:rPr>
                        <a:t>Large backlit screen</a:t>
                      </a:r>
                    </a:p>
                  </a:txBody>
                  <a:tcPr marL="45720" marR="45720"/>
                </a:tc>
                <a:extLst>
                  <a:ext uri="{0D108BD9-81ED-4DB2-BD59-A6C34878D82A}">
                    <a16:rowId xmlns="" xmlns:a16="http://schemas.microsoft.com/office/drawing/2014/main" val="1216290461"/>
                  </a:ext>
                </a:extLst>
              </a:tr>
              <a:tr h="0">
                <a:tc>
                  <a:txBody>
                    <a:bodyPr/>
                    <a:lstStyle/>
                    <a:p>
                      <a:r>
                        <a:rPr lang="en-US" sz="700"/>
                        <a:t>Rainbow connected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162986307"/>
                  </a:ext>
                </a:extLst>
              </a:tr>
              <a:tr h="0">
                <a:tc>
                  <a:txBody>
                    <a:bodyPr/>
                    <a:lstStyle/>
                    <a:p>
                      <a:pPr marL="0" algn="l" defTabSz="696777" rtl="0" eaLnBrk="1" latinLnBrk="0" hangingPunct="1"/>
                      <a:r>
                        <a:rPr lang="en-US" sz="700" kern="1200">
                          <a:solidFill>
                            <a:schemeClr val="dk1"/>
                          </a:solidFill>
                          <a:latin typeface="+mn-lt"/>
                          <a:ea typeface="+mn-ea"/>
                          <a:cs typeface="+mn-cs"/>
                        </a:rPr>
                        <a:t>White</a:t>
                      </a:r>
                      <a:r>
                        <a:rPr lang="en-US" sz="700" kern="1200" baseline="0">
                          <a:solidFill>
                            <a:schemeClr val="dk1"/>
                          </a:solidFill>
                          <a:latin typeface="+mn-lt"/>
                          <a:ea typeface="+mn-ea"/>
                          <a:cs typeface="+mn-cs"/>
                        </a:rPr>
                        <a:t> backlight</a:t>
                      </a:r>
                      <a:r>
                        <a:rPr lang="en-US" sz="700" kern="1200">
                          <a:solidFill>
                            <a:schemeClr val="dk1"/>
                          </a:solidFill>
                          <a:latin typeface="+mn-lt"/>
                          <a:ea typeface="+mn-ea"/>
                          <a:cs typeface="+mn-cs"/>
                        </a:rPr>
                        <a:t> screen</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700" b="0" i="0" u="none" strike="noStrike" kern="1200" cap="none" spc="0" normalizeH="0" baseline="0" noProof="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1130793221"/>
                  </a:ext>
                </a:extLst>
              </a:tr>
              <a:tr h="0">
                <a:tc>
                  <a:txBody>
                    <a:bodyPr/>
                    <a:lstStyle/>
                    <a:p>
                      <a:r>
                        <a:rPr lang="en-US" sz="700" dirty="0"/>
                        <a:t>Mag. Alphabetic</a:t>
                      </a:r>
                      <a:r>
                        <a:rPr lang="en-US" sz="700" baseline="0" dirty="0"/>
                        <a:t> Keyboard</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3598779279"/>
                  </a:ext>
                </a:extLst>
              </a:tr>
              <a:tr h="0">
                <a:tc>
                  <a:txBody>
                    <a:bodyPr/>
                    <a:lstStyle/>
                    <a:p>
                      <a:r>
                        <a:rPr lang="en-US" sz="700" dirty="0"/>
                        <a:t>Jack 4-pole port</a:t>
                      </a:r>
                      <a:r>
                        <a:rPr lang="en-US" sz="700" baseline="0" dirty="0"/>
                        <a:t> (headset)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700" b="0" i="0" u="none" strike="noStrike" kern="1200" cap="none" spc="0" normalizeH="0" baseline="0" noProof="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2454709425"/>
                  </a:ext>
                </a:extLst>
              </a:tr>
              <a:tr h="0">
                <a:tc>
                  <a:txBody>
                    <a:bodyPr/>
                    <a:lstStyle/>
                    <a:p>
                      <a:r>
                        <a:rPr lang="en-US" sz="700" dirty="0"/>
                        <a:t>Adjustable foot</a:t>
                      </a:r>
                      <a:r>
                        <a:rPr lang="en-US" sz="700" baseline="0" dirty="0"/>
                        <a:t> s</a:t>
                      </a:r>
                      <a:r>
                        <a:rPr lang="en-US" sz="700" dirty="0"/>
                        <a:t>tand (20-60°)</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666362794"/>
                  </a:ext>
                </a:extLst>
              </a:tr>
              <a:tr h="0">
                <a:tc>
                  <a:txBody>
                    <a:bodyPr/>
                    <a:lstStyle/>
                    <a:p>
                      <a:r>
                        <a:rPr lang="en-US" sz="700"/>
                        <a:t>ALE communication </a:t>
                      </a:r>
                      <a:r>
                        <a:rPr lang="en-US" sz="600"/>
                        <a:t>features</a:t>
                      </a:r>
                      <a:r>
                        <a:rPr lang="en-US" sz="700"/>
                        <a:t>: contextual</a:t>
                      </a:r>
                      <a:r>
                        <a:rPr lang="en-US" sz="700" baseline="0"/>
                        <a:t> keys</a:t>
                      </a:r>
                      <a:endParaRPr lang="en-US" sz="70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rPr>
                        <a:t>6</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6</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10</a:t>
                      </a:r>
                      <a:endParaRPr kumimoji="0" lang="en-US" sz="7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3441649753"/>
                  </a:ext>
                </a:extLst>
              </a:tr>
              <a:tr h="0">
                <a:tc>
                  <a:txBody>
                    <a:bodyPr/>
                    <a:lstStyle/>
                    <a:p>
                      <a:r>
                        <a:rPr lang="en-US" sz="700"/>
                        <a:t>Speed-dial keys</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4 </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   4 + 10, 20, 40 key add-on modules</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rPr>
                        <a:t> + 10, 20, 40 key add-on modules</a:t>
                      </a:r>
                    </a:p>
                  </a:txBody>
                  <a:tcPr marL="45720" marR="45720"/>
                </a:tc>
                <a:extLst>
                  <a:ext uri="{0D108BD9-81ED-4DB2-BD59-A6C34878D82A}">
                    <a16:rowId xmlns="" xmlns:a16="http://schemas.microsoft.com/office/drawing/2014/main" val="2361011578"/>
                  </a:ext>
                </a:extLst>
              </a:tr>
              <a:tr h="0">
                <a:tc>
                  <a:txBody>
                    <a:bodyPr/>
                    <a:lstStyle/>
                    <a:p>
                      <a:r>
                        <a:rPr lang="en-US" sz="700"/>
                        <a:t>Digital 2-wire connectivity</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349478722"/>
                  </a:ext>
                </a:extLst>
              </a:tr>
            </a:tbl>
          </a:graphicData>
        </a:graphic>
      </p:graphicFrame>
      <p:sp>
        <p:nvSpPr>
          <p:cNvPr id="29" name="Rectangle 2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Cost-effective connectivity</a:t>
            </a:r>
          </a:p>
        </p:txBody>
      </p:sp>
      <p:sp>
        <p:nvSpPr>
          <p:cNvPr id="30" name="Rectangle 2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Stylish design</a:t>
            </a:r>
          </a:p>
        </p:txBody>
      </p:sp>
      <p:sp>
        <p:nvSpPr>
          <p:cNvPr id="31" name="Rectangle 3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ALE Business Communications</a:t>
            </a:r>
          </a:p>
        </p:txBody>
      </p:sp>
      <p:sp>
        <p:nvSpPr>
          <p:cNvPr id="32" name="Oval 3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3" name="Oval 3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8" name="Oval 37"/>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7" name="Rectangle 36">
            <a:hlinkClick r:id="rId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9" name="Rectangle 38">
            <a:hlinkClick r:id="rId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40" name="Rectangle 39">
            <a:hlinkClick r:id="rId5"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1" name="Rectangle 40">
            <a:hlinkClick r:id="rId6"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2" name="Rectangle 41">
            <a:hlinkClick r:id="rId7"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3" name="Rectangle 42">
            <a:hlinkClick r:id="rId8"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4" name="Rectangle 43">
            <a:hlinkClick r:id="rId9"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rId10"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11"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rId12"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13"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14"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rId15"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rId16"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92457" y="1069158"/>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54" name="Picture 53"/>
          <p:cNvPicPr>
            <a:picLocks noChangeAspect="1"/>
          </p:cNvPicPr>
          <p:nvPr/>
        </p:nvPicPr>
        <p:blipFill>
          <a:blip r:embed="rId17" cstate="print">
            <a:extLst>
              <a:ext uri="{28A0092B-C50C-407E-A947-70E740481C1C}">
                <a14:useLocalDpi xmlns="" xmlns:a14="http://schemas.microsoft.com/office/drawing/2010/main"/>
              </a:ext>
            </a:extLst>
          </a:blip>
          <a:stretch>
            <a:fillRect/>
          </a:stretch>
        </p:blipFill>
        <p:spPr>
          <a:xfrm>
            <a:off x="6375339" y="390742"/>
            <a:ext cx="930338" cy="802456"/>
          </a:xfrm>
          <a:prstGeom prst="rect">
            <a:avLst/>
          </a:prstGeom>
        </p:spPr>
      </p:pic>
      <p:pic>
        <p:nvPicPr>
          <p:cNvPr id="55" name="Picture 54"/>
          <p:cNvPicPr>
            <a:picLocks noChangeAspect="1"/>
          </p:cNvPicPr>
          <p:nvPr/>
        </p:nvPicPr>
        <p:blipFill>
          <a:blip r:embed="rId18" cstate="print">
            <a:extLst>
              <a:ext uri="{28A0092B-C50C-407E-A947-70E740481C1C}">
                <a14:useLocalDpi xmlns="" xmlns:a14="http://schemas.microsoft.com/office/drawing/2010/main"/>
              </a:ext>
            </a:extLst>
          </a:blip>
          <a:stretch>
            <a:fillRect/>
          </a:stretch>
        </p:blipFill>
        <p:spPr>
          <a:xfrm>
            <a:off x="5424991" y="412927"/>
            <a:ext cx="892144" cy="755042"/>
          </a:xfrm>
          <a:prstGeom prst="rect">
            <a:avLst/>
          </a:prstGeom>
        </p:spPr>
      </p:pic>
      <p:pic>
        <p:nvPicPr>
          <p:cNvPr id="46" name="Picture 45"/>
          <p:cNvPicPr>
            <a:picLocks noChangeAspect="1"/>
          </p:cNvPicPr>
          <p:nvPr/>
        </p:nvPicPr>
        <p:blipFill rotWithShape="1">
          <a:blip r:embed="rId19" cstate="print">
            <a:extLst>
              <a:ext uri="{28A0092B-C50C-407E-A947-70E740481C1C}">
                <a14:useLocalDpi xmlns="" xmlns:a14="http://schemas.microsoft.com/office/drawing/2010/main"/>
              </a:ext>
            </a:extLst>
          </a:blip>
          <a:srcRect/>
          <a:stretch/>
        </p:blipFill>
        <p:spPr>
          <a:xfrm>
            <a:off x="4656682" y="342009"/>
            <a:ext cx="621159" cy="939711"/>
          </a:xfrm>
          <a:prstGeom prst="rect">
            <a:avLst/>
          </a:prstGeom>
        </p:spPr>
      </p:pic>
    </p:spTree>
    <p:extLst>
      <p:ext uri="{BB962C8B-B14F-4D97-AF65-F5344CB8AC3E}">
        <p14:creationId xmlns="" xmlns:p14="http://schemas.microsoft.com/office/powerpoint/2010/main" val="621715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Offers the richest communication experience with high level of comfort in use. Easy-to-use with function keys, interactive keys and alphabetic keyboard. Large backlit screen. Digital connectivity. Low power consumption.</a:t>
            </a:r>
          </a:p>
          <a:p>
            <a:endParaRPr lang="en-US" sz="1000">
              <a:solidFill>
                <a:schemeClr val="tx1"/>
              </a:solidFill>
              <a:latin typeface="Trebuchet MS" pitchFamily="34" charset="0"/>
            </a:endParaRPr>
          </a:p>
        </p:txBody>
      </p:sp>
      <p:sp>
        <p:nvSpPr>
          <p:cNvPr id="6" name="Rectangle 5"/>
          <p:cNvSpPr/>
          <p:nvPr/>
        </p:nvSpPr>
        <p:spPr>
          <a:xfrm>
            <a:off x="5251569" y="776782"/>
            <a:ext cx="3943385" cy="2754600"/>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Comfort handset</a:t>
            </a:r>
          </a:p>
          <a:p>
            <a:pPr marL="180000" indent="-180975">
              <a:spcBef>
                <a:spcPts val="0"/>
              </a:spcBef>
              <a:buClr>
                <a:srgbClr val="00549F"/>
              </a:buClr>
              <a:buFontTx/>
              <a:buChar char="•"/>
            </a:pPr>
            <a:r>
              <a:rPr lang="en-US" sz="1000" dirty="0">
                <a:latin typeface="Trebuchet MS" pitchFamily="34" charset="0"/>
              </a:rPr>
              <a:t>Ease of use with 10 contextual keys, large backlit screen and integrated alphabetic keyboard</a:t>
            </a:r>
          </a:p>
          <a:p>
            <a:pPr marL="180000" indent="-180975">
              <a:spcBef>
                <a:spcPts val="0"/>
              </a:spcBef>
              <a:buClr>
                <a:srgbClr val="00549F"/>
              </a:buClr>
              <a:buFontTx/>
              <a:buChar char="•"/>
            </a:pPr>
            <a:r>
              <a:rPr lang="en-US" sz="1000" dirty="0">
                <a:latin typeface="Trebuchet MS" pitchFamily="34" charset="0"/>
              </a:rPr>
              <a:t>Digital connectivity: no IP/POE, power supply requirement</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Visual comfort: multi-line display with contextual keys</a:t>
            </a:r>
          </a:p>
          <a:p>
            <a:pPr marL="180000" indent="-180975" eaLnBrk="0" hangingPunct="0">
              <a:spcBef>
                <a:spcPts val="0"/>
              </a:spcBef>
              <a:buClr>
                <a:srgbClr val="00549F"/>
              </a:buClr>
              <a:buFontTx/>
              <a:buChar char="•"/>
              <a:defRPr/>
            </a:pPr>
            <a:r>
              <a:rPr lang="en-US" sz="1000" dirty="0">
                <a:latin typeface="Trebuchet MS" pitchFamily="34" charset="0"/>
              </a:rPr>
              <a:t>Easy directory lookup and ALE features/navigation </a:t>
            </a:r>
          </a:p>
          <a:p>
            <a:pPr marL="180000" indent="-180975" eaLnBrk="0" hangingPunct="0">
              <a:spcBef>
                <a:spcPts val="0"/>
              </a:spcBef>
              <a:buClr>
                <a:srgbClr val="00549F"/>
              </a:buClr>
              <a:buFontTx/>
              <a:buChar char="•"/>
              <a:defRPr/>
            </a:pPr>
            <a:r>
              <a:rPr lang="en-US" sz="1000" dirty="0">
                <a:latin typeface="Trebuchet MS" pitchFamily="34" charset="0"/>
              </a:rPr>
              <a:t>Cost-effective digital connectivity</a:t>
            </a: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defRPr/>
            </a:pPr>
            <a:r>
              <a:rPr lang="en-US" sz="1000" dirty="0">
                <a:latin typeface="Trebuchet MS" pitchFamily="34" charset="0"/>
              </a:rPr>
              <a:t>3MG27105AC Premium 10 keys add-on module S</a:t>
            </a:r>
          </a:p>
          <a:p>
            <a:pPr marL="180000" indent="-180975" eaLnBrk="0" hangingPunct="0">
              <a:spcBef>
                <a:spcPts val="0"/>
              </a:spcBef>
              <a:buClr>
                <a:srgbClr val="00549F"/>
              </a:buClr>
              <a:buFontTx/>
              <a:buChar char="•"/>
              <a:defRPr/>
            </a:pPr>
            <a:r>
              <a:rPr lang="en-US" sz="1000" dirty="0">
                <a:latin typeface="Trebuchet MS" pitchFamily="34" charset="0"/>
              </a:rPr>
              <a:t>3MG27107AC  Premium Smart display 14 keys module S </a:t>
            </a:r>
          </a:p>
          <a:p>
            <a:pPr marL="180000" indent="-180975" eaLnBrk="0" hangingPunct="0">
              <a:spcBef>
                <a:spcPts val="0"/>
              </a:spcBef>
              <a:buClr>
                <a:srgbClr val="00549F"/>
              </a:buClr>
              <a:buFontTx/>
              <a:buChar char="•"/>
              <a:defRPr/>
            </a:pPr>
            <a:r>
              <a:rPr lang="en-US" sz="1000" dirty="0">
                <a:latin typeface="Trebuchet MS" pitchFamily="34" charset="0"/>
              </a:rPr>
              <a:t>3MG27106AC Premium 40 keys add-on module S</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8039s Premium DeskPhone</a:t>
            </a:r>
            <a:br>
              <a:rPr lang="en-US" sz="1600" dirty="0">
                <a:solidFill>
                  <a:schemeClr val="bg1"/>
                </a:solidFill>
              </a:rPr>
            </a:br>
            <a:r>
              <a:rPr lang="en-US" sz="1200" dirty="0">
                <a:solidFill>
                  <a:schemeClr val="bg1"/>
                </a:solidFill>
              </a:rPr>
              <a:t>Large screen phone for managers. Digital. </a:t>
            </a:r>
            <a:endParaRPr lang="en-US" sz="160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Multi-line display</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Comfort handset</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External keyboard</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 name="Picture 2"/>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574314" y="656199"/>
            <a:ext cx="3031965" cy="2615200"/>
          </a:xfrm>
          <a:prstGeom prst="rect">
            <a:avLst/>
          </a:prstGeom>
        </p:spPr>
      </p:pic>
      <p:sp>
        <p:nvSpPr>
          <p:cNvPr id="31" name="Rectangle 30">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2" name="Rectangle 31">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7" name="Rectangle 36">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92457" y="1069158"/>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320032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Offers the richest communication experience with high level of comfort in use. Easy-to-use with 4 function keys, 6 interactive keys and alphabetic keyboard. 3.5 mm Jack or RJ9 connectivity for headsets. Backlit screen. Digital connectivity. Low power consumption.</a:t>
            </a:r>
          </a:p>
          <a:p>
            <a:endParaRPr lang="en-US" sz="1000" dirty="0">
              <a:solidFill>
                <a:schemeClr val="tx1"/>
              </a:solidFill>
              <a:latin typeface="Trebuchet MS" pitchFamily="34" charset="0"/>
            </a:endParaRPr>
          </a:p>
        </p:txBody>
      </p:sp>
      <p:sp>
        <p:nvSpPr>
          <p:cNvPr id="6" name="Rectangle 5"/>
          <p:cNvSpPr/>
          <p:nvPr/>
        </p:nvSpPr>
        <p:spPr>
          <a:xfrm>
            <a:off x="5251569" y="776782"/>
            <a:ext cx="3943385" cy="2754600"/>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Comfort handset</a:t>
            </a:r>
          </a:p>
          <a:p>
            <a:pPr marL="180000" indent="-180975">
              <a:spcBef>
                <a:spcPts val="0"/>
              </a:spcBef>
              <a:buClr>
                <a:srgbClr val="00549F"/>
              </a:buClr>
              <a:buFontTx/>
              <a:buChar char="•"/>
            </a:pPr>
            <a:r>
              <a:rPr lang="en-US" sz="1000" dirty="0">
                <a:latin typeface="Trebuchet MS" pitchFamily="34" charset="0"/>
              </a:rPr>
              <a:t>Ease of use with 6 contextual keys, 4 labeled speed-dial keys, backlit screen and integrated keyboard</a:t>
            </a:r>
          </a:p>
          <a:p>
            <a:pPr marL="180000" indent="-180975">
              <a:spcBef>
                <a:spcPts val="0"/>
              </a:spcBef>
              <a:buClr>
                <a:srgbClr val="00549F"/>
              </a:buClr>
              <a:buFontTx/>
              <a:buChar char="•"/>
            </a:pPr>
            <a:r>
              <a:rPr lang="en-US" sz="1000" dirty="0">
                <a:latin typeface="Trebuchet MS" pitchFamily="34" charset="0"/>
              </a:rPr>
              <a:t>Digital connectivity: no IP/POE, power supply requirement</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Visual comfort: backlit multi-line display with contextual keys</a:t>
            </a:r>
          </a:p>
          <a:p>
            <a:pPr marL="180000" indent="-180975" eaLnBrk="0" hangingPunct="0">
              <a:spcBef>
                <a:spcPts val="0"/>
              </a:spcBef>
              <a:buClr>
                <a:srgbClr val="00549F"/>
              </a:buClr>
              <a:buFontTx/>
              <a:buChar char="•"/>
              <a:defRPr/>
            </a:pPr>
            <a:r>
              <a:rPr lang="en-US" sz="1000" dirty="0">
                <a:latin typeface="Trebuchet MS" pitchFamily="34" charset="0"/>
              </a:rPr>
              <a:t>Easy directory lookup and ALE features/navigation </a:t>
            </a:r>
          </a:p>
          <a:p>
            <a:pPr marL="180000" indent="-180975" eaLnBrk="0" hangingPunct="0">
              <a:spcBef>
                <a:spcPts val="0"/>
              </a:spcBef>
              <a:buClr>
                <a:srgbClr val="00549F"/>
              </a:buClr>
              <a:buFontTx/>
              <a:buChar char="•"/>
              <a:defRPr/>
            </a:pPr>
            <a:r>
              <a:rPr lang="en-US" sz="1000" dirty="0">
                <a:latin typeface="Trebuchet MS" pitchFamily="34" charset="0"/>
              </a:rPr>
              <a:t>Cost-effective digital connectivity</a:t>
            </a: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defRPr/>
            </a:pPr>
            <a:r>
              <a:rPr lang="en-US" sz="1000" dirty="0">
                <a:latin typeface="Trebuchet MS" pitchFamily="34" charset="0"/>
              </a:rPr>
              <a:t>3MG27105AC Premium 10 keys add-on module S</a:t>
            </a:r>
          </a:p>
          <a:p>
            <a:pPr marL="180000" indent="-180975" eaLnBrk="0" hangingPunct="0">
              <a:spcBef>
                <a:spcPts val="0"/>
              </a:spcBef>
              <a:buClr>
                <a:srgbClr val="00549F"/>
              </a:buClr>
              <a:buFontTx/>
              <a:buChar char="•"/>
              <a:defRPr/>
            </a:pPr>
            <a:r>
              <a:rPr lang="en-US" sz="1000" dirty="0">
                <a:latin typeface="Trebuchet MS" pitchFamily="34" charset="0"/>
              </a:rPr>
              <a:t>3MG27107AC  Premium Smart display 14 keys module S </a:t>
            </a:r>
          </a:p>
          <a:p>
            <a:pPr marL="180000" indent="-180975" eaLnBrk="0" hangingPunct="0">
              <a:spcBef>
                <a:spcPts val="0"/>
              </a:spcBef>
              <a:buClr>
                <a:srgbClr val="00549F"/>
              </a:buClr>
              <a:buFontTx/>
              <a:buChar char="•"/>
              <a:defRPr/>
            </a:pPr>
            <a:r>
              <a:rPr lang="en-US" sz="1000" dirty="0">
                <a:latin typeface="Trebuchet MS" pitchFamily="34" charset="0"/>
              </a:rPr>
              <a:t>3MG27106AC Premium 40 keys add-on module S</a:t>
            </a:r>
          </a:p>
          <a:p>
            <a:pPr>
              <a:spcBef>
                <a:spcPts val="0"/>
              </a:spcBef>
              <a:buClr>
                <a:srgbClr val="00549F"/>
              </a:buClr>
            </a:pPr>
            <a:endParaRPr lang="en-US" sz="1200" dirty="0">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8029s Premium DeskPhone</a:t>
            </a:r>
            <a:br>
              <a:rPr lang="en-US" sz="1600" dirty="0">
                <a:solidFill>
                  <a:schemeClr val="bg1"/>
                </a:solidFill>
              </a:rPr>
            </a:br>
            <a:r>
              <a:rPr lang="en-US" sz="1200" dirty="0">
                <a:solidFill>
                  <a:schemeClr val="bg1"/>
                </a:solidFill>
              </a:rPr>
              <a:t>Premium phone for intensive usage. Digital. </a:t>
            </a:r>
            <a:endParaRPr lang="en-US" sz="160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Multi-line display</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Cost-effective digital connectivity</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External keyboard</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6" name="Oval 45"/>
          <p:cNvSpPr/>
          <p:nvPr/>
        </p:nvSpPr>
        <p:spPr>
          <a:xfrm>
            <a:off x="1097747" y="1063024"/>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3" name="Picture 2"/>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618727" y="656198"/>
            <a:ext cx="3130911" cy="2649763"/>
          </a:xfrm>
          <a:prstGeom prst="rect">
            <a:avLst/>
          </a:prstGeom>
        </p:spPr>
      </p:pic>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092457" y="1069158"/>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9394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1298572" y="-297368"/>
            <a:ext cx="8693207" cy="792956"/>
          </a:xfrm>
        </p:spPr>
        <p:txBody>
          <a:bodyPr/>
          <a:lstStyle/>
          <a:p>
            <a:r>
              <a:rPr lang="en-US" sz="1600">
                <a:solidFill>
                  <a:schemeClr val="bg1"/>
                </a:solidFill>
              </a:rPr>
              <a:t>OXO Connect: Customer-focused Experience</a:t>
            </a:r>
          </a:p>
        </p:txBody>
      </p:sp>
      <p:sp>
        <p:nvSpPr>
          <p:cNvPr id="50" name="Text Box 54"/>
          <p:cNvSpPr txBox="1"/>
          <p:nvPr/>
        </p:nvSpPr>
        <p:spPr>
          <a:xfrm>
            <a:off x="5535159" y="1744683"/>
            <a:ext cx="3216672" cy="615553"/>
          </a:xfrm>
          <a:prstGeom prst="rect">
            <a:avLst/>
          </a:prstGeom>
        </p:spPr>
        <p:txBody>
          <a:bodyPr wrap="square">
            <a:spAutoFit/>
          </a:bodyPr>
          <a:lstStyle>
            <a:defPPr>
              <a:defRPr lang="fr-FR"/>
            </a:defPPr>
            <a:lvl1pPr algn="ctr">
              <a:defRPr sz="1600">
                <a:solidFill>
                  <a:schemeClr val="tx1">
                    <a:lumMod val="75000"/>
                    <a:lumOff val="25000"/>
                  </a:schemeClr>
                </a:solidFill>
                <a:latin typeface="Ostrich Sans Black" panose="00000A00000000000000" pitchFamily="50" charset="0"/>
                <a:cs typeface="BrowalliaUPC" panose="020B0604020202020204" pitchFamily="34" charset="-34"/>
              </a:defRPr>
            </a:lvl1pPr>
          </a:lstStyle>
          <a:p>
            <a:pPr algn="l"/>
            <a:r>
              <a:rPr lang="en-US" altLang="en-US" sz="1200" b="1">
                <a:solidFill>
                  <a:schemeClr val="bg1"/>
                </a:solidFill>
                <a:latin typeface="Trebuchet MS"/>
                <a:ea typeface="Trebuchet MS" panose="020B0604020202020204" pitchFamily="34" charset="-128"/>
                <a:cs typeface="Trebuchet MS" panose="020B0604020202020204" pitchFamily="34" charset="-128"/>
                <a:sym typeface="Trebuchet MS" charset="0"/>
              </a:rPr>
              <a:t>Rapid business response</a:t>
            </a:r>
            <a:br>
              <a:rPr lang="en-US" altLang="en-US" sz="12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en-US" sz="900" b="1">
                <a:solidFill>
                  <a:schemeClr val="bg1"/>
                </a:solidFill>
                <a:latin typeface="Trebuchet MS"/>
                <a:ea typeface="Trebuchet MS" panose="020B0604020202020204" pitchFamily="34" charset="-128"/>
                <a:cs typeface="Trebuchet MS" panose="020B0604020202020204" pitchFamily="34" charset="-128"/>
                <a:sym typeface="Trebuchet MS" charset="0"/>
              </a:rPr>
              <a:t>Int</a:t>
            </a:r>
            <a: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t>uitive</a:t>
            </a:r>
            <a:r>
              <a:rPr lang="en-US" altLang="en-US" sz="1200" b="1">
                <a:solidFill>
                  <a:schemeClr val="bg1"/>
                </a:solidFill>
                <a:latin typeface="Trebuchet MS"/>
                <a:ea typeface="Trebuchet MS" panose="020B0604020202020204" pitchFamily="34" charset="-128"/>
                <a:cs typeface="Trebuchet MS" panose="020B0604020202020204" pitchFamily="34" charset="-128"/>
                <a:sym typeface="Trebuchet MS" charset="0"/>
              </a:rPr>
              <a:t> </a:t>
            </a:r>
            <a:r>
              <a:rPr lang="en-US" altLang="en-US" sz="900" b="1">
                <a:solidFill>
                  <a:schemeClr val="bg1"/>
                </a:solidFill>
                <a:latin typeface="Trebuchet MS"/>
                <a:ea typeface="Trebuchet MS" panose="020B0604020202020204" pitchFamily="34" charset="-128"/>
                <a:cs typeface="Trebuchet MS" panose="020B0604020202020204" pitchFamily="34" charset="-128"/>
                <a:sym typeface="Trebuchet MS" charset="0"/>
              </a:rPr>
              <a:t>Phones and apps for</a:t>
            </a:r>
            <a:br>
              <a:rPr lang="en-US" altLang="en-US" sz="9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en-US" sz="900" b="1">
                <a:solidFill>
                  <a:schemeClr val="bg1"/>
                </a:solidFill>
                <a:latin typeface="Trebuchet MS"/>
                <a:ea typeface="Trebuchet MS" panose="020B0604020202020204" pitchFamily="34" charset="-128"/>
                <a:cs typeface="Trebuchet MS" panose="020B0604020202020204" pitchFamily="34" charset="-128"/>
                <a:sym typeface="Trebuchet MS" charset="0"/>
              </a:rPr>
              <a:t>resident and mobile workers</a:t>
            </a:r>
            <a:endParaRPr lang="en-US" altLang="en-US" sz="1200" b="1">
              <a:solidFill>
                <a:schemeClr val="bg1"/>
              </a:solidFill>
              <a:latin typeface="Trebuchet MS"/>
              <a:ea typeface="Trebuchet MS" panose="020B0604020202020204" pitchFamily="34" charset="-128"/>
              <a:cs typeface="Trebuchet MS" panose="020B0604020202020204" pitchFamily="34" charset="-128"/>
            </a:endParaRPr>
          </a:p>
        </p:txBody>
      </p:sp>
      <p:sp>
        <p:nvSpPr>
          <p:cNvPr id="79" name="TextBox 78"/>
          <p:cNvSpPr txBox="1"/>
          <p:nvPr/>
        </p:nvSpPr>
        <p:spPr>
          <a:xfrm>
            <a:off x="5267951" y="3878227"/>
            <a:ext cx="4008928" cy="600164"/>
          </a:xfrm>
          <a:prstGeom prst="rect">
            <a:avLst/>
          </a:prstGeom>
        </p:spPr>
        <p:txBody>
          <a:bodyPr wrap="square">
            <a:spAutoFit/>
          </a:bodyPr>
          <a:lstStyle>
            <a:defPPr>
              <a:defRPr lang="en-US"/>
            </a:defPPr>
            <a:lvl1pPr algn="ctr">
              <a:defRPr sz="1600">
                <a:solidFill>
                  <a:schemeClr val="accent1">
                    <a:lumMod val="50000"/>
                  </a:schemeClr>
                </a:solidFill>
                <a:latin typeface="Trebuchet MS"/>
                <a:ea typeface="Trebuchet MS" panose="020B0604020202020204" pitchFamily="34" charset="-128"/>
                <a:cs typeface="Trebuchet MS" panose="020B0604020202020204" pitchFamily="34" charset="-128"/>
              </a:defRPr>
            </a:lvl1pPr>
          </a:lstStyle>
          <a:p>
            <a:pPr algn="l"/>
            <a:r>
              <a:rPr lang="en-US" sz="1200" b="1">
                <a:solidFill>
                  <a:schemeClr val="bg1"/>
                </a:solidFill>
              </a:rPr>
              <a:t>High-performance LAN, WLAN and IP DECT</a:t>
            </a:r>
            <a:br>
              <a:rPr lang="en-US" sz="1200" b="1">
                <a:solidFill>
                  <a:schemeClr val="bg1"/>
                </a:solidFill>
              </a:rPr>
            </a:br>
            <a:r>
              <a:rPr lang="en-US" altLang="en-US" sz="1000" b="1">
                <a:solidFill>
                  <a:schemeClr val="bg1"/>
                </a:solidFill>
                <a:sym typeface="Trebuchet MS" charset="0"/>
              </a:rPr>
              <a:t>One network for voice and data</a:t>
            </a:r>
            <a:r>
              <a:rPr lang="en-US" altLang="en-US" sz="1200" b="1">
                <a:solidFill>
                  <a:schemeClr val="bg1"/>
                </a:solidFill>
                <a:sym typeface="Trebuchet MS" charset="0"/>
              </a:rPr>
              <a:t/>
            </a:r>
            <a:br>
              <a:rPr lang="en-US" altLang="en-US" sz="1200" b="1">
                <a:solidFill>
                  <a:schemeClr val="bg1"/>
                </a:solidFill>
                <a:sym typeface="Trebuchet MS" charset="0"/>
              </a:rPr>
            </a:br>
            <a:r>
              <a:rPr lang="en-US" altLang="en-US" sz="1000" b="1">
                <a:solidFill>
                  <a:schemeClr val="bg1"/>
                </a:solidFill>
                <a:sym typeface="Trebuchet MS" charset="0"/>
              </a:rPr>
              <a:t>Mobile workplace</a:t>
            </a:r>
          </a:p>
        </p:txBody>
      </p:sp>
      <p:sp>
        <p:nvSpPr>
          <p:cNvPr id="47" name="Text Box 54"/>
          <p:cNvSpPr txBox="1"/>
          <p:nvPr/>
        </p:nvSpPr>
        <p:spPr>
          <a:xfrm>
            <a:off x="5535159" y="2845693"/>
            <a:ext cx="3216672" cy="761747"/>
          </a:xfrm>
          <a:prstGeom prst="rect">
            <a:avLst/>
          </a:prstGeom>
        </p:spPr>
        <p:txBody>
          <a:bodyPr wrap="square">
            <a:spAutoFit/>
          </a:bodyPr>
          <a:lstStyle>
            <a:defPPr>
              <a:defRPr lang="fr-FR"/>
            </a:defPPr>
            <a:lvl1pPr algn="ctr">
              <a:defRPr sz="1600">
                <a:solidFill>
                  <a:schemeClr val="tx1">
                    <a:lumMod val="75000"/>
                    <a:lumOff val="25000"/>
                  </a:schemeClr>
                </a:solidFill>
                <a:latin typeface="Ostrich Sans Black" panose="00000A00000000000000" pitchFamily="50" charset="0"/>
                <a:cs typeface="BrowalliaUPC" panose="020B0604020202020204" pitchFamily="34" charset="-34"/>
              </a:defRPr>
            </a:lvl1pPr>
          </a:lstStyle>
          <a:p>
            <a:pPr algn="l"/>
            <a:r>
              <a:rPr lang="en-US" sz="1200" b="1">
                <a:solidFill>
                  <a:schemeClr val="bg1"/>
                </a:solidFill>
                <a:latin typeface="Trebuchet MS"/>
                <a:ea typeface="Trebuchet MS" panose="020B0604020202020204" pitchFamily="34" charset="-128"/>
                <a:cs typeface="Trebuchet MS" panose="020B0604020202020204" pitchFamily="34" charset="-128"/>
              </a:rPr>
              <a:t>24/7 Virtual Front Door</a:t>
            </a:r>
            <a: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t/>
            </a:r>
            <a:b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t>Built-in voice messaging and automated attendant</a:t>
            </a:r>
            <a:b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t>Intuitive call management for all </a:t>
            </a:r>
            <a:b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br>
            <a:endPar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endParaRPr>
          </a:p>
        </p:txBody>
      </p:sp>
      <p:sp>
        <p:nvSpPr>
          <p:cNvPr id="49" name="Text Box 54"/>
          <p:cNvSpPr txBox="1"/>
          <p:nvPr/>
        </p:nvSpPr>
        <p:spPr>
          <a:xfrm>
            <a:off x="5267950" y="547307"/>
            <a:ext cx="3845943" cy="623248"/>
          </a:xfrm>
          <a:prstGeom prst="rect">
            <a:avLst/>
          </a:prstGeom>
        </p:spPr>
        <p:txBody>
          <a:bodyPr wrap="square">
            <a:spAutoFit/>
          </a:bodyPr>
          <a:lstStyle>
            <a:defPPr>
              <a:defRPr lang="fr-FR"/>
            </a:defPPr>
            <a:lvl1pPr algn="ctr">
              <a:defRPr sz="1600">
                <a:solidFill>
                  <a:schemeClr val="tx1">
                    <a:lumMod val="75000"/>
                    <a:lumOff val="25000"/>
                  </a:schemeClr>
                </a:solidFill>
                <a:latin typeface="Ostrich Sans Black" panose="00000A00000000000000" pitchFamily="50" charset="0"/>
                <a:cs typeface="BrowalliaUPC" panose="020B0604020202020204" pitchFamily="34" charset="-34"/>
              </a:defRPr>
            </a:lvl1pPr>
          </a:lstStyle>
          <a:p>
            <a:pPr algn="l"/>
            <a:r>
              <a:rPr lang="en-US" altLang="en-US" sz="1200" b="1">
                <a:solidFill>
                  <a:schemeClr val="bg1"/>
                </a:solidFill>
                <a:latin typeface="Trebuchet MS"/>
                <a:ea typeface="Trebuchet MS" panose="020B0604020202020204" pitchFamily="34" charset="-128"/>
                <a:cs typeface="Trebuchet MS" panose="020B0604020202020204" pitchFamily="34" charset="-128"/>
                <a:sym typeface="Trebuchet MS" charset="0"/>
              </a:rPr>
              <a:t>Secure collaboration </a:t>
            </a:r>
            <a:br>
              <a:rPr lang="en-US" altLang="en-US" sz="12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t>Intuitive</a:t>
            </a:r>
            <a:r>
              <a:rPr lang="en-US" altLang="en-US" sz="1200" b="1">
                <a:solidFill>
                  <a:schemeClr val="bg1"/>
                </a:solidFill>
                <a:latin typeface="Trebuchet MS"/>
                <a:ea typeface="Trebuchet MS" panose="020B0604020202020204" pitchFamily="34" charset="-128"/>
                <a:cs typeface="Trebuchet MS" panose="020B0604020202020204" pitchFamily="34" charset="-128"/>
                <a:sym typeface="Trebuchet MS" charset="0"/>
              </a:rPr>
              <a:t> </a:t>
            </a:r>
            <a: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t>group chat, sharing, mobile video, conferencing</a:t>
            </a:r>
            <a:b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en-US" sz="1000" b="1">
                <a:solidFill>
                  <a:schemeClr val="bg1"/>
                </a:solidFill>
                <a:latin typeface="Trebuchet MS"/>
                <a:ea typeface="Trebuchet MS" panose="020B0604020202020204" pitchFamily="34" charset="-128"/>
                <a:cs typeface="Trebuchet MS" panose="020B0604020202020204" pitchFamily="34" charset="-128"/>
                <a:sym typeface="Trebuchet MS" charset="0"/>
              </a:rPr>
              <a:t>with teams, customers and business contacts</a:t>
            </a:r>
            <a:endParaRPr lang="en-US" altLang="en-US" sz="1200" b="1">
              <a:solidFill>
                <a:schemeClr val="bg1"/>
              </a:solidFill>
              <a:latin typeface="Trebuchet MS"/>
              <a:ea typeface="Trebuchet MS" panose="020B0604020202020204" pitchFamily="34" charset="-128"/>
              <a:cs typeface="Trebuchet MS" panose="020B0604020202020204" pitchFamily="34" charset="-128"/>
            </a:endParaRPr>
          </a:p>
        </p:txBody>
      </p:sp>
      <p:pic>
        <p:nvPicPr>
          <p:cNvPr id="57" name="Image 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618325" y="1221967"/>
            <a:ext cx="2537394" cy="2165399"/>
          </a:xfrm>
          <a:prstGeom prst="rect">
            <a:avLst/>
          </a:prstGeom>
        </p:spPr>
      </p:pic>
      <p:sp>
        <p:nvSpPr>
          <p:cNvPr id="9" name="Arc 8"/>
          <p:cNvSpPr/>
          <p:nvPr/>
        </p:nvSpPr>
        <p:spPr bwMode="auto">
          <a:xfrm>
            <a:off x="2894346" y="261911"/>
            <a:ext cx="2468906" cy="4444999"/>
          </a:xfrm>
          <a:prstGeom prst="arc">
            <a:avLst>
              <a:gd name="adj1" fmla="val 18230283"/>
              <a:gd name="adj2" fmla="val 19669327"/>
            </a:avLst>
          </a:prstGeom>
          <a:noFill/>
          <a:ln w="12700" cap="flat" cmpd="sng" algn="ctr">
            <a:solidFill>
              <a:schemeClr val="bg1"/>
            </a:solidFill>
            <a:prstDash val="sysDot"/>
            <a:round/>
            <a:headEnd type="none" w="med" len="med"/>
            <a:tailEnd type="none"/>
          </a:ln>
          <a:effectLst/>
        </p:spPr>
        <p:txBody>
          <a:bodyPr rtlCol="0" anchor="ctr"/>
          <a:lstStyle/>
          <a:p>
            <a:pPr algn="ctr"/>
            <a:endParaRPr lang="en-US"/>
          </a:p>
        </p:txBody>
      </p:sp>
      <p:sp>
        <p:nvSpPr>
          <p:cNvPr id="77" name="Oval 76"/>
          <p:cNvSpPr/>
          <p:nvPr/>
        </p:nvSpPr>
        <p:spPr>
          <a:xfrm>
            <a:off x="4766804" y="639570"/>
            <a:ext cx="432000" cy="432000"/>
          </a:xfrm>
          <a:prstGeom prst="ellipse">
            <a:avLst/>
          </a:prstGeom>
          <a:solidFill>
            <a:schemeClr val="accent5">
              <a:alpha val="80000"/>
            </a:schemeClr>
          </a:solidFill>
          <a:ln w="12700" cap="flat" cmpd="sng" algn="ctr">
            <a:solidFill>
              <a:schemeClr val="bg1"/>
            </a:solidFill>
            <a:prstDash val="solid"/>
            <a:miter lim="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400">
              <a:solidFill>
                <a:schemeClr val="bg1"/>
              </a:solidFill>
              <a:latin typeface="Trebuchet MS"/>
            </a:endParaRPr>
          </a:p>
        </p:txBody>
      </p:sp>
      <p:sp>
        <p:nvSpPr>
          <p:cNvPr id="53" name="Oval 52"/>
          <p:cNvSpPr/>
          <p:nvPr/>
        </p:nvSpPr>
        <p:spPr>
          <a:xfrm>
            <a:off x="5057692" y="1749901"/>
            <a:ext cx="432000" cy="432000"/>
          </a:xfrm>
          <a:prstGeom prst="ellipse">
            <a:avLst/>
          </a:prstGeom>
          <a:solidFill>
            <a:schemeClr val="bg2">
              <a:alpha val="80000"/>
            </a:schemeClr>
          </a:solidFill>
          <a:ln w="12700" cap="flat" cmpd="sng" algn="ctr">
            <a:solidFill>
              <a:schemeClr val="bg1"/>
            </a:solidFill>
            <a:prstDash val="solid"/>
            <a:miter lim="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400">
              <a:solidFill>
                <a:schemeClr val="bg1"/>
              </a:solidFill>
              <a:latin typeface="Trebuchet MS"/>
            </a:endParaRPr>
          </a:p>
        </p:txBody>
      </p:sp>
      <p:sp>
        <p:nvSpPr>
          <p:cNvPr id="55" name="Oval 54"/>
          <p:cNvSpPr/>
          <p:nvPr/>
        </p:nvSpPr>
        <p:spPr>
          <a:xfrm>
            <a:off x="5057692" y="2845693"/>
            <a:ext cx="432000" cy="432000"/>
          </a:xfrm>
          <a:prstGeom prst="ellipse">
            <a:avLst/>
          </a:prstGeom>
          <a:solidFill>
            <a:schemeClr val="accent3">
              <a:alpha val="80000"/>
            </a:schemeClr>
          </a:solidFill>
          <a:ln w="12700" cap="flat" cmpd="sng" algn="ctr">
            <a:solidFill>
              <a:schemeClr val="bg1"/>
            </a:solidFill>
            <a:prstDash val="solid"/>
            <a:miter lim="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400">
              <a:solidFill>
                <a:schemeClr val="bg1"/>
              </a:solidFill>
              <a:latin typeface="Trebuchet MS"/>
            </a:endParaRPr>
          </a:p>
        </p:txBody>
      </p:sp>
      <p:sp>
        <p:nvSpPr>
          <p:cNvPr id="56" name="Oval 55"/>
          <p:cNvSpPr/>
          <p:nvPr/>
        </p:nvSpPr>
        <p:spPr>
          <a:xfrm>
            <a:off x="4766804" y="3836722"/>
            <a:ext cx="432000" cy="432000"/>
          </a:xfrm>
          <a:prstGeom prst="ellipse">
            <a:avLst/>
          </a:prstGeom>
          <a:solidFill>
            <a:schemeClr val="accent1">
              <a:alpha val="80000"/>
            </a:schemeClr>
          </a:solidFill>
          <a:ln w="12700" cap="flat" cmpd="sng" algn="ctr">
            <a:solidFill>
              <a:schemeClr val="bg1"/>
            </a:solidFill>
            <a:prstDash val="solid"/>
            <a:miter lim="0"/>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400">
              <a:solidFill>
                <a:schemeClr val="bg1"/>
              </a:solidFill>
              <a:latin typeface="Trebuchet MS"/>
            </a:endParaRPr>
          </a:p>
        </p:txBody>
      </p:sp>
      <p:pic>
        <p:nvPicPr>
          <p:cNvPr id="3" name="Picture 2"/>
          <p:cNvPicPr>
            <a:picLocks noChangeAspect="1"/>
          </p:cNvPicPr>
          <p:nvPr/>
        </p:nvPicPr>
        <p:blipFill>
          <a:blip r:embed="rId4" cstate="print">
            <a:extLst>
              <a:ext uri="{BEBA8EAE-BF5A-486C-A8C5-ECC9F3942E4B}">
                <a14:imgProps xmlns="" xmlns:a14="http://schemas.microsoft.com/office/drawing/2010/main">
                  <a14:imgLayer r:embed="rId5">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1425574" y="3534176"/>
            <a:ext cx="1041975" cy="1150065"/>
          </a:xfrm>
          <a:prstGeom prst="rect">
            <a:avLst/>
          </a:prstGeom>
        </p:spPr>
      </p:pic>
      <p:pic>
        <p:nvPicPr>
          <p:cNvPr id="5" name="Picture 4"/>
          <p:cNvPicPr>
            <a:picLocks noChangeAspect="1"/>
          </p:cNvPicPr>
          <p:nvPr/>
        </p:nvPicPr>
        <p:blipFill>
          <a:blip r:embed="rId6" cstate="print">
            <a:extLst>
              <a:ext uri="{BEBA8EAE-BF5A-486C-A8C5-ECC9F3942E4B}">
                <a14:imgProps xmlns="" xmlns:a14="http://schemas.microsoft.com/office/drawing/2010/main">
                  <a14:imgLayer r:embed="rId7">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2841881" y="3786260"/>
            <a:ext cx="1279208" cy="722909"/>
          </a:xfrm>
          <a:prstGeom prst="rect">
            <a:avLst/>
          </a:prstGeom>
        </p:spPr>
      </p:pic>
      <p:sp>
        <p:nvSpPr>
          <p:cNvPr id="37" name="Arc 36"/>
          <p:cNvSpPr/>
          <p:nvPr/>
        </p:nvSpPr>
        <p:spPr bwMode="auto">
          <a:xfrm>
            <a:off x="2896403" y="342614"/>
            <a:ext cx="2468906" cy="4444999"/>
          </a:xfrm>
          <a:prstGeom prst="arc">
            <a:avLst>
              <a:gd name="adj1" fmla="val 20583907"/>
              <a:gd name="adj2" fmla="val 912263"/>
            </a:avLst>
          </a:prstGeom>
          <a:noFill/>
          <a:ln w="12700" cap="flat" cmpd="sng" algn="ctr">
            <a:solidFill>
              <a:schemeClr val="bg1"/>
            </a:solidFill>
            <a:prstDash val="sysDot"/>
            <a:round/>
            <a:headEnd type="none" w="med" len="med"/>
            <a:tailEnd type="none"/>
          </a:ln>
          <a:effectLst/>
        </p:spPr>
        <p:txBody>
          <a:bodyPr rtlCol="0" anchor="ctr"/>
          <a:lstStyle/>
          <a:p>
            <a:pPr algn="ctr"/>
            <a:endParaRPr lang="en-US"/>
          </a:p>
        </p:txBody>
      </p:sp>
      <p:sp>
        <p:nvSpPr>
          <p:cNvPr id="38" name="Arc 37"/>
          <p:cNvSpPr/>
          <p:nvPr/>
        </p:nvSpPr>
        <p:spPr bwMode="auto">
          <a:xfrm>
            <a:off x="2898459" y="269010"/>
            <a:ext cx="2468906" cy="4444999"/>
          </a:xfrm>
          <a:prstGeom prst="arc">
            <a:avLst>
              <a:gd name="adj1" fmla="val 2014894"/>
              <a:gd name="adj2" fmla="val 3290989"/>
            </a:avLst>
          </a:prstGeom>
          <a:noFill/>
          <a:ln w="12700" cap="flat" cmpd="sng" algn="ctr">
            <a:solidFill>
              <a:schemeClr val="bg1"/>
            </a:solidFill>
            <a:prstDash val="sysDot"/>
            <a:round/>
            <a:headEnd type="none" w="med" len="med"/>
            <a:tailEnd type="none"/>
          </a:ln>
          <a:effectLst/>
        </p:spPr>
        <p:txBody>
          <a:bodyPr rtlCol="0" anchor="ctr"/>
          <a:lstStyle/>
          <a:p>
            <a:pPr algn="ctr"/>
            <a:endParaRPr lang="en-US"/>
          </a:p>
        </p:txBody>
      </p:sp>
      <p:sp>
        <p:nvSpPr>
          <p:cNvPr id="2" name="Rectangle 1">
            <a:hlinkClick r:id="rId8"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20" name="Rectangle 19">
            <a:hlinkClick r:id="rId9"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21" name="Rectangle 20">
            <a:hlinkClick r:id="rId10"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22" name="Rectangle 21">
            <a:hlinkClick r:id="rId11"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23" name="Rectangle 22">
            <a:hlinkClick r:id="rId12"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24" name="Rectangle 23">
            <a:hlinkClick r:id="rId13"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25" name="Rectangle 24">
            <a:hlinkClick r:id="rId14"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26" name="Rectangle 25">
            <a:hlinkClick r:id="rId15"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27" name="Rectangle 26">
            <a:hlinkClick r:id="rId16"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28" name="Rectangle 27">
            <a:hlinkClick r:id="rId17"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30" name="Rectangle 29">
            <a:hlinkClick r:id="rId18"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32" name="Rectangle 31">
            <a:hlinkClick r:id="rId19"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34" name="Rectangle 33">
            <a:hlinkClick r:id="rId20"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35" name="Rectangle 34">
            <a:hlinkClick r:id="rId21"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pic>
        <p:nvPicPr>
          <p:cNvPr id="7" name="Picture 6"/>
          <p:cNvPicPr>
            <a:picLocks noChangeAspect="1"/>
          </p:cNvPicPr>
          <p:nvPr/>
        </p:nvPicPr>
        <p:blipFill>
          <a:blip r:embed="rId22" cstate="print">
            <a:extLst>
              <a:ext uri="{28A0092B-C50C-407E-A947-70E740481C1C}">
                <a14:useLocalDpi xmlns="" xmlns:a14="http://schemas.microsoft.com/office/drawing/2010/main"/>
              </a:ext>
            </a:extLst>
          </a:blip>
          <a:stretch>
            <a:fillRect/>
          </a:stretch>
        </p:blipFill>
        <p:spPr>
          <a:xfrm>
            <a:off x="2309197" y="3335647"/>
            <a:ext cx="1117833" cy="410262"/>
          </a:xfrm>
          <a:prstGeom prst="rect">
            <a:avLst/>
          </a:prstGeom>
        </p:spPr>
      </p:pic>
      <p:grpSp>
        <p:nvGrpSpPr>
          <p:cNvPr id="36" name="Group 35">
            <a:extLst>
              <a:ext uri="{FF2B5EF4-FFF2-40B4-BE49-F238E27FC236}">
                <a16:creationId xmlns="" xmlns:a16="http://schemas.microsoft.com/office/drawing/2014/main" id="{BDC51410-45E1-4CAA-8963-EE827090BB67}"/>
              </a:ext>
            </a:extLst>
          </p:cNvPr>
          <p:cNvGrpSpPr/>
          <p:nvPr/>
        </p:nvGrpSpPr>
        <p:grpSpPr>
          <a:xfrm>
            <a:off x="3407487" y="4743987"/>
            <a:ext cx="1140241" cy="294566"/>
            <a:chOff x="3123039" y="4739408"/>
            <a:chExt cx="1140241" cy="294566"/>
          </a:xfrm>
        </p:grpSpPr>
        <p:pic>
          <p:nvPicPr>
            <p:cNvPr id="39" name="Graphic 38" descr="Checklist">
              <a:extLst>
                <a:ext uri="{FF2B5EF4-FFF2-40B4-BE49-F238E27FC236}">
                  <a16:creationId xmlns="" xmlns:a16="http://schemas.microsoft.com/office/drawing/2014/main" id="{B1E0B470-E880-4BC9-87E4-66F1C01EA707}"/>
                </a:ext>
              </a:extLst>
            </p:cNvPr>
            <p:cNvPicPr>
              <a:picLocks noChangeAspect="1"/>
            </p:cNvPicPr>
            <p:nvPr/>
          </p:nvPicPr>
          <p:blipFill>
            <a:blip r:embed="rId23" cstate="print">
              <a:extLst>
                <a:ext uri="{28A0092B-C50C-407E-A947-70E740481C1C}">
                  <a14:useLocalDpi xmlns="" xmlns:a14="http://schemas.microsoft.com/office/drawing/2010/main"/>
                </a:ext>
                <a:ext uri="{96DAC541-7B7A-43D3-8B79-37D633B846F1}">
                  <asvg:svgBlip xmlns="" xmlns:asvg="http://schemas.microsoft.com/office/drawing/2016/SVG/main" r:embed="rId24"/>
                </a:ext>
              </a:extLst>
            </a:blip>
            <a:stretch>
              <a:fillRect/>
            </a:stretch>
          </p:blipFill>
          <p:spPr>
            <a:xfrm>
              <a:off x="3123039" y="4739408"/>
              <a:ext cx="294566" cy="294566"/>
            </a:xfrm>
            <a:prstGeom prst="rect">
              <a:avLst/>
            </a:prstGeom>
          </p:spPr>
        </p:pic>
        <p:sp>
          <p:nvSpPr>
            <p:cNvPr id="40" name="TextBox 39">
              <a:extLst>
                <a:ext uri="{FF2B5EF4-FFF2-40B4-BE49-F238E27FC236}">
                  <a16:creationId xmlns="" xmlns:a16="http://schemas.microsoft.com/office/drawing/2014/main" id="{AFEAF11C-2960-4119-9A1F-8353C8D4095A}"/>
                </a:ext>
              </a:extLst>
            </p:cNvPr>
            <p:cNvSpPr txBox="1"/>
            <p:nvPr/>
          </p:nvSpPr>
          <p:spPr>
            <a:xfrm>
              <a:off x="3389323" y="4748192"/>
              <a:ext cx="873957" cy="276999"/>
            </a:xfrm>
            <a:prstGeom prst="rect">
              <a:avLst/>
            </a:prstGeom>
            <a:noFill/>
          </p:spPr>
          <p:txBody>
            <a:bodyPr wrap="none" rtlCol="0">
              <a:spAutoFit/>
            </a:bodyPr>
            <a:lstStyle/>
            <a:p>
              <a:r>
                <a:rPr lang="en-US" sz="1200" dirty="0">
                  <a:solidFill>
                    <a:schemeClr val="tx2"/>
                  </a:solidFill>
                  <a:latin typeface="+mj-lt"/>
                  <a:cs typeface="Segoe UI" panose="020B0502040204020203" pitchFamily="34" charset="0"/>
                  <a:hlinkClick r:id="rId25"/>
                </a:rPr>
                <a:t>Datasheet</a:t>
              </a:r>
              <a:endParaRPr lang="en-US" sz="1400" dirty="0">
                <a:solidFill>
                  <a:schemeClr val="tx2"/>
                </a:solidFill>
                <a:latin typeface="+mj-lt"/>
                <a:cs typeface="Segoe UI" panose="020B0502040204020203" pitchFamily="34" charset="0"/>
              </a:endParaRPr>
            </a:p>
          </p:txBody>
        </p:sp>
      </p:grpSp>
      <p:pic>
        <p:nvPicPr>
          <p:cNvPr id="42" name="Graphic 41" descr="Internet">
            <a:extLst>
              <a:ext uri="{FF2B5EF4-FFF2-40B4-BE49-F238E27FC236}">
                <a16:creationId xmlns="" xmlns:a16="http://schemas.microsoft.com/office/drawing/2014/main" id="{F4F06A8F-2190-42E2-9084-D4D0806FF37E}"/>
              </a:ext>
            </a:extLst>
          </p:cNvPr>
          <p:cNvPicPr>
            <a:picLocks noChangeAspect="1"/>
          </p:cNvPicPr>
          <p:nvPr/>
        </p:nvPicPr>
        <p:blipFill>
          <a:blip r:embed="rId26" cstate="print">
            <a:extLst>
              <a:ext uri="{28A0092B-C50C-407E-A947-70E740481C1C}">
                <a14:useLocalDpi xmlns="" xmlns:a14="http://schemas.microsoft.com/office/drawing/2010/main"/>
              </a:ext>
              <a:ext uri="{96DAC541-7B7A-43D3-8B79-37D633B846F1}">
                <asvg:svgBlip xmlns="" xmlns:asvg="http://schemas.microsoft.com/office/drawing/2016/SVG/main" r:embed="rId27"/>
              </a:ext>
            </a:extLst>
          </a:blip>
          <a:stretch>
            <a:fillRect/>
          </a:stretch>
        </p:blipFill>
        <p:spPr>
          <a:xfrm>
            <a:off x="6168362" y="4714360"/>
            <a:ext cx="353820" cy="353820"/>
          </a:xfrm>
          <a:prstGeom prst="rect">
            <a:avLst/>
          </a:prstGeom>
        </p:spPr>
      </p:pic>
      <p:sp>
        <p:nvSpPr>
          <p:cNvPr id="43" name="TextBox 42">
            <a:extLst>
              <a:ext uri="{FF2B5EF4-FFF2-40B4-BE49-F238E27FC236}">
                <a16:creationId xmlns="" xmlns:a16="http://schemas.microsoft.com/office/drawing/2014/main" id="{B2BBBA93-E8C8-428C-A28B-955BB1954150}"/>
              </a:ext>
            </a:extLst>
          </p:cNvPr>
          <p:cNvSpPr txBox="1"/>
          <p:nvPr/>
        </p:nvSpPr>
        <p:spPr>
          <a:xfrm>
            <a:off x="6505990" y="4752771"/>
            <a:ext cx="773930" cy="276999"/>
          </a:xfrm>
          <a:prstGeom prst="rect">
            <a:avLst/>
          </a:prstGeom>
          <a:noFill/>
        </p:spPr>
        <p:txBody>
          <a:bodyPr wrap="none" rtlCol="0">
            <a:spAutoFit/>
          </a:bodyPr>
          <a:lstStyle/>
          <a:p>
            <a:r>
              <a:rPr lang="en-US" sz="1200" dirty="0">
                <a:solidFill>
                  <a:schemeClr val="tx2"/>
                </a:solidFill>
                <a:latin typeface="+mj-lt"/>
                <a:cs typeface="Segoe UI" panose="020B0502040204020203" pitchFamily="34" charset="0"/>
                <a:hlinkClick r:id="rId28"/>
              </a:rPr>
              <a:t>Web site</a:t>
            </a:r>
            <a:endParaRPr lang="en-US" sz="1200" dirty="0">
              <a:solidFill>
                <a:schemeClr val="tx2"/>
              </a:solidFill>
              <a:latin typeface="+mj-lt"/>
              <a:cs typeface="Segoe UI" panose="020B0502040204020203" pitchFamily="34" charset="0"/>
            </a:endParaRPr>
          </a:p>
        </p:txBody>
      </p:sp>
      <p:pic>
        <p:nvPicPr>
          <p:cNvPr id="44" name="Graphic 43" descr="Tablet">
            <a:extLst>
              <a:ext uri="{FF2B5EF4-FFF2-40B4-BE49-F238E27FC236}">
                <a16:creationId xmlns="" xmlns:a16="http://schemas.microsoft.com/office/drawing/2014/main" id="{7B68CF64-02A0-40F9-B783-207E7A8CFCDE}"/>
              </a:ext>
            </a:extLst>
          </p:cNvPr>
          <p:cNvPicPr>
            <a:picLocks noChangeAspect="1"/>
          </p:cNvPicPr>
          <p:nvPr/>
        </p:nvPicPr>
        <p:blipFill>
          <a:blip r:embed="rId29" cstate="print">
            <a:extLst>
              <a:ext uri="{28A0092B-C50C-407E-A947-70E740481C1C}">
                <a14:useLocalDpi xmlns="" xmlns:a14="http://schemas.microsoft.com/office/drawing/2010/main"/>
              </a:ext>
              <a:ext uri="{96DAC541-7B7A-43D3-8B79-37D633B846F1}">
                <asvg:svgBlip xmlns="" xmlns:asvg="http://schemas.microsoft.com/office/drawing/2016/SVG/main" r:embed="rId30"/>
              </a:ext>
            </a:extLst>
          </a:blip>
          <a:stretch>
            <a:fillRect/>
          </a:stretch>
        </p:blipFill>
        <p:spPr>
          <a:xfrm>
            <a:off x="1814100" y="4722197"/>
            <a:ext cx="338147" cy="338147"/>
          </a:xfrm>
          <a:prstGeom prst="rect">
            <a:avLst/>
          </a:prstGeom>
        </p:spPr>
      </p:pic>
      <p:sp>
        <p:nvSpPr>
          <p:cNvPr id="45" name="TextBox 44">
            <a:extLst>
              <a:ext uri="{FF2B5EF4-FFF2-40B4-BE49-F238E27FC236}">
                <a16:creationId xmlns="" xmlns:a16="http://schemas.microsoft.com/office/drawing/2014/main" id="{D026108A-681E-4056-9B2A-C7C227D53F3B}"/>
              </a:ext>
            </a:extLst>
          </p:cNvPr>
          <p:cNvSpPr txBox="1"/>
          <p:nvPr/>
        </p:nvSpPr>
        <p:spPr>
          <a:xfrm>
            <a:off x="2115488" y="4752771"/>
            <a:ext cx="800219" cy="276999"/>
          </a:xfrm>
          <a:prstGeom prst="rect">
            <a:avLst/>
          </a:prstGeom>
          <a:noFill/>
        </p:spPr>
        <p:txBody>
          <a:bodyPr wrap="none" rtlCol="0">
            <a:spAutoFit/>
          </a:bodyPr>
          <a:lstStyle/>
          <a:p>
            <a:r>
              <a:rPr lang="en-US" sz="1200" dirty="0">
                <a:solidFill>
                  <a:schemeClr val="tx2"/>
                </a:solidFill>
                <a:latin typeface="+mj-lt"/>
                <a:cs typeface="Segoe UI" panose="020B0502040204020203" pitchFamily="34" charset="0"/>
                <a:hlinkClick r:id="rId31"/>
              </a:rPr>
              <a:t>Brochure</a:t>
            </a:r>
            <a:endParaRPr lang="en-US" sz="1400" dirty="0">
              <a:solidFill>
                <a:schemeClr val="tx2"/>
              </a:solidFill>
              <a:latin typeface="+mj-lt"/>
              <a:cs typeface="Segoe UI" panose="020B0502040204020203" pitchFamily="34" charset="0"/>
            </a:endParaRPr>
          </a:p>
        </p:txBody>
      </p:sp>
      <p:pic>
        <p:nvPicPr>
          <p:cNvPr id="46" name="Graphic 45" descr="Eye">
            <a:extLst>
              <a:ext uri="{FF2B5EF4-FFF2-40B4-BE49-F238E27FC236}">
                <a16:creationId xmlns="" xmlns:a16="http://schemas.microsoft.com/office/drawing/2014/main" id="{A0F9FD24-D90E-4B77-A911-D006E5A79477}"/>
              </a:ext>
            </a:extLst>
          </p:cNvPr>
          <p:cNvPicPr>
            <a:picLocks noChangeAspect="1"/>
          </p:cNvPicPr>
          <p:nvPr/>
        </p:nvPicPr>
        <p:blipFill>
          <a:blip r:embed="rId32" cstate="print">
            <a:extLst>
              <a:ext uri="{28A0092B-C50C-407E-A947-70E740481C1C}">
                <a14:useLocalDpi xmlns="" xmlns:a14="http://schemas.microsoft.com/office/drawing/2010/main"/>
              </a:ext>
              <a:ext uri="{96DAC541-7B7A-43D3-8B79-37D633B846F1}">
                <asvg:svgBlip xmlns="" xmlns:asvg="http://schemas.microsoft.com/office/drawing/2016/SVG/main" r:embed="rId33"/>
              </a:ext>
            </a:extLst>
          </a:blip>
          <a:stretch>
            <a:fillRect/>
          </a:stretch>
        </p:blipFill>
        <p:spPr>
          <a:xfrm>
            <a:off x="4880070" y="4714360"/>
            <a:ext cx="353820" cy="353820"/>
          </a:xfrm>
          <a:prstGeom prst="rect">
            <a:avLst/>
          </a:prstGeom>
        </p:spPr>
      </p:pic>
      <p:sp>
        <p:nvSpPr>
          <p:cNvPr id="48" name="TextBox 47">
            <a:extLst>
              <a:ext uri="{FF2B5EF4-FFF2-40B4-BE49-F238E27FC236}">
                <a16:creationId xmlns="" xmlns:a16="http://schemas.microsoft.com/office/drawing/2014/main" id="{19880205-4491-4F3B-B55B-0C53C0F856F8}"/>
              </a:ext>
            </a:extLst>
          </p:cNvPr>
          <p:cNvSpPr txBox="1"/>
          <p:nvPr/>
        </p:nvSpPr>
        <p:spPr>
          <a:xfrm>
            <a:off x="5194381" y="4752771"/>
            <a:ext cx="566630" cy="276999"/>
          </a:xfrm>
          <a:prstGeom prst="rect">
            <a:avLst/>
          </a:prstGeom>
          <a:noFill/>
        </p:spPr>
        <p:txBody>
          <a:bodyPr wrap="none" rtlCol="0">
            <a:spAutoFit/>
          </a:bodyPr>
          <a:lstStyle/>
          <a:p>
            <a:r>
              <a:rPr lang="en-US" sz="1200" dirty="0">
                <a:solidFill>
                  <a:schemeClr val="accent2">
                    <a:lumMod val="40000"/>
                    <a:lumOff val="60000"/>
                  </a:schemeClr>
                </a:solidFill>
                <a:latin typeface="+mj-lt"/>
                <a:cs typeface="Segoe UI" panose="020B0502040204020203" pitchFamily="34" charset="0"/>
              </a:rPr>
              <a:t>Video</a:t>
            </a:r>
          </a:p>
        </p:txBody>
      </p:sp>
    </p:spTree>
    <p:extLst>
      <p:ext uri="{BB962C8B-B14F-4D97-AF65-F5344CB8AC3E}">
        <p14:creationId xmlns="" xmlns:p14="http://schemas.microsoft.com/office/powerpoint/2010/main" val="308330690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Offers the richest communication experience with high level of comfort in use. Easy-to-use with function keys, interactive keys. White backlit screen. Digital technology. Low power consumption.</a:t>
            </a:r>
          </a:p>
          <a:p>
            <a:endParaRPr lang="en-US" sz="1000" dirty="0">
              <a:solidFill>
                <a:schemeClr val="tx1"/>
              </a:solidFill>
              <a:latin typeface="Trebuchet MS" pitchFamily="34" charset="0"/>
            </a:endParaRPr>
          </a:p>
        </p:txBody>
      </p:sp>
      <p:sp>
        <p:nvSpPr>
          <p:cNvPr id="6" name="Rectangle 5"/>
          <p:cNvSpPr/>
          <p:nvPr/>
        </p:nvSpPr>
        <p:spPr>
          <a:xfrm>
            <a:off x="5184893" y="800030"/>
            <a:ext cx="3943385" cy="2185214"/>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Compact model</a:t>
            </a:r>
          </a:p>
          <a:p>
            <a:pPr marL="180000" indent="-180975">
              <a:spcBef>
                <a:spcPts val="0"/>
              </a:spcBef>
              <a:buClr>
                <a:srgbClr val="00549F"/>
              </a:buClr>
              <a:buFontTx/>
              <a:buChar char="•"/>
            </a:pPr>
            <a:r>
              <a:rPr lang="en-US" sz="1000" dirty="0">
                <a:latin typeface="Trebuchet MS" pitchFamily="34" charset="0"/>
              </a:rPr>
              <a:t>Ease of use with 6 contextual keys, 4 labeled speed-dial keys, backlit screen and compact design</a:t>
            </a:r>
          </a:p>
          <a:p>
            <a:pPr marL="180000" indent="-180975">
              <a:spcBef>
                <a:spcPts val="0"/>
              </a:spcBef>
              <a:buClr>
                <a:srgbClr val="00549F"/>
              </a:buClr>
              <a:buFontTx/>
              <a:buChar char="•"/>
            </a:pPr>
            <a:r>
              <a:rPr lang="en-US" sz="1000" dirty="0">
                <a:latin typeface="Trebuchet MS" pitchFamily="34" charset="0"/>
              </a:rPr>
              <a:t>Jack port for headset</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Visual comfort: backlit multi-line display with contextual keys</a:t>
            </a:r>
          </a:p>
          <a:p>
            <a:pPr marL="180000" indent="-180975" eaLnBrk="0" hangingPunct="0">
              <a:spcBef>
                <a:spcPts val="0"/>
              </a:spcBef>
              <a:buClr>
                <a:srgbClr val="00549F"/>
              </a:buClr>
              <a:buFontTx/>
              <a:buChar char="•"/>
              <a:defRPr/>
            </a:pPr>
            <a:r>
              <a:rPr lang="en-US" sz="1000" dirty="0">
                <a:latin typeface="Trebuchet MS" pitchFamily="34" charset="0"/>
              </a:rPr>
              <a:t>Audio comfort: high-quality handsfree and handset</a:t>
            </a:r>
          </a:p>
          <a:p>
            <a:pPr marL="180000" indent="-180975" eaLnBrk="0" hangingPunct="0">
              <a:spcBef>
                <a:spcPts val="0"/>
              </a:spcBef>
              <a:buClr>
                <a:srgbClr val="00549F"/>
              </a:buClr>
              <a:buFontTx/>
              <a:buChar char="•"/>
              <a:defRPr/>
            </a:pPr>
            <a:r>
              <a:rPr lang="en-US" sz="1000" dirty="0">
                <a:latin typeface="Trebuchet MS" pitchFamily="34" charset="0"/>
              </a:rPr>
              <a:t>Customer-focus: ALE features/navigation </a:t>
            </a:r>
          </a:p>
          <a:p>
            <a:pPr>
              <a:spcBef>
                <a:spcPts val="0"/>
              </a:spcBef>
              <a:buClr>
                <a:srgbClr val="00549F"/>
              </a:buClr>
            </a:pPr>
            <a:r>
              <a:rPr lang="en-US" sz="1200" dirty="0">
                <a:solidFill>
                  <a:schemeClr val="bg1"/>
                </a:solidFill>
                <a:latin typeface="Trebuchet MS" pitchFamily="34" charset="0"/>
              </a:rPr>
              <a:t>Options</a:t>
            </a:r>
          </a:p>
          <a:p>
            <a:pPr>
              <a:spcBef>
                <a:spcPts val="0"/>
              </a:spcBef>
              <a:buClr>
                <a:srgbClr val="00549F"/>
              </a:buClr>
            </a:pPr>
            <a:r>
              <a:rPr lang="en-US" sz="1000" dirty="0">
                <a:latin typeface="Trebuchet MS" pitchFamily="34" charset="0"/>
              </a:rPr>
              <a:t>• 3MG27210AA: Wall mounting kit</a:t>
            </a:r>
          </a:p>
          <a:p>
            <a:pPr>
              <a:spcBef>
                <a:spcPts val="0"/>
              </a:spcBef>
              <a:buClr>
                <a:srgbClr val="00549F"/>
              </a:buClr>
            </a:pPr>
            <a:r>
              <a:rPr lang="en-US" sz="1000">
                <a:latin typeface="Trebuchet MS" pitchFamily="34" charset="0"/>
              </a:rPr>
              <a:t>• </a:t>
            </a:r>
            <a:r>
              <a:rPr lang="en-US" sz="1000" dirty="0">
                <a:latin typeface="Trebuchet MS" pitchFamily="34" charset="0"/>
              </a:rPr>
              <a:t>3GV28057xx: Binaural 3,5mm Headset</a:t>
            </a:r>
          </a:p>
          <a:p>
            <a:pPr>
              <a:spcBef>
                <a:spcPts val="0"/>
              </a:spcBef>
              <a:buClr>
                <a:srgbClr val="00549F"/>
              </a:buClr>
            </a:pPr>
            <a:r>
              <a:rPr lang="en-US" sz="1000" dirty="0">
                <a:latin typeface="Trebuchet MS" pitchFamily="34" charset="0"/>
              </a:rPr>
              <a:t>• Spare parts: Customizable clip, paper label covers</a:t>
            </a: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8019s DeskPhone</a:t>
            </a:r>
            <a:br>
              <a:rPr lang="en-US" sz="1600" dirty="0">
                <a:solidFill>
                  <a:schemeClr val="bg1"/>
                </a:solidFill>
              </a:rPr>
            </a:br>
            <a:r>
              <a:rPr lang="en-US" sz="1200" dirty="0">
                <a:solidFill>
                  <a:schemeClr val="bg1"/>
                </a:solidFill>
              </a:rPr>
              <a:t>Compact phone for intensive usage. Digital. </a:t>
            </a:r>
            <a:endParaRPr lang="en-US" sz="160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White backlit screen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4 speed-dial keys</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Compact model</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Image 33" descr="8018_f_l_screen.png"/>
          <p:cNvPicPr>
            <a:picLocks noChangeAspect="1"/>
          </p:cNvPicPr>
          <p:nvPr/>
        </p:nvPicPr>
        <p:blipFill>
          <a:blip r:embed="rId3" cstate="email"/>
          <a:stretch>
            <a:fillRect/>
          </a:stretch>
        </p:blipFill>
        <p:spPr>
          <a:xfrm>
            <a:off x="1538667" y="783401"/>
            <a:ext cx="3291031" cy="2661313"/>
          </a:xfrm>
          <a:prstGeom prst="rect">
            <a:avLst/>
          </a:prstGeom>
          <a:ln>
            <a:noFill/>
          </a:ln>
        </p:spPr>
      </p:pic>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096717" y="1052962"/>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580626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Practice of not assigning permanent desk and phone in a workplace, so that employees may work at any available desk.  Each phone can be used on demand when a “Hot Desking user” authenticates. Supported on 8008 DeskPhone, 8018 DeskPhone,  Premium DeskPhones, s Series Premium DeskPhones, IP Desktop Softphone, analogues POTS. Web supervision tool.</a:t>
            </a:r>
          </a:p>
          <a:p>
            <a:endParaRPr lang="en-US" sz="1000">
              <a:solidFill>
                <a:schemeClr val="tx1"/>
              </a:solidFill>
              <a:latin typeface="Trebuchet MS" pitchFamily="34" charset="0"/>
            </a:endParaRPr>
          </a:p>
        </p:txBody>
      </p:sp>
      <p:sp>
        <p:nvSpPr>
          <p:cNvPr id="6" name="Rectangle 5"/>
          <p:cNvSpPr/>
          <p:nvPr/>
        </p:nvSpPr>
        <p:spPr>
          <a:xfrm>
            <a:off x="5251569" y="776782"/>
            <a:ext cx="3943385" cy="2416046"/>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t>Each phone can be used on demand when a “Hot Desking user” authenticates</a:t>
            </a:r>
          </a:p>
          <a:p>
            <a:pPr marL="180000" indent="-180975">
              <a:spcBef>
                <a:spcPts val="0"/>
              </a:spcBef>
              <a:buClr>
                <a:srgbClr val="00549F"/>
              </a:buClr>
              <a:buFontTx/>
              <a:buChar char="•"/>
            </a:pPr>
            <a:r>
              <a:rPr lang="en-US" sz="1000" dirty="0">
                <a:latin typeface="Trebuchet MS" pitchFamily="34" charset="0"/>
              </a:rPr>
              <a:t>Web supervision tool.</a:t>
            </a:r>
            <a:r>
              <a:rPr lang="en-US" sz="1000" noProof="1"/>
              <a:t> View available phones, busy phones, who is using them, log off any user.</a:t>
            </a:r>
          </a:p>
          <a:p>
            <a:pPr marL="180000" indent="-180975">
              <a:spcBef>
                <a:spcPts val="0"/>
              </a:spcBef>
              <a:buClr>
                <a:srgbClr val="00549F"/>
              </a:buClr>
              <a:buFontTx/>
              <a:buChar char="•"/>
            </a:pPr>
            <a:r>
              <a:rPr lang="en-US" sz="1000" noProof="1">
                <a:latin typeface="Trebuchet MS" pitchFamily="34" charset="0"/>
              </a:rPr>
              <a:t>Built-in service offered to all wired phones</a:t>
            </a:r>
            <a:endParaRPr lang="en-US" sz="1000" dirty="0">
              <a:latin typeface="Trebuchet MS" pitchFamily="34" charset="0"/>
            </a:endParaRPr>
          </a:p>
          <a:p>
            <a:pPr marL="180000" indent="-180975">
              <a:spcBef>
                <a:spcPts val="0"/>
              </a:spcBef>
              <a:buClr>
                <a:srgbClr val="00549F"/>
              </a:buClr>
              <a:buFontTx/>
              <a:buChar char="•"/>
            </a:pPr>
            <a:endParaRPr lang="en-US" sz="1000" dirty="0">
              <a:solidFill>
                <a:schemeClr val="accent5"/>
              </a:solidFill>
              <a:latin typeface="Trebuchet MS" pitchFamily="34" charset="0"/>
            </a:endParaRP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A flexible solution to use a phone on demand</a:t>
            </a:r>
          </a:p>
          <a:p>
            <a:pPr marL="180000" indent="-180975" eaLnBrk="0" hangingPunct="0">
              <a:spcBef>
                <a:spcPts val="0"/>
              </a:spcBef>
              <a:buClr>
                <a:srgbClr val="00549F"/>
              </a:buClr>
              <a:buFontTx/>
              <a:buChar char="•"/>
              <a:defRPr/>
            </a:pPr>
            <a:r>
              <a:rPr lang="en-US" sz="1000" dirty="0">
                <a:latin typeface="Trebuchet MS" pitchFamily="34" charset="0"/>
              </a:rPr>
              <a:t>Shared desks to optimize office workplace</a:t>
            </a:r>
          </a:p>
          <a:p>
            <a:pPr marL="180000" indent="-180975" eaLnBrk="0" hangingPunct="0">
              <a:spcBef>
                <a:spcPts val="0"/>
              </a:spcBef>
              <a:buClr>
                <a:srgbClr val="00549F"/>
              </a:buClr>
              <a:buFontTx/>
              <a:buChar char="•"/>
              <a:defRPr/>
            </a:pPr>
            <a:r>
              <a:rPr lang="en-US" sz="1000" dirty="0">
                <a:latin typeface="Trebuchet MS" pitchFamily="34" charset="0"/>
              </a:rPr>
              <a:t>Easy management of phones in a free seating</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Hot desking</a:t>
            </a:r>
            <a:br>
              <a:rPr lang="en-US" sz="1600">
                <a:solidFill>
                  <a:schemeClr val="bg1"/>
                </a:solidFill>
              </a:rPr>
            </a:br>
            <a:r>
              <a:rPr lang="en-US" sz="1200">
                <a:solidFill>
                  <a:schemeClr val="bg1"/>
                </a:solidFill>
              </a:rPr>
              <a:t>On-demand mode for business phones. Mobile workers. Shared desks</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On-demand phones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Web-based management</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Login: the phone retrieves your settings</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1" name="Picture 2" descr="D:\Users\cjapiot\Pictures\MARKETING PHOTOS\8028s_PremiumDeskPhone_f_l_2-2_screen.png"/>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386827" y="701789"/>
            <a:ext cx="3239924" cy="2734496"/>
          </a:xfrm>
          <a:prstGeom prst="rect">
            <a:avLst/>
          </a:prstGeom>
          <a:noFill/>
        </p:spPr>
      </p:pic>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102513" y="1065152"/>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76329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856471" cy="6490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User-friendly and easy to install, the IP Desktop Softphone offers all the 8068 Premium DeskPhone features on PC, Mac or Android in the office. It turns your computer or mobile into an high-end enterprise grade VoIP phone at the price of a regular set. Cost-effective: no additional server required. As easy to manage as a DeskPhone </a:t>
            </a:r>
          </a:p>
          <a:p>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IP Desktop Softphone</a:t>
            </a:r>
            <a:br>
              <a:rPr lang="en-US" sz="1600">
                <a:solidFill>
                  <a:schemeClr val="bg1"/>
                </a:solidFill>
              </a:rPr>
            </a:br>
            <a:r>
              <a:rPr lang="en-US" sz="1200">
                <a:solidFill>
                  <a:schemeClr val="bg1"/>
                </a:solidFill>
              </a:rPr>
              <a:t>Software phone for PC, Mac, tablets and smartphones</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Zero additional server</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Same experience as a phone</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On any device</a:t>
            </a: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9" name="Rectangle 28"/>
          <p:cNvSpPr/>
          <p:nvPr/>
        </p:nvSpPr>
        <p:spPr>
          <a:xfrm>
            <a:off x="5251569" y="776782"/>
            <a:ext cx="3943385" cy="2108269"/>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IP desktop softphone licenses is all what you need</a:t>
            </a:r>
          </a:p>
          <a:p>
            <a:pPr marL="180000" indent="-180975">
              <a:spcBef>
                <a:spcPts val="0"/>
              </a:spcBef>
              <a:buClr>
                <a:srgbClr val="00549F"/>
              </a:buClr>
              <a:buFontTx/>
              <a:buChar char="•"/>
            </a:pPr>
            <a:r>
              <a:rPr lang="en-US" sz="1000" dirty="0">
                <a:latin typeface="Trebuchet MS" pitchFamily="34" charset="0"/>
              </a:rPr>
              <a:t>Leverage the company VPN for off-site/remote worker usages</a:t>
            </a:r>
          </a:p>
          <a:p>
            <a:pPr marL="180000" indent="-180975">
              <a:spcBef>
                <a:spcPts val="0"/>
              </a:spcBef>
              <a:buClr>
                <a:srgbClr val="00549F"/>
              </a:buClr>
              <a:buFontTx/>
              <a:buChar char="•"/>
            </a:pPr>
            <a:r>
              <a:rPr lang="en-US" sz="1000" dirty="0">
                <a:latin typeface="Trebuchet MS" pitchFamily="34" charset="0"/>
              </a:rPr>
              <a:t>No mix between private and professional life (Android) </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Employees who have no physical desk phones are always reachable on computer, tablet or smartphone</a:t>
            </a:r>
          </a:p>
          <a:p>
            <a:pPr marL="180000" indent="-180975" eaLnBrk="0" hangingPunct="0">
              <a:spcBef>
                <a:spcPts val="0"/>
              </a:spcBef>
              <a:buClr>
                <a:srgbClr val="00549F"/>
              </a:buClr>
              <a:buFontTx/>
              <a:buChar char="•"/>
              <a:defRPr/>
            </a:pPr>
            <a:r>
              <a:rPr lang="en-US" sz="1000" dirty="0">
                <a:latin typeface="Trebuchet MS" pitchFamily="34" charset="0"/>
              </a:rPr>
              <a:t>Employee efficiency: all telephony services are available</a:t>
            </a:r>
          </a:p>
          <a:p>
            <a:pPr marL="180000" indent="-180975" eaLnBrk="0" hangingPunct="0">
              <a:spcBef>
                <a:spcPts val="0"/>
              </a:spcBef>
              <a:buClr>
                <a:srgbClr val="00549F"/>
              </a:buClr>
              <a:buFontTx/>
              <a:buChar char="•"/>
              <a:defRPr/>
            </a:pPr>
            <a:r>
              <a:rPr lang="en-US" sz="1000" dirty="0">
                <a:latin typeface="Trebuchet MS" pitchFamily="34" charset="0"/>
              </a:rPr>
              <a:t>No additional user training when users know the DeskPhones</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grpSp>
        <p:nvGrpSpPr>
          <p:cNvPr id="31" name="Group 30"/>
          <p:cNvGrpSpPr>
            <a:grpSpLocks noChangeAspect="1"/>
          </p:cNvGrpSpPr>
          <p:nvPr/>
        </p:nvGrpSpPr>
        <p:grpSpPr>
          <a:xfrm>
            <a:off x="6012285" y="2524673"/>
            <a:ext cx="1078600" cy="639892"/>
            <a:chOff x="5667717" y="4250340"/>
            <a:chExt cx="1421719" cy="843451"/>
          </a:xfrm>
        </p:grpSpPr>
        <p:grpSp>
          <p:nvGrpSpPr>
            <p:cNvPr id="32" name="Group 31"/>
            <p:cNvGrpSpPr>
              <a:grpSpLocks noChangeAspect="1"/>
            </p:cNvGrpSpPr>
            <p:nvPr/>
          </p:nvGrpSpPr>
          <p:grpSpPr>
            <a:xfrm>
              <a:off x="5959655" y="4250340"/>
              <a:ext cx="1129781" cy="835579"/>
              <a:chOff x="5084866" y="4190106"/>
              <a:chExt cx="1387345" cy="1026072"/>
            </a:xfrm>
          </p:grpSpPr>
          <p:grpSp>
            <p:nvGrpSpPr>
              <p:cNvPr id="36" name="Groupe 24"/>
              <p:cNvGrpSpPr>
                <a:grpSpLocks noChangeAspect="1"/>
              </p:cNvGrpSpPr>
              <p:nvPr/>
            </p:nvGrpSpPr>
            <p:grpSpPr>
              <a:xfrm>
                <a:off x="5084866" y="4190106"/>
                <a:ext cx="1304680" cy="939241"/>
                <a:chOff x="2758882" y="982291"/>
                <a:chExt cx="4687083" cy="3462118"/>
              </a:xfrm>
            </p:grpSpPr>
            <p:pic>
              <p:nvPicPr>
                <p:cNvPr id="51" name="Picture 3"/>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2758882" y="982291"/>
                  <a:ext cx="4687083" cy="3462118"/>
                </a:xfrm>
                <a:prstGeom prst="rect">
                  <a:avLst/>
                </a:prstGeom>
                <a:noFill/>
                <a:ln w="9525">
                  <a:noFill/>
                  <a:miter lim="800000"/>
                  <a:headEnd/>
                  <a:tailEnd/>
                </a:ln>
              </p:spPr>
            </p:pic>
            <p:pic>
              <p:nvPicPr>
                <p:cNvPr id="52" name="Picture 2"/>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3014049" y="1356671"/>
                  <a:ext cx="4195308" cy="2677662"/>
                </a:xfrm>
                <a:prstGeom prst="rect">
                  <a:avLst/>
                </a:prstGeom>
                <a:noFill/>
                <a:ln w="9525">
                  <a:noFill/>
                  <a:miter lim="800000"/>
                  <a:headEnd/>
                  <a:tailEnd/>
                </a:ln>
              </p:spPr>
            </p:pic>
          </p:grpSp>
          <p:grpSp>
            <p:nvGrpSpPr>
              <p:cNvPr id="37" name="Group 36"/>
              <p:cNvGrpSpPr/>
              <p:nvPr/>
            </p:nvGrpSpPr>
            <p:grpSpPr>
              <a:xfrm>
                <a:off x="6056247" y="4451439"/>
                <a:ext cx="415964" cy="764739"/>
                <a:chOff x="6578761" y="4486274"/>
                <a:chExt cx="415964" cy="764739"/>
              </a:xfrm>
            </p:grpSpPr>
            <p:pic>
              <p:nvPicPr>
                <p:cNvPr id="49" name="Picture 14" descr="Samsung Galaxy S5.png"/>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6578761" y="4486274"/>
                  <a:ext cx="415964" cy="764739"/>
                </a:xfrm>
                <a:prstGeom prst="rect">
                  <a:avLst/>
                </a:prstGeom>
                <a:noFill/>
                <a:effectLst>
                  <a:outerShdw blurRad="63500" sx="102000" sy="102000" algn="ctr" rotWithShape="0">
                    <a:prstClr val="black">
                      <a:alpha val="40000"/>
                    </a:prstClr>
                  </a:outerShdw>
                </a:effectLst>
              </p:spPr>
            </p:pic>
            <p:pic>
              <p:nvPicPr>
                <p:cNvPr id="50" name="Picture 10" descr="D:\Users\cjapiot\Pictures\MARKETING PHOTOS\product\ip_desktop_softphone\IMG_0366.jpg"/>
                <p:cNvPicPr>
                  <a:picLocks noChangeAspect="1" noChangeArrowheads="1"/>
                </p:cNvPicPr>
                <p:nvPr/>
              </p:nvPicPr>
              <p:blipFill>
                <a:blip r:embed="rId6" cstate="print">
                  <a:extLst>
                    <a:ext uri="{28A0092B-C50C-407E-A947-70E740481C1C}">
                      <a14:useLocalDpi xmlns="" xmlns:a14="http://schemas.microsoft.com/office/drawing/2010/main"/>
                    </a:ext>
                  </a:extLst>
                </a:blip>
                <a:srcRect/>
                <a:stretch>
                  <a:fillRect/>
                </a:stretch>
              </p:blipFill>
              <p:spPr bwMode="auto">
                <a:xfrm rot="5400000">
                  <a:off x="6484470" y="4699111"/>
                  <a:ext cx="601055" cy="335350"/>
                </a:xfrm>
                <a:prstGeom prst="rect">
                  <a:avLst/>
                </a:prstGeom>
                <a:noFill/>
              </p:spPr>
            </p:pic>
          </p:grpSp>
        </p:grpSp>
        <p:pic>
          <p:nvPicPr>
            <p:cNvPr id="33" name="Picture 12" descr="Android robot 2014.svg"/>
            <p:cNvPicPr>
              <a:picLocks noChangeAspect="1" noChangeArrowheads="1"/>
            </p:cNvPicPr>
            <p:nvPr/>
          </p:nvPicPr>
          <p:blipFill>
            <a:blip r:embed="rId7" cstate="print">
              <a:extLst>
                <a:ext uri="{28A0092B-C50C-407E-A947-70E740481C1C}">
                  <a14:useLocalDpi xmlns="" xmlns:a14="http://schemas.microsoft.com/office/drawing/2010/main"/>
                </a:ext>
              </a:extLst>
            </a:blip>
            <a:srcRect/>
            <a:stretch>
              <a:fillRect/>
            </a:stretch>
          </p:blipFill>
          <p:spPr bwMode="auto">
            <a:xfrm>
              <a:off x="5667717" y="4772935"/>
              <a:ext cx="273342" cy="320856"/>
            </a:xfrm>
            <a:prstGeom prst="rect">
              <a:avLst/>
            </a:prstGeom>
            <a:noFill/>
          </p:spPr>
        </p:pic>
      </p:grpSp>
      <p:pic>
        <p:nvPicPr>
          <p:cNvPr id="54" name="Picture 6" descr="https://upload.wikimedia.org/wikipedia/commons/thumb/5/5f/Windows_logo_-_2012.svg/2000px-Windows_logo_-_2012.svg.png"/>
          <p:cNvPicPr>
            <a:picLocks noChangeAspect="1" noChangeArrowheads="1"/>
          </p:cNvPicPr>
          <p:nvPr/>
        </p:nvPicPr>
        <p:blipFill>
          <a:blip r:embed="rId8" cstate="print">
            <a:extLst>
              <a:ext uri="{28A0092B-C50C-407E-A947-70E740481C1C}">
                <a14:useLocalDpi xmlns="" xmlns:a14="http://schemas.microsoft.com/office/drawing/2010/main"/>
              </a:ext>
            </a:extLst>
          </a:blip>
          <a:srcRect/>
          <a:stretch>
            <a:fillRect/>
          </a:stretch>
        </p:blipFill>
        <p:spPr bwMode="auto">
          <a:xfrm>
            <a:off x="4267970" y="2793594"/>
            <a:ext cx="219901" cy="219901"/>
          </a:xfrm>
          <a:prstGeom prst="rect">
            <a:avLst/>
          </a:prstGeom>
          <a:noFill/>
        </p:spPr>
      </p:pic>
      <p:pic>
        <p:nvPicPr>
          <p:cNvPr id="55" name="Picture 8" descr="OS X El Capitan logo.svg"/>
          <p:cNvPicPr>
            <a:picLocks noChangeAspect="1" noChangeArrowheads="1"/>
          </p:cNvPicPr>
          <p:nvPr/>
        </p:nvPicPr>
        <p:blipFill>
          <a:blip r:embed="rId9" cstate="print">
            <a:extLst>
              <a:ext uri="{28A0092B-C50C-407E-A947-70E740481C1C}">
                <a14:useLocalDpi xmlns="" xmlns:a14="http://schemas.microsoft.com/office/drawing/2010/main"/>
              </a:ext>
            </a:extLst>
          </a:blip>
          <a:srcRect/>
          <a:stretch>
            <a:fillRect/>
          </a:stretch>
        </p:blipFill>
        <p:spPr bwMode="auto">
          <a:xfrm>
            <a:off x="4565569" y="2773502"/>
            <a:ext cx="246032" cy="246032"/>
          </a:xfrm>
          <a:prstGeom prst="rect">
            <a:avLst/>
          </a:prstGeom>
          <a:noFill/>
          <a:effectLst>
            <a:outerShdw blurRad="63500" sx="102000" sy="102000" algn="ctr" rotWithShape="0">
              <a:prstClr val="black">
                <a:alpha val="40000"/>
              </a:prstClr>
            </a:outerShdw>
          </a:effectLst>
        </p:spPr>
      </p:pic>
      <p:pic>
        <p:nvPicPr>
          <p:cNvPr id="56" name="Picture 2"/>
          <p:cNvPicPr>
            <a:picLocks noChangeAspect="1" noChangeArrowheads="1"/>
          </p:cNvPicPr>
          <p:nvPr/>
        </p:nvPicPr>
        <p:blipFill>
          <a:blip r:embed="rId10" cstate="print">
            <a:extLst>
              <a:ext uri="{28A0092B-C50C-407E-A947-70E740481C1C}">
                <a14:useLocalDpi xmlns="" xmlns:a14="http://schemas.microsoft.com/office/drawing/2010/main"/>
              </a:ext>
            </a:extLst>
          </a:blip>
          <a:srcRect/>
          <a:stretch>
            <a:fillRect/>
          </a:stretch>
        </p:blipFill>
        <p:spPr bwMode="auto">
          <a:xfrm>
            <a:off x="2023370" y="1219104"/>
            <a:ext cx="3345532" cy="1685289"/>
          </a:xfrm>
          <a:prstGeom prst="rect">
            <a:avLst/>
          </a:prstGeom>
          <a:noFill/>
          <a:ln w="9525">
            <a:noFill/>
            <a:miter lim="800000"/>
            <a:headEnd/>
            <a:tailEnd/>
          </a:ln>
          <a:effectLst/>
        </p:spPr>
      </p:pic>
      <p:pic>
        <p:nvPicPr>
          <p:cNvPr id="53" name="Picture 52"/>
          <p:cNvPicPr>
            <a:picLocks noChangeAspect="1" noChangeArrowheads="1"/>
          </p:cNvPicPr>
          <p:nvPr/>
        </p:nvPicPr>
        <p:blipFill>
          <a:blip r:embed="rId11" cstate="print">
            <a:extLst>
              <a:ext uri="{28A0092B-C50C-407E-A947-70E740481C1C}">
                <a14:useLocalDpi xmlns="" xmlns:a14="http://schemas.microsoft.com/office/drawing/2010/main"/>
              </a:ext>
            </a:extLst>
          </a:blip>
          <a:srcRect/>
          <a:stretch>
            <a:fillRect/>
          </a:stretch>
        </p:blipFill>
        <p:spPr bwMode="auto">
          <a:xfrm>
            <a:off x="1598358" y="2438400"/>
            <a:ext cx="1066799" cy="771617"/>
          </a:xfrm>
          <a:prstGeom prst="rect">
            <a:avLst/>
          </a:prstGeom>
          <a:noFill/>
          <a:ln w="9525">
            <a:noFill/>
            <a:miter lim="800000"/>
            <a:headEnd/>
            <a:tailEnd/>
          </a:ln>
        </p:spPr>
      </p:pic>
      <p:sp>
        <p:nvSpPr>
          <p:cNvPr id="58" name="Rectangle 57">
            <a:hlinkClick r:id="rId12"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59" name="Rectangle 58">
            <a:hlinkClick r:id="rId13"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60" name="Rectangle 59">
            <a:hlinkClick r:id="rId14"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61" name="Rectangle 60">
            <a:hlinkClick r:id="rId15"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62" name="Rectangle 61">
            <a:hlinkClick r:id="rId16"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63" name="Rectangle 62">
            <a:hlinkClick r:id="rId17"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64" name="Rectangle 63">
            <a:hlinkClick r:id="rId18"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65" name="Rectangle 64">
            <a:hlinkClick r:id="rId19"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66" name="Rectangle 65">
            <a:hlinkClick r:id="rId20"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67" name="Rectangle 66">
            <a:hlinkClick r:id="rId21"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68" name="Rectangle 67">
            <a:hlinkClick r:id="rId22"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69" name="Rectangle 68">
            <a:hlinkClick r:id="rId23"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70" name="Rectangle 69">
            <a:hlinkClick r:id="rId24"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71" name="Rectangle 70">
            <a:hlinkClick r:id="rId25"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72" name="Oval 71"/>
          <p:cNvSpPr/>
          <p:nvPr/>
        </p:nvSpPr>
        <p:spPr>
          <a:xfrm>
            <a:off x="1083101" y="139629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35115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Windows companion application. Associated with any device except SIP phones. Full featured telephony. Intuitive interface for call control. Centralized call log. Programmable call shortcut keys. Directory look-up. Click-to-call. Screen pop-up. Workgroups (status availability of phones). </a:t>
            </a:r>
            <a:r>
              <a:rPr lang="en-GB" sz="1000">
                <a:solidFill>
                  <a:schemeClr val="tx1"/>
                </a:solidFill>
                <a:latin typeface="Trebuchet MS" pitchFamily="34" charset="0"/>
              </a:rPr>
              <a:t>Visual voice mail, routing rules, record on line, unified messaging, instant messaging. </a:t>
            </a:r>
            <a:endParaRPr lang="en-US" sz="1000">
              <a:solidFill>
                <a:schemeClr val="tx1"/>
              </a:solidFill>
              <a:latin typeface="Trebuchet MS" pitchFamily="34" charset="0"/>
            </a:endParaRPr>
          </a:p>
          <a:p>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err="1">
                <a:solidFill>
                  <a:schemeClr val="bg1"/>
                </a:solidFill>
              </a:rPr>
              <a:t>PIMphony</a:t>
            </a:r>
            <a:r>
              <a:rPr lang="en-US" sz="1600">
                <a:solidFill>
                  <a:schemeClr val="bg1"/>
                </a:solidFill>
              </a:rPr>
              <a:t> Touch/Pro/Team</a:t>
            </a:r>
            <a:br>
              <a:rPr lang="en-US" sz="1600">
                <a:solidFill>
                  <a:schemeClr val="bg1"/>
                </a:solidFill>
              </a:rPr>
            </a:br>
            <a:r>
              <a:rPr lang="en-US" sz="1200">
                <a:solidFill>
                  <a:schemeClr val="bg1"/>
                </a:solidFill>
              </a:rPr>
              <a:t>PC-based phone companion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Intuitive click-to-call	</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Built-in application </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Easy phone control</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9" name="Rectangle 28"/>
          <p:cNvSpPr/>
          <p:nvPr/>
        </p:nvSpPr>
        <p:spPr>
          <a:xfrm>
            <a:off x="5251569" y="776782"/>
            <a:ext cx="3943385" cy="3062377"/>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Intuitive user interface to control a business phone </a:t>
            </a:r>
          </a:p>
          <a:p>
            <a:pPr marL="180000" indent="-180975">
              <a:spcBef>
                <a:spcPts val="0"/>
              </a:spcBef>
              <a:buClr>
                <a:srgbClr val="00549F"/>
              </a:buClr>
              <a:buFontTx/>
              <a:buChar char="•"/>
            </a:pPr>
            <a:r>
              <a:rPr lang="en-US" sz="1000">
                <a:latin typeface="Trebuchet MS" pitchFamily="34" charset="0"/>
              </a:rPr>
              <a:t>See at a glance who is available for a call</a:t>
            </a:r>
          </a:p>
          <a:p>
            <a:pPr marL="180000" indent="-180975">
              <a:spcBef>
                <a:spcPts val="0"/>
              </a:spcBef>
              <a:buClr>
                <a:srgbClr val="00549F"/>
              </a:buClr>
              <a:buFontTx/>
              <a:buChar char="•"/>
            </a:pPr>
            <a:r>
              <a:rPr lang="en-US" sz="1000">
                <a:latin typeface="Trebuchet MS" pitchFamily="34" charset="0"/>
              </a:rPr>
              <a:t>Unified messaging and call log: zero lost call!</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Simplify your phone tasks</a:t>
            </a:r>
          </a:p>
          <a:p>
            <a:pPr marL="180000" indent="-180975" eaLnBrk="0" hangingPunct="0">
              <a:spcBef>
                <a:spcPts val="0"/>
              </a:spcBef>
              <a:buClr>
                <a:srgbClr val="00549F"/>
              </a:buClr>
              <a:buFontTx/>
              <a:buChar char="•"/>
              <a:defRPr/>
            </a:pPr>
            <a:r>
              <a:rPr lang="en-US" sz="1000">
                <a:latin typeface="Trebuchet MS" pitchFamily="34" charset="0"/>
              </a:rPr>
              <a:t>Increase efficiency and save time</a:t>
            </a:r>
          </a:p>
          <a:p>
            <a:pPr marL="180000" indent="-180975" eaLnBrk="0" hangingPunct="0">
              <a:spcBef>
                <a:spcPts val="0"/>
              </a:spcBef>
              <a:buClr>
                <a:srgbClr val="00549F"/>
              </a:buClr>
              <a:buFontTx/>
              <a:buChar char="•"/>
              <a:defRPr/>
            </a:pPr>
            <a:r>
              <a:rPr lang="en-US" sz="1000">
                <a:latin typeface="Trebuchet MS" pitchFamily="34" charset="0"/>
              </a:rPr>
              <a:t>Keep track of calls during absences </a:t>
            </a:r>
          </a:p>
          <a:p>
            <a:pPr>
              <a:spcBef>
                <a:spcPts val="0"/>
              </a:spcBef>
              <a:buClr>
                <a:srgbClr val="00549F"/>
              </a:buClr>
            </a:pPr>
            <a:r>
              <a:rPr lang="en-US" sz="1200">
                <a:solidFill>
                  <a:schemeClr val="bg1"/>
                </a:solidFill>
                <a:latin typeface="Trebuchet MS" pitchFamily="34" charset="0"/>
              </a:rPr>
              <a:t>Variants</a:t>
            </a:r>
          </a:p>
          <a:p>
            <a:pPr marL="180000" indent="-180975" eaLnBrk="0" hangingPunct="0">
              <a:spcBef>
                <a:spcPts val="0"/>
              </a:spcBef>
              <a:buClr>
                <a:srgbClr val="00549F"/>
              </a:buClr>
              <a:buFontTx/>
              <a:buChar char="•"/>
            </a:pPr>
            <a:r>
              <a:rPr lang="en-US" sz="1000" err="1">
                <a:latin typeface="Trebuchet MS" pitchFamily="34" charset="0"/>
              </a:rPr>
              <a:t>PIMPhony</a:t>
            </a:r>
            <a:r>
              <a:rPr lang="en-US" sz="1000">
                <a:latin typeface="Trebuchet MS" pitchFamily="34" charset="0"/>
              </a:rPr>
              <a:t> Touch: Windows 8, 10</a:t>
            </a:r>
          </a:p>
          <a:p>
            <a:pPr marL="180000" indent="-180975" eaLnBrk="0" hangingPunct="0">
              <a:spcBef>
                <a:spcPts val="0"/>
              </a:spcBef>
              <a:buClr>
                <a:srgbClr val="00549F"/>
              </a:buClr>
              <a:buFontTx/>
              <a:buChar char="•"/>
            </a:pPr>
            <a:r>
              <a:rPr lang="en-US" sz="1000" err="1">
                <a:latin typeface="Trebuchet MS" pitchFamily="34" charset="0"/>
              </a:rPr>
              <a:t>PIMPhony</a:t>
            </a:r>
            <a:r>
              <a:rPr lang="en-US" sz="1000">
                <a:latin typeface="Trebuchet MS" pitchFamily="34" charset="0"/>
              </a:rPr>
              <a:t> Pro: screen pop</a:t>
            </a:r>
          </a:p>
          <a:p>
            <a:pPr marL="180000" indent="-180975" eaLnBrk="0" hangingPunct="0">
              <a:spcBef>
                <a:spcPts val="0"/>
              </a:spcBef>
              <a:buClr>
                <a:srgbClr val="00549F"/>
              </a:buClr>
              <a:buFontTx/>
              <a:buChar char="•"/>
            </a:pPr>
            <a:r>
              <a:rPr lang="en-US" sz="1000" err="1">
                <a:latin typeface="Trebuchet MS" pitchFamily="34" charset="0"/>
              </a:rPr>
              <a:t>PIMphony</a:t>
            </a:r>
            <a:r>
              <a:rPr lang="en-US" sz="1000">
                <a:latin typeface="Trebuchet MS" pitchFamily="34" charset="0"/>
              </a:rPr>
              <a:t> Teams: workgroups</a:t>
            </a:r>
          </a:p>
          <a:p>
            <a:pPr marL="180000" indent="-180975" eaLnBrk="0" hangingPunct="0">
              <a:spcBef>
                <a:spcPts val="0"/>
              </a:spcBef>
              <a:buClr>
                <a:srgbClr val="00549F"/>
              </a:buClr>
              <a:buFontTx/>
              <a:buChar char="•"/>
            </a:pPr>
            <a:r>
              <a:rPr lang="en-US" sz="1000" err="1">
                <a:latin typeface="Trebuchet MS" pitchFamily="34" charset="0"/>
              </a:rPr>
              <a:t>PIMphony</a:t>
            </a:r>
            <a:r>
              <a:rPr lang="en-US" sz="1000">
                <a:latin typeface="Trebuchet MS" pitchFamily="34" charset="0"/>
              </a:rPr>
              <a:t> Attendant to handle a large number of incoming calls : single or multisite PC-based Attendant</a:t>
            </a:r>
          </a:p>
          <a:p>
            <a:pPr eaLnBrk="0" hangingPunct="0">
              <a:spcBef>
                <a:spcPts val="0"/>
              </a:spcBef>
              <a:buClr>
                <a:srgbClr val="00549F"/>
              </a:buClr>
            </a:pPr>
            <a:endParaRPr lang="en-US" sz="1000">
              <a:latin typeface="Trebuchet MS" pitchFamily="34" charset="0"/>
            </a:endParaRPr>
          </a:p>
          <a:p>
            <a:pPr>
              <a:spcBef>
                <a:spcPts val="0"/>
              </a:spcBef>
              <a:buClr>
                <a:srgbClr val="00549F"/>
              </a:buClr>
            </a:pPr>
            <a:endParaRPr lang="en-US" sz="1200">
              <a:solidFill>
                <a:schemeClr val="bg1"/>
              </a:solidFill>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pic>
        <p:nvPicPr>
          <p:cNvPr id="2" name="Picture 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769789" y="991284"/>
            <a:ext cx="2819263" cy="1580827"/>
          </a:xfrm>
          <a:prstGeom prst="rect">
            <a:avLst/>
          </a:prstGeom>
        </p:spPr>
      </p:pic>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083101" y="139629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118368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778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Application available on Google Play Store, free of charge. Routing Rules, Mobility Management. In conversation services, Transfer, Conference. Forward options: forward, redirect. Call logs. Visual voice mail. Unified Instant Messaging. Dial-by-name, Unified Directory Access. VoIP option (VPN). Secured access to the enterprise (https + login/password). Business &amp; Private modes management </a:t>
            </a:r>
          </a:p>
          <a:p>
            <a:endParaRPr lang="en-US" sz="1000" dirty="0">
              <a:solidFill>
                <a:schemeClr val="tx1"/>
              </a:solidFill>
              <a:latin typeface="Trebuchet MS" pitchFamily="34" charset="0"/>
            </a:endParaRPr>
          </a:p>
          <a:p>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OpenTouch Conversation for Android</a:t>
            </a:r>
            <a:br>
              <a:rPr lang="en-US" sz="1600">
                <a:solidFill>
                  <a:schemeClr val="bg1"/>
                </a:solidFill>
              </a:rPr>
            </a:br>
            <a:r>
              <a:rPr lang="en-US" sz="1200">
                <a:solidFill>
                  <a:schemeClr val="bg1"/>
                </a:solidFill>
              </a:rPr>
              <a:t>One number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On-site/off-site mobility</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Built-in application </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One number service</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9" name="Rectangle 28"/>
          <p:cNvSpPr/>
          <p:nvPr/>
        </p:nvSpPr>
        <p:spPr>
          <a:xfrm>
            <a:off x="5251569" y="776782"/>
            <a:ext cx="3943385" cy="1954381"/>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On-site and off-site mobility </a:t>
            </a:r>
          </a:p>
          <a:p>
            <a:pPr marL="180000" indent="-180975">
              <a:spcBef>
                <a:spcPts val="0"/>
              </a:spcBef>
              <a:buClr>
                <a:srgbClr val="00549F"/>
              </a:buClr>
              <a:buFontTx/>
              <a:buChar char="•"/>
            </a:pPr>
            <a:r>
              <a:rPr lang="en-US" sz="1000" dirty="0">
                <a:latin typeface="Trebuchet MS" pitchFamily="34" charset="0"/>
              </a:rPr>
              <a:t>Directory access while on the go </a:t>
            </a:r>
          </a:p>
          <a:p>
            <a:pPr marL="180000" indent="-180975">
              <a:spcBef>
                <a:spcPts val="0"/>
              </a:spcBef>
              <a:buClr>
                <a:srgbClr val="00549F"/>
              </a:buClr>
              <a:buFontTx/>
              <a:buChar char="•"/>
            </a:pPr>
            <a:r>
              <a:rPr lang="en-US" sz="1000" dirty="0">
                <a:latin typeface="Trebuchet MS" pitchFamily="34" charset="0"/>
              </a:rPr>
              <a:t>3-way conference made easy</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Ensure business continuity, anytime and anywhere</a:t>
            </a:r>
          </a:p>
          <a:p>
            <a:pPr marL="180000" indent="-180975" eaLnBrk="0" hangingPunct="0">
              <a:spcBef>
                <a:spcPts val="0"/>
              </a:spcBef>
              <a:buClr>
                <a:srgbClr val="00549F"/>
              </a:buClr>
              <a:buFontTx/>
              <a:buChar char="•"/>
              <a:defRPr/>
            </a:pPr>
            <a:r>
              <a:rPr lang="en-US" sz="1000" dirty="0">
                <a:latin typeface="Trebuchet MS" pitchFamily="34" charset="0"/>
              </a:rPr>
              <a:t>Free voice on WLAN hotspots</a:t>
            </a:r>
          </a:p>
          <a:p>
            <a:pPr eaLnBrk="0" hangingPunct="0">
              <a:spcBef>
                <a:spcPts val="0"/>
              </a:spcBef>
              <a:buClr>
                <a:srgbClr val="00549F"/>
              </a:buClr>
            </a:pPr>
            <a:endParaRPr lang="en-US" sz="1000" dirty="0">
              <a:latin typeface="Trebuchet MS" pitchFamily="34" charset="0"/>
            </a:endParaRP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pic>
        <p:nvPicPr>
          <p:cNvPr id="31" name="Image 32" descr="OTCV_AndroidConference 3.png"/>
          <p:cNvPicPr>
            <a:picLocks noChangeAspect="1"/>
          </p:cNvPicPr>
          <p:nvPr/>
        </p:nvPicPr>
        <p:blipFill>
          <a:blip r:embed="rId3" cstate="email"/>
          <a:stretch>
            <a:fillRect/>
          </a:stretch>
        </p:blipFill>
        <p:spPr>
          <a:xfrm>
            <a:off x="1925298" y="991282"/>
            <a:ext cx="1071563" cy="1905000"/>
          </a:xfrm>
          <a:prstGeom prst="rect">
            <a:avLst/>
          </a:prstGeom>
        </p:spPr>
      </p:pic>
      <p:pic>
        <p:nvPicPr>
          <p:cNvPr id="32" name="Image 33" descr="Instant Messaging.png"/>
          <p:cNvPicPr>
            <a:picLocks noChangeAspect="1"/>
          </p:cNvPicPr>
          <p:nvPr/>
        </p:nvPicPr>
        <p:blipFill>
          <a:blip r:embed="rId4" cstate="email"/>
          <a:stretch>
            <a:fillRect/>
          </a:stretch>
        </p:blipFill>
        <p:spPr>
          <a:xfrm>
            <a:off x="3449300" y="991284"/>
            <a:ext cx="1105852" cy="1965958"/>
          </a:xfrm>
          <a:prstGeom prst="rect">
            <a:avLst/>
          </a:prstGeom>
        </p:spPr>
      </p:pic>
      <p:sp>
        <p:nvSpPr>
          <p:cNvPr id="35" name="Rectangle 34">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6" name="Rectangle 35">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7" name="Rectangle 36">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8" name="Rectangle 37">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5" name="Rectangle 44">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7" name="Rectangle 46">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8" name="Rectangle 47">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9" name="Rectangle 48">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0" name="Rectangle 49">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1" name="Rectangle 50">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2" name="Rectangle 51">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3" name="Rectangle 52">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4" name="Rectangle 53">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5" name="Rectangle 54">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6" name="Oval 55"/>
          <p:cNvSpPr/>
          <p:nvPr/>
        </p:nvSpPr>
        <p:spPr>
          <a:xfrm>
            <a:off x="1083101" y="139629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177190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4528" y="0"/>
            <a:ext cx="9146823" cy="4663408"/>
          </a:xfrm>
          <a:prstGeom prst="rect">
            <a:avLst/>
          </a:prstGeom>
          <a:solidFill>
            <a:schemeClr val="accent5"/>
          </a:solidFill>
          <a:ln w="9525">
            <a:solidFill>
              <a:schemeClr val="bg1"/>
            </a:solidFill>
            <a:miter lim="800000"/>
            <a:headEnd/>
            <a:tailEnd/>
          </a:ln>
          <a:effectLst/>
          <a:extLst/>
        </p:spPr>
      </p:pic>
      <p:graphicFrame>
        <p:nvGraphicFramePr>
          <p:cNvPr id="35" name="Table 34"/>
          <p:cNvGraphicFramePr>
            <a:graphicFrameLocks noGrp="1"/>
          </p:cNvGraphicFramePr>
          <p:nvPr>
            <p:extLst>
              <p:ext uri="{D42A27DB-BD31-4B8C-83A1-F6EECF244321}">
                <p14:modId xmlns="" xmlns:p14="http://schemas.microsoft.com/office/powerpoint/2010/main" val="4292447227"/>
              </p:ext>
            </p:extLst>
          </p:nvPr>
        </p:nvGraphicFramePr>
        <p:xfrm>
          <a:off x="3023214" y="1055649"/>
          <a:ext cx="3975775" cy="2621280"/>
        </p:xfrm>
        <a:graphic>
          <a:graphicData uri="http://schemas.openxmlformats.org/drawingml/2006/table">
            <a:tbl>
              <a:tblPr firstRow="1" bandRow="1">
                <a:tableStyleId>{5C22544A-7EE6-4342-B048-85BDC9FD1C3A}</a:tableStyleId>
              </a:tblPr>
              <a:tblGrid>
                <a:gridCol w="1986969">
                  <a:extLst>
                    <a:ext uri="{9D8B030D-6E8A-4147-A177-3AD203B41FA5}">
                      <a16:colId xmlns="" xmlns:a16="http://schemas.microsoft.com/office/drawing/2014/main" val="4097312899"/>
                    </a:ext>
                  </a:extLst>
                </a:gridCol>
                <a:gridCol w="994403">
                  <a:extLst>
                    <a:ext uri="{9D8B030D-6E8A-4147-A177-3AD203B41FA5}">
                      <a16:colId xmlns="" xmlns:a16="http://schemas.microsoft.com/office/drawing/2014/main" val="423132752"/>
                    </a:ext>
                  </a:extLst>
                </a:gridCol>
                <a:gridCol w="994403">
                  <a:extLst>
                    <a:ext uri="{9D8B030D-6E8A-4147-A177-3AD203B41FA5}">
                      <a16:colId xmlns="" xmlns:a16="http://schemas.microsoft.com/office/drawing/2014/main" val="2152887589"/>
                    </a:ext>
                  </a:extLst>
                </a:gridCol>
              </a:tblGrid>
              <a:tr h="0">
                <a:tc>
                  <a:txBody>
                    <a:bodyPr/>
                    <a:lstStyle/>
                    <a:p>
                      <a:endParaRPr lang="en-US" sz="800"/>
                    </a:p>
                  </a:txBody>
                  <a:tcPr/>
                </a:tc>
                <a:tc>
                  <a:txBody>
                    <a:bodyPr/>
                    <a:lstStyle/>
                    <a:p>
                      <a:pPr algn="ctr"/>
                      <a:r>
                        <a:rPr lang="en-US" sz="700" dirty="0"/>
                        <a:t>4135</a:t>
                      </a:r>
                    </a:p>
                  </a:txBody>
                  <a:tcPr/>
                </a:tc>
                <a:tc>
                  <a:txBody>
                    <a:bodyPr/>
                    <a:lstStyle/>
                    <a:p>
                      <a:pPr algn="ctr"/>
                      <a:r>
                        <a:rPr lang="en-US" sz="800" dirty="0"/>
                        <a:t>8135s</a:t>
                      </a:r>
                    </a:p>
                  </a:txBody>
                  <a:tcPr/>
                </a:tc>
                <a:extLst>
                  <a:ext uri="{0D108BD9-81ED-4DB2-BD59-A6C34878D82A}">
                    <a16:rowId xmlns="" xmlns:a16="http://schemas.microsoft.com/office/drawing/2014/main" val="1612626686"/>
                  </a:ext>
                </a:extLst>
              </a:tr>
              <a:tr h="0">
                <a:tc>
                  <a:txBody>
                    <a:bodyPr/>
                    <a:lstStyle/>
                    <a:p>
                      <a:r>
                        <a:rPr lang="en-US" sz="1000" b="1">
                          <a:solidFill>
                            <a:srgbClr val="00B0F0"/>
                          </a:solidFill>
                        </a:rPr>
                        <a:t>Key highlights</a:t>
                      </a:r>
                      <a:br>
                        <a:rPr lang="en-US" sz="1000" b="1">
                          <a:solidFill>
                            <a:srgbClr val="00B0F0"/>
                          </a:solidFill>
                        </a:rPr>
                      </a:br>
                      <a:r>
                        <a:rPr lang="en-US" sz="1000" b="1">
                          <a:solidFill>
                            <a:srgbClr val="00B0F0"/>
                          </a:solidFill>
                        </a:rPr>
                        <a:t>at</a:t>
                      </a:r>
                      <a:r>
                        <a:rPr lang="en-US" sz="1000" b="1" baseline="0">
                          <a:solidFill>
                            <a:srgbClr val="00B0F0"/>
                          </a:solidFill>
                        </a:rPr>
                        <a:t> a glance</a:t>
                      </a:r>
                      <a:endParaRPr lang="en-US" sz="1000" b="1">
                        <a:solidFill>
                          <a:srgbClr val="00B0F0"/>
                        </a:solidFill>
                      </a:endParaRPr>
                    </a:p>
                  </a:txBody>
                  <a:tcPr marL="45720" marR="45720"/>
                </a:tc>
                <a:tc>
                  <a:txBody>
                    <a:bodyPr/>
                    <a:lstStyle/>
                    <a:p>
                      <a:pPr algn="ctr"/>
                      <a:r>
                        <a:rPr lang="en-US" sz="600" dirty="0">
                          <a:solidFill>
                            <a:srgbClr val="00B0F0"/>
                          </a:solidFill>
                        </a:rPr>
                        <a:t>High-quality audio conferencing</a:t>
                      </a:r>
                    </a:p>
                  </a:txBody>
                  <a:tcPr marL="45720" marR="45720"/>
                </a:tc>
                <a:tc>
                  <a:txBody>
                    <a:bodyPr/>
                    <a:lstStyle/>
                    <a:p>
                      <a:pPr algn="ctr"/>
                      <a:r>
                        <a:rPr lang="en-US" sz="600" dirty="0">
                          <a:solidFill>
                            <a:srgbClr val="00B0F0"/>
                          </a:solidFill>
                        </a:rPr>
                        <a:t>Start a meeting in one tap</a:t>
                      </a:r>
                      <a:br>
                        <a:rPr lang="en-US" sz="600" dirty="0">
                          <a:solidFill>
                            <a:srgbClr val="00B0F0"/>
                          </a:solidFill>
                        </a:rPr>
                      </a:br>
                      <a:r>
                        <a:rPr lang="en-US" sz="600" dirty="0">
                          <a:solidFill>
                            <a:srgbClr val="00B0F0"/>
                          </a:solidFill>
                        </a:rPr>
                        <a:t>from mobile app</a:t>
                      </a:r>
                    </a:p>
                  </a:txBody>
                  <a:tcPr marL="45720" marR="45720"/>
                </a:tc>
                <a:extLst>
                  <a:ext uri="{0D108BD9-81ED-4DB2-BD59-A6C34878D82A}">
                    <a16:rowId xmlns="" xmlns:a16="http://schemas.microsoft.com/office/drawing/2014/main" val="1216290461"/>
                  </a:ext>
                </a:extLst>
              </a:tr>
              <a:tr h="0">
                <a:tc>
                  <a:txBody>
                    <a:bodyPr/>
                    <a:lstStyle/>
                    <a:p>
                      <a:r>
                        <a:rPr lang="en-US" sz="600" dirty="0"/>
                        <a:t>Bluetooth pairing with ALE Unite mobile app (control)</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231368854"/>
                  </a:ext>
                </a:extLst>
              </a:tr>
              <a:tr h="0">
                <a:tc>
                  <a:txBody>
                    <a:bodyPr/>
                    <a:lstStyle/>
                    <a:p>
                      <a:pPr marL="0" marR="0" lvl="0" indent="0" algn="l" defTabSz="696777" rtl="0" eaLnBrk="1" fontAlgn="auto" latinLnBrk="0" hangingPunct="1">
                        <a:lnSpc>
                          <a:spcPct val="100000"/>
                        </a:lnSpc>
                        <a:spcBef>
                          <a:spcPts val="0"/>
                        </a:spcBef>
                        <a:spcAft>
                          <a:spcPts val="0"/>
                        </a:spcAft>
                        <a:buClrTx/>
                        <a:buSzTx/>
                        <a:buFontTx/>
                        <a:buNone/>
                        <a:tabLst/>
                        <a:defRPr/>
                      </a:pPr>
                      <a:r>
                        <a:rPr lang="en-US" sz="600" dirty="0"/>
                        <a:t>NFC pairing with smartphone (pairing, download)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074333813"/>
                  </a:ext>
                </a:extLst>
              </a:tr>
              <a:tr h="0">
                <a:tc>
                  <a:txBody>
                    <a:bodyPr/>
                    <a:lstStyle/>
                    <a:p>
                      <a:r>
                        <a:rPr lang="en-US" sz="600" dirty="0"/>
                        <a:t>USB port to connect a PC (audio)</a:t>
                      </a:r>
                    </a:p>
                  </a:txBody>
                  <a:tcPr marL="45720" marR="45720"/>
                </a:tc>
                <a:tc>
                  <a:txBody>
                    <a:bodyPr/>
                    <a:lstStyle/>
                    <a:p>
                      <a:pPr algn="ctr"/>
                      <a:endParaRPr lang="en-US" sz="6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3441649753"/>
                  </a:ext>
                </a:extLst>
              </a:tr>
              <a:tr h="0">
                <a:tc>
                  <a:txBody>
                    <a:bodyPr/>
                    <a:lstStyle/>
                    <a:p>
                      <a:r>
                        <a:rPr lang="en-US" sz="600"/>
                        <a:t>Expansion microphones</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2665037301"/>
                  </a:ext>
                </a:extLst>
              </a:tr>
              <a:tr h="0">
                <a:tc>
                  <a:txBody>
                    <a:bodyPr/>
                    <a:lstStyle/>
                    <a:p>
                      <a:r>
                        <a:rPr lang="en-US" sz="600" dirty="0"/>
                        <a:t>360° high quality sound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      (*)</a:t>
                      </a:r>
                      <a:endParaRPr kumimoji="0" lang="en-US" sz="6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398414395"/>
                  </a:ext>
                </a:extLst>
              </a:tr>
              <a:tr h="0">
                <a:tc>
                  <a:txBody>
                    <a:bodyPr/>
                    <a:lstStyle/>
                    <a:p>
                      <a:r>
                        <a:rPr lang="en-US" sz="600" dirty="0"/>
                        <a:t>Web-based configuration</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088641318"/>
                  </a:ext>
                </a:extLst>
              </a:tr>
              <a:tr h="0">
                <a:tc>
                  <a:txBody>
                    <a:bodyPr/>
                    <a:lstStyle/>
                    <a:p>
                      <a:r>
                        <a:rPr lang="en-US" sz="600" dirty="0"/>
                        <a:t>Record on SD card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p>
                  </a:txBody>
                  <a:tcPr marL="45720" marR="45720"/>
                </a:tc>
                <a:extLst>
                  <a:ext uri="{0D108BD9-81ED-4DB2-BD59-A6C34878D82A}">
                    <a16:rowId xmlns="" xmlns:a16="http://schemas.microsoft.com/office/drawing/2014/main" val="2361011578"/>
                  </a:ext>
                </a:extLst>
              </a:tr>
              <a:tr h="0">
                <a:tc>
                  <a:txBody>
                    <a:bodyPr/>
                    <a:lstStyle/>
                    <a:p>
                      <a:r>
                        <a:rPr lang="en-US" sz="600" dirty="0"/>
                        <a:t>Access to external LDAP directory</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p>
                  </a:txBody>
                  <a:tcPr marL="45720" marR="45720"/>
                </a:tc>
                <a:extLst>
                  <a:ext uri="{0D108BD9-81ED-4DB2-BD59-A6C34878D82A}">
                    <a16:rowId xmlns="" xmlns:a16="http://schemas.microsoft.com/office/drawing/2014/main" val="2027246489"/>
                  </a:ext>
                </a:extLst>
              </a:tr>
              <a:tr h="0">
                <a:tc>
                  <a:txBody>
                    <a:bodyPr/>
                    <a:lstStyle/>
                    <a:p>
                      <a:r>
                        <a:rPr lang="en-US" sz="600" dirty="0"/>
                        <a:t>Unicode support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7584977"/>
                  </a:ext>
                </a:extLst>
              </a:tr>
              <a:tr h="0">
                <a:tc>
                  <a:txBody>
                    <a:bodyPr/>
                    <a:lstStyle/>
                    <a:p>
                      <a:r>
                        <a:rPr lang="en-US" sz="600" dirty="0"/>
                        <a:t>Local five-way audio bridge</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sym typeface="Wingdings" panose="05000000000000000000" pitchFamily="2" charset="2"/>
                        </a:rPr>
                        <a:t></a:t>
                      </a:r>
                    </a:p>
                  </a:txBody>
                  <a:tcPr marL="45720" marR="45720"/>
                </a:tc>
                <a:extLst>
                  <a:ext uri="{0D108BD9-81ED-4DB2-BD59-A6C34878D82A}">
                    <a16:rowId xmlns="" xmlns:a16="http://schemas.microsoft.com/office/drawing/2014/main" val="55319530"/>
                  </a:ext>
                </a:extLst>
              </a:tr>
              <a:tr h="0">
                <a:tc>
                  <a:txBody>
                    <a:bodyPr/>
                    <a:lstStyle/>
                    <a:p>
                      <a:r>
                        <a:rPr lang="en-US" sz="600" dirty="0"/>
                        <a:t>Connectivity</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rPr>
                        <a:t>SIP</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rPr>
                        <a:t>SIP</a:t>
                      </a:r>
                    </a:p>
                  </a:txBody>
                  <a:tcPr marL="45720" marR="45720"/>
                </a:tc>
                <a:extLst>
                  <a:ext uri="{0D108BD9-81ED-4DB2-BD59-A6C34878D82A}">
                    <a16:rowId xmlns="" xmlns:a16="http://schemas.microsoft.com/office/drawing/2014/main" val="1349478722"/>
                  </a:ext>
                </a:extLst>
              </a:tr>
            </a:tbl>
          </a:graphicData>
        </a:graphic>
      </p:graphicFrame>
      <p:sp>
        <p:nvSpPr>
          <p:cNvPr id="29" name="Rectangle 2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Intuitive experience from dial-pad or mobile app</a:t>
            </a:r>
          </a:p>
        </p:txBody>
      </p:sp>
      <p:sp>
        <p:nvSpPr>
          <p:cNvPr id="30" name="Rectangle 2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At the desk or in meeting room (70m</a:t>
            </a:r>
            <a:r>
              <a:rPr lang="en-US" sz="1200" b="1" baseline="30000" dirty="0">
                <a:solidFill>
                  <a:schemeClr val="bg1"/>
                </a:solidFill>
                <a:latin typeface="Trebuchet MS"/>
                <a:cs typeface="Trebuchet MS"/>
              </a:rPr>
              <a:t>2</a:t>
            </a:r>
            <a:r>
              <a:rPr lang="en-US" sz="1200" b="1" dirty="0">
                <a:solidFill>
                  <a:schemeClr val="bg1"/>
                </a:solidFill>
                <a:latin typeface="Trebuchet MS"/>
                <a:cs typeface="Trebuchet MS"/>
              </a:rPr>
              <a:t>)</a:t>
            </a:r>
          </a:p>
        </p:txBody>
      </p:sp>
      <p:sp>
        <p:nvSpPr>
          <p:cNvPr id="31" name="Rectangle 3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Excellent voice quality</a:t>
            </a:r>
          </a:p>
        </p:txBody>
      </p:sp>
      <p:sp>
        <p:nvSpPr>
          <p:cNvPr id="32" name="Oval 31"/>
          <p:cNvSpPr/>
          <p:nvPr/>
        </p:nvSpPr>
        <p:spPr>
          <a:xfrm>
            <a:off x="1234427"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3" name="Oval 32"/>
          <p:cNvSpPr/>
          <p:nvPr/>
        </p:nvSpPr>
        <p:spPr>
          <a:xfrm>
            <a:off x="3884812" y="4154759"/>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8" name="Oval 37"/>
          <p:cNvSpPr/>
          <p:nvPr/>
        </p:nvSpPr>
        <p:spPr>
          <a:xfrm>
            <a:off x="6539851"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0" name="Rectangle 39">
            <a:hlinkClick r:id="rId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43" name="Rectangle 42">
            <a:hlinkClick r:id="rId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44" name="Rectangle 43">
            <a:hlinkClick r:id="rId5"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6"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7"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8"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9"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0"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1"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2"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3"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4"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15"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16"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7" name="Oval 56"/>
          <p:cNvSpPr/>
          <p:nvPr/>
        </p:nvSpPr>
        <p:spPr>
          <a:xfrm>
            <a:off x="1093924" y="1402057"/>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36" name="Picture 35">
            <a:extLst>
              <a:ext uri="{FF2B5EF4-FFF2-40B4-BE49-F238E27FC236}">
                <a16:creationId xmlns="" xmlns:a16="http://schemas.microsoft.com/office/drawing/2014/main" id="{A2552B30-9AC0-4265-A752-C75662D2D5A8}"/>
              </a:ext>
            </a:extLst>
          </p:cNvPr>
          <p:cNvPicPr>
            <a:picLocks noChangeAspect="1"/>
          </p:cNvPicPr>
          <p:nvPr/>
        </p:nvPicPr>
        <p:blipFill>
          <a:blip r:embed="rId17" cstate="print">
            <a:extLst>
              <a:ext uri="{28A0092B-C50C-407E-A947-70E740481C1C}">
                <a14:useLocalDpi xmlns="" xmlns:a14="http://schemas.microsoft.com/office/drawing/2010/main"/>
              </a:ext>
            </a:extLst>
          </a:blip>
          <a:stretch>
            <a:fillRect/>
          </a:stretch>
        </p:blipFill>
        <p:spPr>
          <a:xfrm>
            <a:off x="5890542" y="420609"/>
            <a:ext cx="1298618" cy="800096"/>
          </a:xfrm>
          <a:prstGeom prst="rect">
            <a:avLst/>
          </a:prstGeom>
        </p:spPr>
      </p:pic>
      <p:pic>
        <p:nvPicPr>
          <p:cNvPr id="46" name="Picture 3" descr="D:\Users\cjapiot\Pictures\MARKETING PHOTOS\product\Deskphones\4135\4135IP_ConfModule.png">
            <a:extLst>
              <a:ext uri="{FF2B5EF4-FFF2-40B4-BE49-F238E27FC236}">
                <a16:creationId xmlns="" xmlns:a16="http://schemas.microsoft.com/office/drawing/2014/main" id="{5791A8D1-7950-45AB-BE88-4E3E3211D37C}"/>
              </a:ext>
            </a:extLst>
          </p:cNvPr>
          <p:cNvPicPr>
            <a:picLocks noChangeAspect="1" noChangeArrowheads="1"/>
          </p:cNvPicPr>
          <p:nvPr/>
        </p:nvPicPr>
        <p:blipFill>
          <a:blip r:embed="rId18" cstate="print">
            <a:extLst>
              <a:ext uri="{28A0092B-C50C-407E-A947-70E740481C1C}">
                <a14:useLocalDpi xmlns="" xmlns:a14="http://schemas.microsoft.com/office/drawing/2010/main"/>
              </a:ext>
            </a:extLst>
          </a:blip>
          <a:srcRect/>
          <a:stretch>
            <a:fillRect/>
          </a:stretch>
        </p:blipFill>
        <p:spPr bwMode="auto">
          <a:xfrm>
            <a:off x="4902585" y="499407"/>
            <a:ext cx="1076733" cy="718013"/>
          </a:xfrm>
          <a:prstGeom prst="rect">
            <a:avLst/>
          </a:prstGeom>
          <a:noFill/>
        </p:spPr>
      </p:pic>
      <p:sp>
        <p:nvSpPr>
          <p:cNvPr id="2" name="TextBox 1">
            <a:extLst>
              <a:ext uri="{FF2B5EF4-FFF2-40B4-BE49-F238E27FC236}">
                <a16:creationId xmlns="" xmlns:a16="http://schemas.microsoft.com/office/drawing/2014/main" id="{3E2152A0-FCAB-4575-BA33-8E564495F829}"/>
              </a:ext>
            </a:extLst>
          </p:cNvPr>
          <p:cNvSpPr txBox="1"/>
          <p:nvPr/>
        </p:nvSpPr>
        <p:spPr>
          <a:xfrm>
            <a:off x="7458076" y="3401716"/>
            <a:ext cx="1021433" cy="184666"/>
          </a:xfrm>
          <a:prstGeom prst="rect">
            <a:avLst/>
          </a:prstGeom>
          <a:noFill/>
        </p:spPr>
        <p:txBody>
          <a:bodyPr wrap="none" rtlCol="0">
            <a:spAutoFit/>
          </a:bodyPr>
          <a:lstStyle/>
          <a:p>
            <a:r>
              <a:rPr lang="en-US" sz="600" dirty="0">
                <a:solidFill>
                  <a:schemeClr val="bg1"/>
                </a:solidFill>
                <a:latin typeface="+mj-lt"/>
                <a:cs typeface="Segoe UI" panose="020B0502040204020203" pitchFamily="34" charset="0"/>
              </a:rPr>
              <a:t>(*) Supports OPUS codec</a:t>
            </a:r>
          </a:p>
        </p:txBody>
      </p:sp>
      <p:sp>
        <p:nvSpPr>
          <p:cNvPr id="59" name="Title 29">
            <a:extLst>
              <a:ext uri="{FF2B5EF4-FFF2-40B4-BE49-F238E27FC236}">
                <a16:creationId xmlns="" xmlns:a16="http://schemas.microsoft.com/office/drawing/2014/main" id="{7F3CA37B-7CDF-4592-B9F1-CFA6237D08DA}"/>
              </a:ext>
            </a:extLst>
          </p:cNvPr>
          <p:cNvSpPr>
            <a:spLocks noGrp="1"/>
          </p:cNvSpPr>
          <p:nvPr>
            <p:ph type="title"/>
          </p:nvPr>
        </p:nvSpPr>
        <p:spPr>
          <a:xfrm>
            <a:off x="1310627" y="-74041"/>
            <a:ext cx="8693207" cy="792956"/>
          </a:xfrm>
        </p:spPr>
        <p:txBody>
          <a:bodyPr/>
          <a:lstStyle/>
          <a:p>
            <a:r>
              <a:rPr lang="en-US" sz="1600" dirty="0">
                <a:solidFill>
                  <a:schemeClr val="bg1"/>
                </a:solidFill>
              </a:rPr>
              <a:t>SIP Conference Phones</a:t>
            </a:r>
            <a:br>
              <a:rPr lang="en-US" sz="1600" dirty="0">
                <a:solidFill>
                  <a:schemeClr val="bg1"/>
                </a:solidFill>
              </a:rPr>
            </a:br>
            <a:endParaRPr lang="en-US" sz="1600" dirty="0">
              <a:solidFill>
                <a:schemeClr val="bg1"/>
              </a:solidFill>
            </a:endParaRPr>
          </a:p>
        </p:txBody>
      </p:sp>
    </p:spTree>
    <p:extLst>
      <p:ext uri="{BB962C8B-B14F-4D97-AF65-F5344CB8AC3E}">
        <p14:creationId xmlns="" xmlns:p14="http://schemas.microsoft.com/office/powerpoint/2010/main" val="1612445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900" dirty="0">
                <a:solidFill>
                  <a:schemeClr val="tx1"/>
                </a:solidFill>
                <a:latin typeface="Trebuchet MS" pitchFamily="34" charset="0"/>
              </a:rPr>
              <a:t>SIP conference phone offering high quality audio conference and fast meeting setup: conference management from Unite app, calls to preprogrammed groups, conference recording. Enhances collaboration and enables creative exchanges with remote contacts. Reduces time and cost of travels and administration. POE. LDAP directory access. Web management. 4 user profiles. Record calls with integrated SD memory card. Up to 5 participants. Connect your PC softphone via the USB port.</a:t>
            </a: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8135s IP Conference Phone</a:t>
            </a:r>
            <a:br>
              <a:rPr lang="en-US" sz="1600" dirty="0">
                <a:solidFill>
                  <a:schemeClr val="bg1"/>
                </a:solidFill>
              </a:rPr>
            </a:br>
            <a:r>
              <a:rPr lang="en-US" sz="1200" dirty="0">
                <a:solidFill>
                  <a:schemeClr val="bg1"/>
                </a:solidFill>
              </a:rPr>
              <a:t>SIP conference phone controlled by smartphone</a:t>
            </a:r>
            <a:endParaRPr lang="en-US" sz="160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Meeting</a:t>
            </a:r>
            <a:br>
              <a:rPr lang="en-US" sz="1200" b="1">
                <a:solidFill>
                  <a:schemeClr val="bg1"/>
                </a:solidFill>
                <a:latin typeface="Trebuchet MS"/>
                <a:cs typeface="Trebuchet MS"/>
              </a:rPr>
            </a:br>
            <a:r>
              <a:rPr lang="en-US" sz="1200" b="1">
                <a:solidFill>
                  <a:schemeClr val="bg1"/>
                </a:solidFill>
                <a:latin typeface="Trebuchet MS"/>
                <a:cs typeface="Trebuchet MS"/>
              </a:rPr>
              <a:t>Up to 5 participants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At the desk or in meeting room (70m</a:t>
            </a:r>
            <a:r>
              <a:rPr lang="en-US" sz="1200" b="1" baseline="30000" dirty="0">
                <a:solidFill>
                  <a:schemeClr val="bg1"/>
                </a:solidFill>
                <a:latin typeface="Trebuchet MS"/>
                <a:cs typeface="Trebuchet MS"/>
              </a:rPr>
              <a:t>2</a:t>
            </a:r>
            <a:r>
              <a:rPr lang="en-US" sz="1200" b="1" dirty="0">
                <a:solidFill>
                  <a:schemeClr val="bg1"/>
                </a:solidFill>
                <a:latin typeface="Trebuchet MS"/>
                <a:cs typeface="Trebuchet MS"/>
              </a:rPr>
              <a:t>)</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Start a meeting in one tap</a:t>
            </a:r>
            <a:br>
              <a:rPr lang="en-US" sz="1200" b="1" dirty="0">
                <a:solidFill>
                  <a:schemeClr val="bg1"/>
                </a:solidFill>
                <a:latin typeface="Trebuchet MS"/>
                <a:cs typeface="Trebuchet MS"/>
              </a:rPr>
            </a:br>
            <a:r>
              <a:rPr lang="en-US" sz="1200" b="1" dirty="0">
                <a:solidFill>
                  <a:schemeClr val="bg1"/>
                </a:solidFill>
                <a:latin typeface="Trebuchet MS"/>
                <a:cs typeface="Trebuchet MS"/>
              </a:rPr>
              <a:t>from mobile app</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9" name="Rectangle 28"/>
          <p:cNvSpPr/>
          <p:nvPr/>
        </p:nvSpPr>
        <p:spPr>
          <a:xfrm>
            <a:off x="5139821" y="776782"/>
            <a:ext cx="4055134" cy="2800767"/>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Easily control the phone from your smartphone with first pairing over NFC and with call management over Bluetooth</a:t>
            </a:r>
          </a:p>
          <a:p>
            <a:pPr marL="180000" indent="-180975">
              <a:spcBef>
                <a:spcPts val="0"/>
              </a:spcBef>
              <a:buClr>
                <a:srgbClr val="00549F"/>
              </a:buClr>
              <a:buFontTx/>
              <a:buChar char="•"/>
            </a:pPr>
            <a:r>
              <a:rPr lang="en-US" sz="1000" dirty="0">
                <a:latin typeface="Trebuchet MS" pitchFamily="34" charset="0"/>
              </a:rPr>
              <a:t>Built-in conference capabilities up to 5 locations</a:t>
            </a:r>
          </a:p>
          <a:p>
            <a:pPr marL="180000" indent="-180975">
              <a:spcBef>
                <a:spcPts val="0"/>
              </a:spcBef>
              <a:buClr>
                <a:srgbClr val="00549F"/>
              </a:buClr>
              <a:buFontTx/>
              <a:buChar char="•"/>
            </a:pPr>
            <a:r>
              <a:rPr lang="en-US" sz="1000" dirty="0">
                <a:latin typeface="Trebuchet MS" pitchFamily="34" charset="0"/>
              </a:rPr>
              <a:t>360° high quality sound with </a:t>
            </a:r>
            <a:r>
              <a:rPr lang="en-US" sz="1000" dirty="0" err="1">
                <a:latin typeface="Trebuchet MS" pitchFamily="34" charset="0"/>
              </a:rPr>
              <a:t>OnmiDirectional</a:t>
            </a:r>
            <a:r>
              <a:rPr lang="en-US" sz="1000" dirty="0">
                <a:latin typeface="Trebuchet MS" pitchFamily="34" charset="0"/>
              </a:rPr>
              <a:t> microphones covering up to 70m² (750ft²)</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Improves audio in large meeting rooms, eliminates background noise</a:t>
            </a:r>
          </a:p>
          <a:p>
            <a:pPr marL="180000" indent="-180975" eaLnBrk="0" hangingPunct="0">
              <a:spcBef>
                <a:spcPts val="0"/>
              </a:spcBef>
              <a:buClr>
                <a:srgbClr val="00549F"/>
              </a:buClr>
              <a:buFontTx/>
              <a:buChar char="•"/>
              <a:defRPr/>
            </a:pPr>
            <a:r>
              <a:rPr lang="en-US" sz="1000" dirty="0">
                <a:latin typeface="Trebuchet MS" pitchFamily="34" charset="0"/>
              </a:rPr>
              <a:t>Offers one-click-calls with ALE Unite mobile app</a:t>
            </a:r>
          </a:p>
          <a:p>
            <a:pPr marL="180000" indent="-180975" eaLnBrk="0" hangingPunct="0">
              <a:spcBef>
                <a:spcPts val="0"/>
              </a:spcBef>
              <a:buClr>
                <a:srgbClr val="00549F"/>
              </a:buClr>
              <a:buFontTx/>
              <a:buChar char="•"/>
              <a:defRPr/>
            </a:pPr>
            <a:r>
              <a:rPr lang="en-US" sz="1000" dirty="0">
                <a:latin typeface="Trebuchet MS" pitchFamily="34" charset="0"/>
              </a:rPr>
              <a:t>Keep track of your team calls, save, share, play them on PC</a:t>
            </a:r>
          </a:p>
          <a:p>
            <a:pPr marL="180000" indent="-180975" eaLnBrk="0" hangingPunct="0">
              <a:spcBef>
                <a:spcPts val="0"/>
              </a:spcBef>
              <a:buClr>
                <a:srgbClr val="00549F"/>
              </a:buClr>
              <a:buFontTx/>
              <a:buChar char="•"/>
              <a:defRPr/>
            </a:pPr>
            <a:endParaRPr lang="en-US" sz="1000" dirty="0">
              <a:latin typeface="Trebuchet MS" pitchFamily="34" charset="0"/>
            </a:endParaRP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dirty="0">
                <a:latin typeface="Trebuchet MS" pitchFamily="34" charset="0"/>
              </a:rPr>
              <a:t>ALE Unite app (Google Play, Apple Store)</a:t>
            </a:r>
          </a:p>
          <a:p>
            <a:pPr marL="180000" indent="-180975" eaLnBrk="0" hangingPunct="0">
              <a:spcBef>
                <a:spcPts val="0"/>
              </a:spcBef>
              <a:buClr>
                <a:srgbClr val="00549F"/>
              </a:buClr>
              <a:buFontTx/>
              <a:buChar char="•"/>
            </a:pPr>
            <a:r>
              <a:rPr lang="en-US" sz="1000" dirty="0">
                <a:latin typeface="Trebuchet MS" pitchFamily="34" charset="0"/>
              </a:rPr>
              <a:t>3GV28133AA Power adaptor</a:t>
            </a:r>
          </a:p>
          <a:p>
            <a:pPr marL="180000" indent="-180975" eaLnBrk="0" hangingPunct="0">
              <a:spcBef>
                <a:spcPts val="0"/>
              </a:spcBef>
              <a:buClr>
                <a:srgbClr val="00549F"/>
              </a:buClr>
              <a:buFontTx/>
              <a:buChar char="•"/>
            </a:pPr>
            <a:r>
              <a:rPr lang="en-US" sz="1000" dirty="0">
                <a:latin typeface="Trebuchet MS" pitchFamily="34" charset="0"/>
              </a:rPr>
              <a:t>3GV28134AA	 Expansion microphones:</a:t>
            </a:r>
            <a:br>
              <a:rPr lang="en-US" sz="1000" dirty="0">
                <a:latin typeface="Trebuchet MS" pitchFamily="34" charset="0"/>
              </a:rPr>
            </a:br>
            <a:r>
              <a:rPr lang="en-US" sz="1000" dirty="0">
                <a:latin typeface="Trebuchet MS" pitchFamily="34" charset="0"/>
              </a:rPr>
              <a:t>expands coverage from 30 m2 to 70 m2</a:t>
            </a:r>
          </a:p>
        </p:txBody>
      </p:sp>
      <p:pic>
        <p:nvPicPr>
          <p:cNvPr id="32" name="Picture 4" descr="D:\Users\cjapiot\Pictures\MARKETING PHOTOS\product\Deskphones\4135\2015_021-4135 additional microphone-001.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0" b="100000" l="0" r="53279"/>
                    </a14:imgEffect>
                  </a14:imgLayer>
                </a14:imgProps>
              </a:ext>
              <a:ext uri="{28A0092B-C50C-407E-A947-70E740481C1C}">
                <a14:useLocalDpi xmlns="" xmlns:a14="http://schemas.microsoft.com/office/drawing/2010/main"/>
              </a:ext>
            </a:extLst>
          </a:blip>
          <a:srcRect/>
          <a:stretch>
            <a:fillRect/>
          </a:stretch>
        </p:blipFill>
        <p:spPr bwMode="auto">
          <a:xfrm>
            <a:off x="7838940" y="2781300"/>
            <a:ext cx="1280269" cy="475925"/>
          </a:xfrm>
          <a:prstGeom prst="rect">
            <a:avLst/>
          </a:prstGeom>
          <a:noFill/>
        </p:spPr>
      </p:pic>
      <p:pic>
        <p:nvPicPr>
          <p:cNvPr id="33" name="Picture 4" descr="D:\Users\cjapiot\Pictures\MARKETING PHOTOS\product\Deskphones\4135\2015_021-4135 additional microphone-001.jpg"/>
          <p:cNvPicPr>
            <a:picLocks noChangeAspect="1" noChangeArrowheads="1"/>
          </p:cNvPicPr>
          <p:nvPr/>
        </p:nvPicPr>
        <p:blipFill>
          <a:blip r:embed="rId3" cstate="print">
            <a:extLst>
              <a:ext uri="{BEBA8EAE-BF5A-486C-A8C5-ECC9F3942E4B}">
                <a14:imgProps xmlns="" xmlns:a14="http://schemas.microsoft.com/office/drawing/2010/main">
                  <a14:imgLayer r:embed="rId4">
                    <a14:imgEffect>
                      <a14:backgroundRemoval t="0" b="100000" l="0" r="53279"/>
                    </a14:imgEffect>
                  </a14:imgLayer>
                </a14:imgProps>
              </a:ext>
              <a:ext uri="{28A0092B-C50C-407E-A947-70E740481C1C}">
                <a14:useLocalDpi xmlns="" xmlns:a14="http://schemas.microsoft.com/office/drawing/2010/main"/>
              </a:ext>
            </a:extLst>
          </a:blip>
          <a:srcRect/>
          <a:stretch>
            <a:fillRect/>
          </a:stretch>
        </p:blipFill>
        <p:spPr bwMode="auto">
          <a:xfrm flipH="1">
            <a:off x="7734883" y="2781862"/>
            <a:ext cx="1280269" cy="475925"/>
          </a:xfrm>
          <a:prstGeom prst="rect">
            <a:avLst/>
          </a:prstGeom>
          <a:noFill/>
        </p:spPr>
      </p:pic>
      <p:sp>
        <p:nvSpPr>
          <p:cNvPr id="36" name="Rectangle 35">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7" name="Rectangle 36">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8" name="Rectangle 37">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7" name="Oval 56"/>
          <p:cNvSpPr/>
          <p:nvPr/>
        </p:nvSpPr>
        <p:spPr>
          <a:xfrm>
            <a:off x="1083101" y="139629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3" name="Picture 2">
            <a:extLst>
              <a:ext uri="{FF2B5EF4-FFF2-40B4-BE49-F238E27FC236}">
                <a16:creationId xmlns="" xmlns:a16="http://schemas.microsoft.com/office/drawing/2014/main" id="{E1611A21-0A47-4E9F-865E-C7857ED194AD}"/>
              </a:ext>
            </a:extLst>
          </p:cNvPr>
          <p:cNvPicPr>
            <a:picLocks noChangeAspect="1"/>
          </p:cNvPicPr>
          <p:nvPr/>
        </p:nvPicPr>
        <p:blipFill>
          <a:blip r:embed="rId19" cstate="print">
            <a:extLst>
              <a:ext uri="{28A0092B-C50C-407E-A947-70E740481C1C}">
                <a14:useLocalDpi xmlns="" xmlns:a14="http://schemas.microsoft.com/office/drawing/2010/main"/>
              </a:ext>
            </a:extLst>
          </a:blip>
          <a:stretch>
            <a:fillRect/>
          </a:stretch>
        </p:blipFill>
        <p:spPr>
          <a:xfrm>
            <a:off x="1159301" y="800291"/>
            <a:ext cx="4024129" cy="2479321"/>
          </a:xfrm>
          <a:prstGeom prst="rect">
            <a:avLst/>
          </a:prstGeom>
        </p:spPr>
      </p:pic>
      <p:pic>
        <p:nvPicPr>
          <p:cNvPr id="35" name="Picture 2" descr="https://upload.wikimedia.org/wikipedia/commons/thumb/d/da/Bluetooth.svg/512px-Bluetooth.svg.png">
            <a:extLst>
              <a:ext uri="{FF2B5EF4-FFF2-40B4-BE49-F238E27FC236}">
                <a16:creationId xmlns="" xmlns:a16="http://schemas.microsoft.com/office/drawing/2014/main" id="{8994DB68-D7A2-4B3C-9EFD-47E67F6FF383}"/>
              </a:ext>
            </a:extLst>
          </p:cNvPr>
          <p:cNvPicPr>
            <a:picLocks noChangeAspect="1" noChangeArrowheads="1"/>
          </p:cNvPicPr>
          <p:nvPr/>
        </p:nvPicPr>
        <p:blipFill>
          <a:blip r:embed="rId20" cstate="print">
            <a:extLst>
              <a:ext uri="{28A0092B-C50C-407E-A947-70E740481C1C}">
                <a14:useLocalDpi xmlns="" xmlns:a14="http://schemas.microsoft.com/office/drawing/2010/main"/>
              </a:ext>
            </a:extLst>
          </a:blip>
          <a:srcRect/>
          <a:stretch>
            <a:fillRect/>
          </a:stretch>
        </p:blipFill>
        <p:spPr bwMode="auto">
          <a:xfrm>
            <a:off x="1678510" y="813796"/>
            <a:ext cx="325621" cy="496699"/>
          </a:xfrm>
          <a:prstGeom prst="rect">
            <a:avLst/>
          </a:prstGeom>
          <a:noFill/>
        </p:spPr>
      </p:pic>
      <p:pic>
        <p:nvPicPr>
          <p:cNvPr id="46" name="Picture 5">
            <a:extLst>
              <a:ext uri="{FF2B5EF4-FFF2-40B4-BE49-F238E27FC236}">
                <a16:creationId xmlns="" xmlns:a16="http://schemas.microsoft.com/office/drawing/2014/main" id="{FA8D060A-4E8D-4780-86DD-0BD9A6857F33}"/>
              </a:ext>
            </a:extLst>
          </p:cNvPr>
          <p:cNvPicPr>
            <a:picLocks noChangeAspect="1"/>
          </p:cNvPicPr>
          <p:nvPr/>
        </p:nvPicPr>
        <p:blipFill>
          <a:blip r:embed="rId21" cstate="screen">
            <a:extLst>
              <a:ext uri="{28A0092B-C50C-407E-A947-70E740481C1C}">
                <a14:useLocalDpi xmlns="" xmlns:a14="http://schemas.microsoft.com/office/drawing/2010/main"/>
              </a:ext>
            </a:extLst>
          </a:blip>
          <a:stretch>
            <a:fillRect/>
          </a:stretch>
        </p:blipFill>
        <p:spPr>
          <a:xfrm>
            <a:off x="4408474" y="3032886"/>
            <a:ext cx="550661" cy="162665"/>
          </a:xfrm>
          <a:prstGeom prst="rect">
            <a:avLst/>
          </a:prstGeom>
        </p:spPr>
      </p:pic>
      <p:pic>
        <p:nvPicPr>
          <p:cNvPr id="58" name="Picture 7">
            <a:extLst>
              <a:ext uri="{FF2B5EF4-FFF2-40B4-BE49-F238E27FC236}">
                <a16:creationId xmlns="" xmlns:a16="http://schemas.microsoft.com/office/drawing/2014/main" id="{BCA60DA6-C6AB-44A9-90FF-59A9BEFCE0D9}"/>
              </a:ext>
            </a:extLst>
          </p:cNvPr>
          <p:cNvPicPr>
            <a:picLocks noChangeAspect="1"/>
          </p:cNvPicPr>
          <p:nvPr/>
        </p:nvPicPr>
        <p:blipFill>
          <a:blip r:embed="rId22" cstate="print">
            <a:extLst>
              <a:ext uri="{28A0092B-C50C-407E-A947-70E740481C1C}">
                <a14:useLocalDpi xmlns="" xmlns:a14="http://schemas.microsoft.com/office/drawing/2010/main"/>
              </a:ext>
            </a:extLst>
          </a:blip>
          <a:stretch>
            <a:fillRect/>
          </a:stretch>
        </p:blipFill>
        <p:spPr>
          <a:xfrm>
            <a:off x="3802726" y="3035262"/>
            <a:ext cx="553282" cy="162665"/>
          </a:xfrm>
          <a:prstGeom prst="rect">
            <a:avLst/>
          </a:prstGeom>
        </p:spPr>
      </p:pic>
    </p:spTree>
    <p:extLst>
      <p:ext uri="{BB962C8B-B14F-4D97-AF65-F5344CB8AC3E}">
        <p14:creationId xmlns="" xmlns:p14="http://schemas.microsoft.com/office/powerpoint/2010/main" val="3788655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SIP conference phone offering innovative conferencing features for high quality audio conference and efficient meetings: calls to preprogrammed groups, conference recording. Enhances collaboration and enables creative exchanges with remote contacts. Reduces time and cost of travels and administration. POE. LDAP directory access. Web management. 4 user profiles. Up to 5 participants.</a:t>
            </a: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4135 IP Conference Phone</a:t>
            </a:r>
            <a:br>
              <a:rPr lang="en-US" sz="1600" dirty="0">
                <a:solidFill>
                  <a:schemeClr val="bg1"/>
                </a:solidFill>
              </a:rPr>
            </a:br>
            <a:r>
              <a:rPr lang="en-US" sz="1200" dirty="0">
                <a:solidFill>
                  <a:schemeClr val="bg1"/>
                </a:solidFill>
              </a:rPr>
              <a:t>SIP conference phone for meeting rooms, personal conference. </a:t>
            </a:r>
            <a:endParaRPr lang="en-US" sz="160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Meeting</a:t>
            </a:r>
            <a:br>
              <a:rPr lang="en-US" sz="1200" b="1">
                <a:solidFill>
                  <a:schemeClr val="bg1"/>
                </a:solidFill>
                <a:latin typeface="Trebuchet MS"/>
                <a:cs typeface="Trebuchet MS"/>
              </a:rPr>
            </a:br>
            <a:r>
              <a:rPr lang="en-US" sz="1200" b="1">
                <a:solidFill>
                  <a:schemeClr val="bg1"/>
                </a:solidFill>
                <a:latin typeface="Trebuchet MS"/>
                <a:cs typeface="Trebuchet MS"/>
              </a:rPr>
              <a:t>Up to 5 participants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At the desk or in meeting room (70m</a:t>
            </a:r>
            <a:r>
              <a:rPr lang="en-US" sz="1200" b="1" baseline="30000" dirty="0">
                <a:solidFill>
                  <a:schemeClr val="bg1"/>
                </a:solidFill>
                <a:latin typeface="Trebuchet MS"/>
                <a:cs typeface="Trebuchet MS"/>
              </a:rPr>
              <a:t>2</a:t>
            </a:r>
            <a:r>
              <a:rPr lang="en-US" sz="1200" b="1" dirty="0">
                <a:solidFill>
                  <a:schemeClr val="bg1"/>
                </a:solidFill>
                <a:latin typeface="Trebuchet MS"/>
                <a:cs typeface="Trebuchet MS"/>
              </a:rPr>
              <a:t>)</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Conference recording</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9" name="Rectangle 28"/>
          <p:cNvSpPr/>
          <p:nvPr/>
        </p:nvSpPr>
        <p:spPr>
          <a:xfrm>
            <a:off x="5251569" y="776782"/>
            <a:ext cx="3943385" cy="3216265"/>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Record calls with integrated SD memory card</a:t>
            </a:r>
          </a:p>
          <a:p>
            <a:pPr marL="180000" indent="-180975">
              <a:spcBef>
                <a:spcPts val="0"/>
              </a:spcBef>
              <a:buClr>
                <a:srgbClr val="00549F"/>
              </a:buClr>
              <a:buFontTx/>
              <a:buChar char="•"/>
            </a:pPr>
            <a:r>
              <a:rPr lang="en-US" sz="1000" dirty="0">
                <a:latin typeface="Trebuchet MS" pitchFamily="34" charset="0"/>
              </a:rPr>
              <a:t>Built-in conference capabilities up to 5 locations</a:t>
            </a:r>
          </a:p>
          <a:p>
            <a:pPr marL="180000" indent="-180975">
              <a:spcBef>
                <a:spcPts val="0"/>
              </a:spcBef>
              <a:buClr>
                <a:srgbClr val="00549F"/>
              </a:buClr>
              <a:buFontTx/>
              <a:buChar char="•"/>
            </a:pPr>
            <a:r>
              <a:rPr lang="en-US" sz="1000" dirty="0">
                <a:latin typeface="Trebuchet MS" pitchFamily="34" charset="0"/>
              </a:rPr>
              <a:t>360° high quality sound with </a:t>
            </a:r>
            <a:r>
              <a:rPr lang="en-US" sz="1000" dirty="0" err="1">
                <a:latin typeface="Trebuchet MS" pitchFamily="34" charset="0"/>
              </a:rPr>
              <a:t>OnmiDirectional</a:t>
            </a:r>
            <a:r>
              <a:rPr lang="en-US" sz="1000" dirty="0">
                <a:latin typeface="Trebuchet MS" pitchFamily="34" charset="0"/>
              </a:rPr>
              <a:t> microphones covering up to 70m² (750ft²)</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Improves audio in large meeting rooms, eliminates background noise</a:t>
            </a:r>
          </a:p>
          <a:p>
            <a:pPr marL="180000" indent="-180975" eaLnBrk="0" hangingPunct="0">
              <a:spcBef>
                <a:spcPts val="0"/>
              </a:spcBef>
              <a:buClr>
                <a:srgbClr val="00549F"/>
              </a:buClr>
              <a:buFontTx/>
              <a:buChar char="•"/>
              <a:defRPr/>
            </a:pPr>
            <a:r>
              <a:rPr lang="en-US" sz="1000" dirty="0">
                <a:latin typeface="Trebuchet MS" pitchFamily="34" charset="0"/>
              </a:rPr>
              <a:t>Enables high-quality audio conferencing</a:t>
            </a:r>
          </a:p>
          <a:p>
            <a:pPr marL="180000" indent="-180975" eaLnBrk="0" hangingPunct="0">
              <a:spcBef>
                <a:spcPts val="0"/>
              </a:spcBef>
              <a:buClr>
                <a:srgbClr val="00549F"/>
              </a:buClr>
              <a:buFontTx/>
              <a:buChar char="•"/>
              <a:defRPr/>
            </a:pPr>
            <a:r>
              <a:rPr lang="en-US" sz="1000" dirty="0">
                <a:latin typeface="Trebuchet MS" pitchFamily="34" charset="0"/>
              </a:rPr>
              <a:t>Keep track of your team calls, save, share, play them on PC</a:t>
            </a:r>
          </a:p>
          <a:p>
            <a:pPr marL="180000" indent="-180975" eaLnBrk="0" hangingPunct="0">
              <a:spcBef>
                <a:spcPts val="0"/>
              </a:spcBef>
              <a:buClr>
                <a:srgbClr val="00549F"/>
              </a:buClr>
              <a:buFontTx/>
              <a:buChar char="•"/>
              <a:defRPr/>
            </a:pPr>
            <a:endParaRPr lang="en-US" sz="1000" dirty="0">
              <a:latin typeface="Trebuchet MS" pitchFamily="34" charset="0"/>
            </a:endParaRP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dirty="0">
                <a:latin typeface="Trebuchet MS" pitchFamily="34" charset="0"/>
              </a:rPr>
              <a:t>3GV28133AA Power adaptor</a:t>
            </a:r>
          </a:p>
          <a:p>
            <a:pPr marL="180000" indent="-180975" eaLnBrk="0" hangingPunct="0">
              <a:spcBef>
                <a:spcPts val="0"/>
              </a:spcBef>
              <a:buClr>
                <a:srgbClr val="00549F"/>
              </a:buClr>
              <a:buFontTx/>
              <a:buChar char="•"/>
            </a:pPr>
            <a:r>
              <a:rPr lang="en-US" sz="1000" dirty="0">
                <a:latin typeface="Trebuchet MS" pitchFamily="34" charset="0"/>
              </a:rPr>
              <a:t>3GV28134AA	 Expansion microphones:</a:t>
            </a:r>
            <a:br>
              <a:rPr lang="en-US" sz="1000" dirty="0">
                <a:latin typeface="Trebuchet MS" pitchFamily="34" charset="0"/>
              </a:rPr>
            </a:br>
            <a:r>
              <a:rPr lang="en-US" sz="1000" dirty="0">
                <a:latin typeface="Trebuchet MS" pitchFamily="34" charset="0"/>
              </a:rPr>
              <a:t>expands coverage from 30 m2 </a:t>
            </a:r>
            <a:r>
              <a:rPr lang="en-US" sz="1000" dirty="0">
                <a:solidFill>
                  <a:srgbClr val="FF0000"/>
                </a:solidFill>
                <a:latin typeface="Trebuchet MS" pitchFamily="34" charset="0"/>
              </a:rPr>
              <a:t>to 70 m2</a:t>
            </a:r>
          </a:p>
          <a:p>
            <a:pPr marL="180000" indent="-180975" eaLnBrk="0" hangingPunct="0">
              <a:spcBef>
                <a:spcPts val="0"/>
              </a:spcBef>
              <a:buClr>
                <a:srgbClr val="00549F"/>
              </a:buClr>
              <a:buFontTx/>
              <a:buChar char="•"/>
            </a:pPr>
            <a:endParaRPr lang="en-US" sz="1000" dirty="0">
              <a:solidFill>
                <a:schemeClr val="bg1"/>
              </a:solidFill>
              <a:latin typeface="Trebuchet MS" pitchFamily="34" charset="0"/>
            </a:endParaRP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pic>
        <p:nvPicPr>
          <p:cNvPr id="31" name="Picture 3" descr="D:\Users\cjapiot\Pictures\MARKETING PHOTOS\product\Deskphones\4135\4135IP_ConfModule.png"/>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150562" y="661035"/>
            <a:ext cx="4309382" cy="2873688"/>
          </a:xfrm>
          <a:prstGeom prst="rect">
            <a:avLst/>
          </a:prstGeom>
          <a:noFill/>
        </p:spPr>
      </p:pic>
      <p:pic>
        <p:nvPicPr>
          <p:cNvPr id="32" name="Picture 4" descr="D:\Users\cjapiot\Pictures\MARKETING PHOTOS\product\Deskphones\4135\2015_021-4135 additional microphone-001.jpg"/>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backgroundRemoval t="0" b="100000" l="0" r="53279"/>
                    </a14:imgEffect>
                  </a14:imgLayer>
                </a14:imgProps>
              </a:ext>
              <a:ext uri="{28A0092B-C50C-407E-A947-70E740481C1C}">
                <a14:useLocalDpi xmlns="" xmlns:a14="http://schemas.microsoft.com/office/drawing/2010/main"/>
              </a:ext>
            </a:extLst>
          </a:blip>
          <a:srcRect/>
          <a:stretch>
            <a:fillRect/>
          </a:stretch>
        </p:blipFill>
        <p:spPr bwMode="auto">
          <a:xfrm>
            <a:off x="7838940" y="2781300"/>
            <a:ext cx="1280269" cy="475925"/>
          </a:xfrm>
          <a:prstGeom prst="rect">
            <a:avLst/>
          </a:prstGeom>
          <a:noFill/>
        </p:spPr>
      </p:pic>
      <p:pic>
        <p:nvPicPr>
          <p:cNvPr id="33" name="Picture 4" descr="D:\Users\cjapiot\Pictures\MARKETING PHOTOS\product\Deskphones\4135\2015_021-4135 additional microphone-001.jpg"/>
          <p:cNvPicPr>
            <a:picLocks noChangeAspect="1" noChangeArrowheads="1"/>
          </p:cNvPicPr>
          <p:nvPr/>
        </p:nvPicPr>
        <p:blipFill>
          <a:blip r:embed="rId4" cstate="print">
            <a:extLst>
              <a:ext uri="{BEBA8EAE-BF5A-486C-A8C5-ECC9F3942E4B}">
                <a14:imgProps xmlns="" xmlns:a14="http://schemas.microsoft.com/office/drawing/2010/main">
                  <a14:imgLayer r:embed="rId5">
                    <a14:imgEffect>
                      <a14:backgroundRemoval t="0" b="100000" l="0" r="53279"/>
                    </a14:imgEffect>
                  </a14:imgLayer>
                </a14:imgProps>
              </a:ext>
              <a:ext uri="{28A0092B-C50C-407E-A947-70E740481C1C}">
                <a14:useLocalDpi xmlns="" xmlns:a14="http://schemas.microsoft.com/office/drawing/2010/main"/>
              </a:ext>
            </a:extLst>
          </a:blip>
          <a:srcRect/>
          <a:stretch>
            <a:fillRect/>
          </a:stretch>
        </p:blipFill>
        <p:spPr bwMode="auto">
          <a:xfrm flipH="1">
            <a:off x="7734883" y="2781862"/>
            <a:ext cx="1280269" cy="475925"/>
          </a:xfrm>
          <a:prstGeom prst="rect">
            <a:avLst/>
          </a:prstGeom>
          <a:noFill/>
        </p:spPr>
      </p:pic>
      <p:sp>
        <p:nvSpPr>
          <p:cNvPr id="36" name="Rectangle 35">
            <a:hlinkClick r:id="rId6"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7" name="Rectangle 36">
            <a:hlinkClick r:id="rId7"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8" name="Rectangle 37">
            <a:hlinkClick r:id="rId8"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9"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10"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11"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12"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3"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4"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5"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18"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19"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7" name="Oval 56"/>
          <p:cNvSpPr/>
          <p:nvPr/>
        </p:nvSpPr>
        <p:spPr>
          <a:xfrm>
            <a:off x="1083101" y="139629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781712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4528" y="0"/>
            <a:ext cx="9146823" cy="4663408"/>
          </a:xfrm>
          <a:prstGeom prst="rect">
            <a:avLst/>
          </a:prstGeom>
          <a:solidFill>
            <a:schemeClr val="accent5"/>
          </a:solidFill>
          <a:ln w="9525">
            <a:solidFill>
              <a:schemeClr val="bg1"/>
            </a:solidFill>
            <a:miter lim="800000"/>
            <a:headEnd/>
            <a:tailEnd/>
          </a:ln>
          <a:effectLst/>
          <a:extLst/>
        </p:spPr>
      </p:pic>
      <p:graphicFrame>
        <p:nvGraphicFramePr>
          <p:cNvPr id="35" name="Table 34"/>
          <p:cNvGraphicFramePr>
            <a:graphicFrameLocks noGrp="1"/>
          </p:cNvGraphicFramePr>
          <p:nvPr>
            <p:extLst>
              <p:ext uri="{D42A27DB-BD31-4B8C-83A1-F6EECF244321}">
                <p14:modId xmlns="" xmlns:p14="http://schemas.microsoft.com/office/powerpoint/2010/main" val="3836288022"/>
              </p:ext>
            </p:extLst>
          </p:nvPr>
        </p:nvGraphicFramePr>
        <p:xfrm>
          <a:off x="1537314" y="670080"/>
          <a:ext cx="6958984" cy="3261360"/>
        </p:xfrm>
        <a:graphic>
          <a:graphicData uri="http://schemas.openxmlformats.org/drawingml/2006/table">
            <a:tbl>
              <a:tblPr firstRow="1" bandRow="1">
                <a:tableStyleId>{5C22544A-7EE6-4342-B048-85BDC9FD1C3A}</a:tableStyleId>
              </a:tblPr>
              <a:tblGrid>
                <a:gridCol w="1986969">
                  <a:extLst>
                    <a:ext uri="{9D8B030D-6E8A-4147-A177-3AD203B41FA5}">
                      <a16:colId xmlns="" xmlns:a16="http://schemas.microsoft.com/office/drawing/2014/main" val="4097312899"/>
                    </a:ext>
                  </a:extLst>
                </a:gridCol>
                <a:gridCol w="994403">
                  <a:extLst>
                    <a:ext uri="{9D8B030D-6E8A-4147-A177-3AD203B41FA5}">
                      <a16:colId xmlns="" xmlns:a16="http://schemas.microsoft.com/office/drawing/2014/main" val="423132752"/>
                    </a:ext>
                  </a:extLst>
                </a:gridCol>
                <a:gridCol w="994403">
                  <a:extLst>
                    <a:ext uri="{9D8B030D-6E8A-4147-A177-3AD203B41FA5}">
                      <a16:colId xmlns="" xmlns:a16="http://schemas.microsoft.com/office/drawing/2014/main" val="2152887589"/>
                    </a:ext>
                  </a:extLst>
                </a:gridCol>
                <a:gridCol w="994403">
                  <a:extLst>
                    <a:ext uri="{9D8B030D-6E8A-4147-A177-3AD203B41FA5}">
                      <a16:colId xmlns="" xmlns:a16="http://schemas.microsoft.com/office/drawing/2014/main" val="2827966949"/>
                    </a:ext>
                  </a:extLst>
                </a:gridCol>
                <a:gridCol w="994403">
                  <a:extLst>
                    <a:ext uri="{9D8B030D-6E8A-4147-A177-3AD203B41FA5}">
                      <a16:colId xmlns="" xmlns:a16="http://schemas.microsoft.com/office/drawing/2014/main" val="1233404206"/>
                    </a:ext>
                  </a:extLst>
                </a:gridCol>
                <a:gridCol w="994403">
                  <a:extLst>
                    <a:ext uri="{9D8B030D-6E8A-4147-A177-3AD203B41FA5}">
                      <a16:colId xmlns="" xmlns:a16="http://schemas.microsoft.com/office/drawing/2014/main" val="756360806"/>
                    </a:ext>
                  </a:extLst>
                </a:gridCol>
              </a:tblGrid>
              <a:tr h="0">
                <a:tc>
                  <a:txBody>
                    <a:bodyPr/>
                    <a:lstStyle/>
                    <a:p>
                      <a:endParaRPr lang="en-US" sz="800"/>
                    </a:p>
                  </a:txBody>
                  <a:tcPr/>
                </a:tc>
                <a:tc>
                  <a:txBody>
                    <a:bodyPr/>
                    <a:lstStyle/>
                    <a:p>
                      <a:pPr algn="ctr"/>
                      <a:r>
                        <a:rPr lang="en-US" sz="700"/>
                        <a:t>8212</a:t>
                      </a:r>
                    </a:p>
                  </a:txBody>
                  <a:tcPr/>
                </a:tc>
                <a:tc>
                  <a:txBody>
                    <a:bodyPr/>
                    <a:lstStyle/>
                    <a:p>
                      <a:pPr algn="ctr"/>
                      <a:r>
                        <a:rPr lang="en-US" sz="800"/>
                        <a:t>8232</a:t>
                      </a:r>
                    </a:p>
                  </a:txBody>
                  <a:tcPr/>
                </a:tc>
                <a:tc>
                  <a:txBody>
                    <a:bodyPr/>
                    <a:lstStyle/>
                    <a:p>
                      <a:pPr algn="ctr"/>
                      <a:r>
                        <a:rPr lang="en-US" sz="800"/>
                        <a:t>8242</a:t>
                      </a:r>
                    </a:p>
                  </a:txBody>
                  <a:tcPr/>
                </a:tc>
                <a:tc>
                  <a:txBody>
                    <a:bodyPr/>
                    <a:lstStyle/>
                    <a:p>
                      <a:pPr algn="ctr"/>
                      <a:r>
                        <a:rPr lang="en-US" sz="800"/>
                        <a:t>8262</a:t>
                      </a:r>
                    </a:p>
                  </a:txBody>
                  <a:tcPr/>
                </a:tc>
                <a:tc>
                  <a:txBody>
                    <a:bodyPr/>
                    <a:lstStyle/>
                    <a:p>
                      <a:pPr algn="ctr"/>
                      <a:r>
                        <a:rPr lang="en-US" sz="800"/>
                        <a:t>8262EX</a:t>
                      </a:r>
                    </a:p>
                  </a:txBody>
                  <a:tcPr/>
                </a:tc>
                <a:extLst>
                  <a:ext uri="{0D108BD9-81ED-4DB2-BD59-A6C34878D82A}">
                    <a16:rowId xmlns="" xmlns:a16="http://schemas.microsoft.com/office/drawing/2014/main" val="1612626686"/>
                  </a:ext>
                </a:extLst>
              </a:tr>
              <a:tr h="0">
                <a:tc>
                  <a:txBody>
                    <a:bodyPr/>
                    <a:lstStyle/>
                    <a:p>
                      <a:r>
                        <a:rPr lang="en-US" sz="1000" b="1">
                          <a:solidFill>
                            <a:srgbClr val="00B0F0"/>
                          </a:solidFill>
                        </a:rPr>
                        <a:t>Key highlights</a:t>
                      </a:r>
                      <a:br>
                        <a:rPr lang="en-US" sz="1000" b="1">
                          <a:solidFill>
                            <a:srgbClr val="00B0F0"/>
                          </a:solidFill>
                        </a:rPr>
                      </a:br>
                      <a:r>
                        <a:rPr lang="en-US" sz="1000" b="1">
                          <a:solidFill>
                            <a:srgbClr val="00B0F0"/>
                          </a:solidFill>
                        </a:rPr>
                        <a:t>at</a:t>
                      </a:r>
                      <a:r>
                        <a:rPr lang="en-US" sz="1000" b="1" baseline="0">
                          <a:solidFill>
                            <a:srgbClr val="00B0F0"/>
                          </a:solidFill>
                        </a:rPr>
                        <a:t> a glance</a:t>
                      </a:r>
                      <a:endParaRPr lang="en-US" sz="1000" b="1">
                        <a:solidFill>
                          <a:srgbClr val="00B0F0"/>
                        </a:solidFill>
                      </a:endParaRPr>
                    </a:p>
                  </a:txBody>
                  <a:tcPr marL="45720" marR="45720"/>
                </a:tc>
                <a:tc>
                  <a:txBody>
                    <a:bodyPr/>
                    <a:lstStyle/>
                    <a:p>
                      <a:pPr algn="ctr"/>
                      <a:r>
                        <a:rPr lang="en-US" sz="600">
                          <a:solidFill>
                            <a:srgbClr val="00B0F0"/>
                          </a:solidFill>
                        </a:rPr>
                        <a:t>Enterprise-grade</a:t>
                      </a:r>
                      <a:r>
                        <a:rPr lang="en-US" sz="600" baseline="0">
                          <a:solidFill>
                            <a:srgbClr val="00B0F0"/>
                          </a:solidFill>
                        </a:rPr>
                        <a:t> </a:t>
                      </a:r>
                      <a:r>
                        <a:rPr lang="en-US" sz="600">
                          <a:solidFill>
                            <a:srgbClr val="00B0F0"/>
                          </a:solidFill>
                        </a:rPr>
                        <a:t>GAP handset</a:t>
                      </a:r>
                    </a:p>
                  </a:txBody>
                  <a:tcPr marL="45720" marR="45720"/>
                </a:tc>
                <a:tc>
                  <a:txBody>
                    <a:bodyPr/>
                    <a:lstStyle/>
                    <a:p>
                      <a:pPr algn="ctr"/>
                      <a:r>
                        <a:rPr lang="en-US" sz="600">
                          <a:solidFill>
                            <a:srgbClr val="00B0F0"/>
                          </a:solidFill>
                        </a:rPr>
                        <a:t>ALE features and navigations</a:t>
                      </a:r>
                    </a:p>
                  </a:txBody>
                  <a:tcPr marL="45720" marR="45720"/>
                </a:tc>
                <a:tc>
                  <a:txBody>
                    <a:bodyPr/>
                    <a:lstStyle/>
                    <a:p>
                      <a:pPr algn="ctr"/>
                      <a:r>
                        <a:rPr lang="en-US" sz="600">
                          <a:solidFill>
                            <a:srgbClr val="00B0F0"/>
                          </a:solidFill>
                        </a:rPr>
                        <a:t>Large backlit screen and Bluetooth</a:t>
                      </a:r>
                      <a:r>
                        <a:rPr lang="en-US" sz="600" baseline="0">
                          <a:solidFill>
                            <a:srgbClr val="00B0F0"/>
                          </a:solidFill>
                        </a:rPr>
                        <a:t> headset</a:t>
                      </a:r>
                      <a:endParaRPr lang="en-US" sz="600">
                        <a:solidFill>
                          <a:srgbClr val="00B0F0"/>
                        </a:solidFill>
                      </a:endParaRPr>
                    </a:p>
                  </a:txBody>
                  <a:tcPr marL="45720" marR="45720"/>
                </a:tc>
                <a:tc>
                  <a:txBody>
                    <a:bodyPr/>
                    <a:lstStyle/>
                    <a:p>
                      <a:pPr algn="ctr"/>
                      <a:r>
                        <a:rPr lang="en-US" sz="600">
                          <a:solidFill>
                            <a:srgbClr val="00B0F0"/>
                          </a:solidFill>
                        </a:rPr>
                        <a:t>Rugged</a:t>
                      </a:r>
                      <a:r>
                        <a:rPr lang="en-US" sz="600" baseline="0">
                          <a:solidFill>
                            <a:srgbClr val="00B0F0"/>
                          </a:solidFill>
                        </a:rPr>
                        <a:t> IP65 design (dust, water jets), Bluetooth headset</a:t>
                      </a:r>
                      <a:endParaRPr lang="en-US" sz="600">
                        <a:solidFill>
                          <a:srgbClr val="00B0F0"/>
                        </a:solidFill>
                      </a:endParaRPr>
                    </a:p>
                  </a:txBody>
                  <a:tcPr marL="45720" marR="45720"/>
                </a:tc>
                <a:tc>
                  <a:txBody>
                    <a:bodyPr/>
                    <a:lstStyle/>
                    <a:p>
                      <a:pPr algn="ctr"/>
                      <a:r>
                        <a:rPr lang="en-US" sz="600">
                          <a:solidFill>
                            <a:srgbClr val="00B0F0"/>
                          </a:solidFill>
                        </a:rPr>
                        <a:t>ATEX</a:t>
                      </a:r>
                    </a:p>
                  </a:txBody>
                  <a:tcPr marL="45720" marR="45720"/>
                </a:tc>
                <a:extLst>
                  <a:ext uri="{0D108BD9-81ED-4DB2-BD59-A6C34878D82A}">
                    <a16:rowId xmlns="" xmlns:a16="http://schemas.microsoft.com/office/drawing/2014/main" val="1216290461"/>
                  </a:ext>
                </a:extLst>
              </a:tr>
              <a:tr h="0">
                <a:tc>
                  <a:txBody>
                    <a:bodyPr/>
                    <a:lstStyle/>
                    <a:p>
                      <a:r>
                        <a:rPr lang="en-US" sz="600"/>
                        <a:t>Rainbow connected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1162986307"/>
                  </a:ext>
                </a:extLst>
              </a:tr>
              <a:tr h="141450">
                <a:tc>
                  <a:txBody>
                    <a:bodyPr/>
                    <a:lstStyle/>
                    <a:p>
                      <a:pPr marL="0" algn="l" defTabSz="696777" rtl="0" eaLnBrk="1" latinLnBrk="0" hangingPunct="1"/>
                      <a:r>
                        <a:rPr lang="en-US" sz="600" kern="1200">
                          <a:solidFill>
                            <a:schemeClr val="dk1"/>
                          </a:solidFill>
                          <a:latin typeface="+mn-lt"/>
                          <a:ea typeface="+mn-ea"/>
                          <a:cs typeface="+mn-cs"/>
                        </a:rPr>
                        <a:t>Industry/mission-critical</a:t>
                      </a:r>
                      <a:r>
                        <a:rPr lang="en-US" sz="600" kern="1200" baseline="0">
                          <a:solidFill>
                            <a:schemeClr val="dk1"/>
                          </a:solidFill>
                          <a:latin typeface="+mn-lt"/>
                          <a:ea typeface="+mn-ea"/>
                          <a:cs typeface="+mn-cs"/>
                        </a:rPr>
                        <a:t> features</a:t>
                      </a:r>
                      <a:endParaRPr lang="en-US" sz="600" kern="1200">
                        <a:solidFill>
                          <a:schemeClr val="dk1"/>
                        </a:solidFill>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rPr>
                        <a: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rPr>
                        <a: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GB" sz="600" b="0" kern="1200" noProof="0">
                          <a:solidFill>
                            <a:schemeClr val="dk1"/>
                          </a:solidFill>
                          <a:latin typeface="Trebuchet MS" pitchFamily="34" charset="0"/>
                          <a:ea typeface="+mn-ea"/>
                          <a:cs typeface="+mn-cs"/>
                        </a:rPr>
                        <a:t>Emergency Alarm / Notifications</a:t>
                      </a:r>
                    </a:p>
                  </a:txBody>
                  <a:tcPr marL="45720" marR="45720"/>
                </a:tc>
                <a:tc gridSpan="2">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rPr>
                        <a:t>Embedded alarm app. / Isolated Worker Protection / Notifications</a:t>
                      </a:r>
                    </a:p>
                  </a:txBody>
                  <a:tcPr marL="45720" marR="45720"/>
                </a:tc>
                <a:tc hMerge="1">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lang="en-US" sz="700" kern="1200" noProof="0">
                        <a:solidFill>
                          <a:schemeClr val="dk1"/>
                        </a:solidFill>
                        <a:latin typeface="+mn-lt"/>
                        <a:ea typeface="+mn-ea"/>
                        <a:cs typeface="+mn-cs"/>
                      </a:endParaRPr>
                    </a:p>
                  </a:txBody>
                  <a:tcPr marL="45720" marR="45720"/>
                </a:tc>
                <a:extLst>
                  <a:ext uri="{0D108BD9-81ED-4DB2-BD59-A6C34878D82A}">
                    <a16:rowId xmlns="" xmlns:a16="http://schemas.microsoft.com/office/drawing/2014/main" val="4102653344"/>
                  </a:ext>
                </a:extLst>
              </a:tr>
              <a:tr h="141450">
                <a:tc>
                  <a:txBody>
                    <a:bodyPr/>
                    <a:lstStyle/>
                    <a:p>
                      <a:pPr marL="0" algn="l" defTabSz="696777" rtl="0" eaLnBrk="1" latinLnBrk="0" hangingPunct="1"/>
                      <a:r>
                        <a:rPr lang="en-US" sz="600" kern="1200">
                          <a:solidFill>
                            <a:schemeClr val="dk1"/>
                          </a:solidFill>
                          <a:latin typeface="+mn-lt"/>
                          <a:ea typeface="+mn-ea"/>
                          <a:cs typeface="+mn-cs"/>
                        </a:rPr>
                        <a:t>Bluetooth Low Energy</a:t>
                      </a:r>
                      <a:r>
                        <a:rPr lang="en-US" sz="600" kern="1200" baseline="0">
                          <a:solidFill>
                            <a:schemeClr val="dk1"/>
                          </a:solidFill>
                          <a:latin typeface="+mn-lt"/>
                          <a:ea typeface="+mn-ea"/>
                          <a:cs typeface="+mn-cs"/>
                        </a:rPr>
                        <a:t> (beacons)</a:t>
                      </a:r>
                      <a:endParaRPr lang="en-US" sz="600" kern="1200">
                        <a:solidFill>
                          <a:schemeClr val="dk1"/>
                        </a:solidFill>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rPr>
                        <a: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rPr>
                        <a: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sym typeface="Wingdings" panose="05000000000000000000" pitchFamily="2" charset="2"/>
                        </a:rPr>
                        <a:t></a:t>
                      </a:r>
                      <a:endParaRPr lang="en-US" sz="600" kern="1200" noProof="0">
                        <a:solidFill>
                          <a:schemeClr val="dk1"/>
                        </a:solidFill>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sym typeface="Wingdings" panose="05000000000000000000" pitchFamily="2" charset="2"/>
                        </a:rPr>
                        <a:t></a:t>
                      </a:r>
                      <a:endParaRPr lang="en-US" sz="600" kern="1200" noProof="0">
                        <a:solidFill>
                          <a:schemeClr val="dk1"/>
                        </a:solidFill>
                        <a:latin typeface="+mn-lt"/>
                        <a:ea typeface="+mn-ea"/>
                        <a:cs typeface="+mn-cs"/>
                      </a:endParaRPr>
                    </a:p>
                  </a:txBody>
                  <a:tcPr marL="45720" marR="45720"/>
                </a:tc>
                <a:extLst>
                  <a:ext uri="{0D108BD9-81ED-4DB2-BD59-A6C34878D82A}">
                    <a16:rowId xmlns="" xmlns:a16="http://schemas.microsoft.com/office/drawing/2014/main" val="4024538884"/>
                  </a:ext>
                </a:extLst>
              </a:tr>
              <a:tr h="141450">
                <a:tc>
                  <a:txBody>
                    <a:bodyPr/>
                    <a:lstStyle/>
                    <a:p>
                      <a:r>
                        <a:rPr lang="en-US" sz="600" kern="1200">
                          <a:solidFill>
                            <a:schemeClr val="dk1"/>
                          </a:solidFill>
                          <a:latin typeface="+mn-lt"/>
                          <a:ea typeface="+mn-ea"/>
                          <a:cs typeface="+mn-cs"/>
                        </a:rPr>
                        <a:t>Bluetooth headset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rPr>
                        <a: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rPr>
                        <a: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sym typeface="Wingdings" panose="05000000000000000000" pitchFamily="2" charset="2"/>
                        </a:rPr>
                        <a:t></a:t>
                      </a:r>
                      <a:endParaRPr lang="en-US" sz="600" kern="1200" noProof="0">
                        <a:solidFill>
                          <a:schemeClr val="dk1"/>
                        </a:solidFill>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3598779279"/>
                  </a:ext>
                </a:extLst>
              </a:tr>
              <a:tr h="0">
                <a:tc>
                  <a:txBody>
                    <a:bodyPr/>
                    <a:lstStyle/>
                    <a:p>
                      <a:r>
                        <a:rPr kumimoji="0" lang="en-US" sz="600" b="0" i="0" u="none" strike="noStrike" kern="1200" cap="none" spc="0" normalizeH="0" baseline="0">
                          <a:ln>
                            <a:noFill/>
                          </a:ln>
                          <a:solidFill>
                            <a:srgbClr val="000000"/>
                          </a:solidFill>
                          <a:effectLst/>
                          <a:uLnTx/>
                          <a:uFillTx/>
                          <a:latin typeface="Trebuchet MS"/>
                          <a:ea typeface="+mn-ea"/>
                          <a:cs typeface="+mn-cs"/>
                        </a:rPr>
                        <a:t>Programmable keys</a:t>
                      </a:r>
                    </a:p>
                  </a:txBody>
                  <a:tcPr marL="45720" marR="45720"/>
                </a:tc>
                <a:tc>
                  <a:txBody>
                    <a:bodyPr/>
                    <a:lstStyle/>
                    <a:p>
                      <a:pPr algn="ctr"/>
                      <a:r>
                        <a:rPr kumimoji="0" lang="en-US" sz="600" b="0" i="0" u="none" strike="noStrike" kern="1200" cap="none" spc="0" normalizeH="0" baseline="0">
                          <a:ln>
                            <a:noFill/>
                          </a:ln>
                          <a:solidFill>
                            <a:srgbClr val="000000"/>
                          </a:solidFill>
                          <a:effectLst/>
                          <a:uLnTx/>
                          <a:uFillTx/>
                          <a:latin typeface="Trebuchet MS"/>
                          <a:ea typeface="+mn-ea"/>
                          <a:cs typeface="+mn-cs"/>
                        </a:rPr>
                        <a:t>0</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0</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2</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2</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2</a:t>
                      </a:r>
                    </a:p>
                  </a:txBody>
                  <a:tcPr marL="45720" marR="45720"/>
                </a:tc>
                <a:extLst>
                  <a:ext uri="{0D108BD9-81ED-4DB2-BD59-A6C34878D82A}">
                    <a16:rowId xmlns="" xmlns:a16="http://schemas.microsoft.com/office/drawing/2014/main" val="2454709425"/>
                  </a:ext>
                </a:extLst>
              </a:tr>
              <a:tr h="0">
                <a:tc>
                  <a:txBody>
                    <a:bodyPr/>
                    <a:lstStyle/>
                    <a:p>
                      <a:r>
                        <a:rPr lang="en-US" sz="600" baseline="0"/>
                        <a:t>Screen size</a:t>
                      </a:r>
                      <a:endParaRPr lang="en-US" sz="60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Standard</a:t>
                      </a:r>
                      <a:endParaRPr kumimoji="0" lang="en-GB"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Standard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Large</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Large</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Large</a:t>
                      </a:r>
                    </a:p>
                  </a:txBody>
                  <a:tcPr marL="45720" marR="45720"/>
                </a:tc>
                <a:extLst>
                  <a:ext uri="{0D108BD9-81ED-4DB2-BD59-A6C34878D82A}">
                    <a16:rowId xmlns="" xmlns:a16="http://schemas.microsoft.com/office/drawing/2014/main" val="1666362794"/>
                  </a:ext>
                </a:extLst>
              </a:tr>
              <a:tr h="0">
                <a:tc>
                  <a:txBody>
                    <a:bodyPr/>
                    <a:lstStyle/>
                    <a:p>
                      <a:r>
                        <a:rPr lang="en-US" sz="600"/>
                        <a:t>Backlit</a:t>
                      </a:r>
                      <a:r>
                        <a:rPr lang="en-US" sz="600" baseline="0"/>
                        <a:t> / color screen</a:t>
                      </a:r>
                      <a:endParaRPr lang="en-US" sz="60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 / </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 / </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 / </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 / </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 / </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231368854"/>
                  </a:ext>
                </a:extLst>
              </a:tr>
              <a:tr h="0">
                <a:tc>
                  <a:txBody>
                    <a:bodyPr/>
                    <a:lstStyle/>
                    <a:p>
                      <a:pPr marL="0" marR="0" lvl="0" indent="0" algn="l" defTabSz="696777" rtl="0" eaLnBrk="1" fontAlgn="auto" latinLnBrk="0" hangingPunct="1">
                        <a:lnSpc>
                          <a:spcPct val="100000"/>
                        </a:lnSpc>
                        <a:spcBef>
                          <a:spcPts val="0"/>
                        </a:spcBef>
                        <a:spcAft>
                          <a:spcPts val="0"/>
                        </a:spcAft>
                        <a:buClrTx/>
                        <a:buSzTx/>
                        <a:buFontTx/>
                        <a:buNone/>
                        <a:tabLst/>
                        <a:defRPr/>
                      </a:pPr>
                      <a:r>
                        <a:rPr lang="en-US" sz="600"/>
                        <a:t>Hands-free</a:t>
                      </a:r>
                      <a:r>
                        <a:rPr lang="en-US" sz="600" baseline="0"/>
                        <a:t> speakerphone</a:t>
                      </a:r>
                      <a:endParaRPr lang="en-US" sz="60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074333813"/>
                  </a:ext>
                </a:extLst>
              </a:tr>
              <a:tr h="0">
                <a:tc>
                  <a:txBody>
                    <a:bodyPr/>
                    <a:lstStyle/>
                    <a:p>
                      <a:r>
                        <a:rPr lang="en-US" sz="600"/>
                        <a:t>Talk time before recharge</a:t>
                      </a:r>
                    </a:p>
                  </a:txBody>
                  <a:tcPr marL="45720" marR="45720"/>
                </a:tc>
                <a:tc>
                  <a:txBody>
                    <a:bodyPr/>
                    <a:lstStyle/>
                    <a:p>
                      <a:pPr algn="ctr"/>
                      <a:r>
                        <a:rPr lang="en-US" sz="600"/>
                        <a:t>11h</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20h</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17h</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20h</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20h</a:t>
                      </a:r>
                    </a:p>
                  </a:txBody>
                  <a:tcPr marL="45720" marR="45720"/>
                </a:tc>
                <a:extLst>
                  <a:ext uri="{0D108BD9-81ED-4DB2-BD59-A6C34878D82A}">
                    <a16:rowId xmlns="" xmlns:a16="http://schemas.microsoft.com/office/drawing/2014/main" val="3441649753"/>
                  </a:ext>
                </a:extLst>
              </a:tr>
              <a:tr h="0">
                <a:tc>
                  <a:txBody>
                    <a:bodyPr/>
                    <a:lstStyle/>
                    <a:p>
                      <a:r>
                        <a:rPr lang="en-US" sz="600"/>
                        <a:t>Enterprise</a:t>
                      </a:r>
                      <a:r>
                        <a:rPr lang="en-US" sz="600" baseline="0"/>
                        <a:t> directory</a:t>
                      </a:r>
                      <a:endParaRPr lang="en-US" sz="600"/>
                    </a:p>
                  </a:txBody>
                  <a:tcPr marL="45720" marR="45720"/>
                </a:tc>
                <a:tc>
                  <a:txBody>
                    <a:bodyPr/>
                    <a:lstStyle/>
                    <a:p>
                      <a:pPr algn="ctr"/>
                      <a:r>
                        <a:rPr kumimoji="0" lang="en-US" sz="600" b="0" i="0" u="none" strike="noStrike" kern="1200" cap="none" spc="0" normalizeH="0" baseline="0">
                          <a:ln>
                            <a:noFill/>
                          </a:ln>
                          <a:solidFill>
                            <a:srgbClr val="000000"/>
                          </a:solidFill>
                          <a:effectLst/>
                          <a:uLnTx/>
                          <a:uFillTx/>
                          <a:latin typeface="+mn-lt"/>
                          <a:ea typeface="+mn-ea"/>
                          <a:cs typeface="+mn-cs"/>
                        </a:rPr>
                        <a:t>Local/OXO Connect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2665037301"/>
                  </a:ext>
                </a:extLst>
              </a:tr>
              <a:tr h="0">
                <a:tc>
                  <a:txBody>
                    <a:bodyPr/>
                    <a:lstStyle/>
                    <a:p>
                      <a:r>
                        <a:rPr lang="en-US" sz="600"/>
                        <a:t>ALE twinset with business phone</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088641318"/>
                  </a:ext>
                </a:extLst>
              </a:tr>
              <a:tr h="0">
                <a:tc>
                  <a:txBody>
                    <a:bodyPr/>
                    <a:lstStyle/>
                    <a:p>
                      <a:r>
                        <a:rPr lang="en-US" sz="600"/>
                        <a:t>ALE features and navigation</a:t>
                      </a:r>
                    </a:p>
                  </a:txBody>
                  <a:tcPr marL="45720" marR="45720"/>
                </a:tc>
                <a:tc>
                  <a:txBody>
                    <a:bodyPr/>
                    <a:lstStyle/>
                    <a:p>
                      <a:pPr algn="ctr"/>
                      <a:r>
                        <a:rPr kumimoji="0" lang="en-US" sz="600" b="0" i="0" u="none" strike="noStrike" kern="1200" cap="none" spc="0" normalizeH="0" baseline="0">
                          <a:ln>
                            <a:noFill/>
                          </a:ln>
                          <a:solidFill>
                            <a:srgbClr val="000000"/>
                          </a:solidFill>
                          <a:effectLst/>
                          <a:uLnTx/>
                          <a:uFillTx/>
                          <a:latin typeface="+mn-lt"/>
                          <a:ea typeface="+mn-ea"/>
                          <a:cs typeface="+mn-cs"/>
                        </a:rPr>
                        <a: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2361011578"/>
                  </a:ext>
                </a:extLst>
              </a:tr>
              <a:tr h="0">
                <a:tc>
                  <a:txBody>
                    <a:bodyPr/>
                    <a:lstStyle/>
                    <a:p>
                      <a:r>
                        <a:rPr lang="en-US" sz="600"/>
                        <a:t>Reliability:</a:t>
                      </a:r>
                      <a:r>
                        <a:rPr lang="en-US" sz="600" baseline="0"/>
                        <a:t> </a:t>
                      </a:r>
                      <a:r>
                        <a:rPr lang="en-US" sz="600"/>
                        <a:t>Ingress Protection</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IP40</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rPr>
                        <a:t>IP40</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rPr>
                        <a:t>IP40</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IP65</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IP65</a:t>
                      </a:r>
                    </a:p>
                  </a:txBody>
                  <a:tcPr marL="45720" marR="45720"/>
                </a:tc>
                <a:extLst>
                  <a:ext uri="{0D108BD9-81ED-4DB2-BD59-A6C34878D82A}">
                    <a16:rowId xmlns="" xmlns:a16="http://schemas.microsoft.com/office/drawing/2014/main" val="7584977"/>
                  </a:ext>
                </a:extLst>
              </a:tr>
              <a:tr h="0">
                <a:tc>
                  <a:txBody>
                    <a:bodyPr/>
                    <a:lstStyle/>
                    <a:p>
                      <a:r>
                        <a:rPr lang="en-US" sz="600"/>
                        <a:t>Radio</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DECT GAP</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DECT AGAP</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DECT AGAP</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DECT AGAP</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DECT AGAP</a:t>
                      </a:r>
                    </a:p>
                  </a:txBody>
                  <a:tcPr marL="45720" marR="45720"/>
                </a:tc>
                <a:extLst>
                  <a:ext uri="{0D108BD9-81ED-4DB2-BD59-A6C34878D82A}">
                    <a16:rowId xmlns="" xmlns:a16="http://schemas.microsoft.com/office/drawing/2014/main" val="1349478722"/>
                  </a:ext>
                </a:extLst>
              </a:tr>
            </a:tbl>
          </a:graphicData>
        </a:graphic>
      </p:graphicFrame>
      <p:sp>
        <p:nvSpPr>
          <p:cNvPr id="29" name="Rectangle 2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Excellent voice quality</a:t>
            </a:r>
          </a:p>
        </p:txBody>
      </p:sp>
      <p:sp>
        <p:nvSpPr>
          <p:cNvPr id="30" name="Rectangle 2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Robust and reliable handsets</a:t>
            </a:r>
          </a:p>
        </p:txBody>
      </p:sp>
      <p:sp>
        <p:nvSpPr>
          <p:cNvPr id="31" name="Rectangle 3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ALE business communications</a:t>
            </a:r>
          </a:p>
        </p:txBody>
      </p:sp>
      <p:sp>
        <p:nvSpPr>
          <p:cNvPr id="32" name="Oval 31"/>
          <p:cNvSpPr/>
          <p:nvPr/>
        </p:nvSpPr>
        <p:spPr>
          <a:xfrm>
            <a:off x="1234427"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3" name="Oval 32"/>
          <p:cNvSpPr/>
          <p:nvPr/>
        </p:nvSpPr>
        <p:spPr>
          <a:xfrm>
            <a:off x="3884812" y="4154759"/>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8" name="Oval 37"/>
          <p:cNvSpPr/>
          <p:nvPr/>
        </p:nvSpPr>
        <p:spPr>
          <a:xfrm>
            <a:off x="6539851"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5" name="Picture 4"/>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884812" y="76027"/>
            <a:ext cx="292124" cy="661001"/>
          </a:xfrm>
          <a:prstGeom prst="rect">
            <a:avLst/>
          </a:prstGeom>
        </p:spPr>
      </p:pic>
      <p:pic>
        <p:nvPicPr>
          <p:cNvPr id="37" name="Picture 2" descr="D:\Users\cjapiot\Pictures\MARKETING PHOTOS\product\dect_wlan\8242\8242_DECT_f-2_screen.png"/>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5884141" y="118097"/>
            <a:ext cx="253145" cy="605933"/>
          </a:xfrm>
          <a:prstGeom prst="rect">
            <a:avLst/>
          </a:prstGeom>
          <a:noFill/>
        </p:spPr>
      </p:pic>
      <p:pic>
        <p:nvPicPr>
          <p:cNvPr id="39" name="Picture 38"/>
          <p:cNvPicPr>
            <a:picLocks noChangeAspect="1"/>
          </p:cNvPicPr>
          <p:nvPr/>
        </p:nvPicPr>
        <p:blipFill rotWithShape="1">
          <a:blip r:embed="rId5" cstate="print">
            <a:extLst>
              <a:ext uri="{28A0092B-C50C-407E-A947-70E740481C1C}">
                <a14:useLocalDpi xmlns="" xmlns:a14="http://schemas.microsoft.com/office/drawing/2010/main"/>
              </a:ext>
            </a:extLst>
          </a:blip>
          <a:srcRect/>
          <a:stretch/>
        </p:blipFill>
        <p:spPr>
          <a:xfrm>
            <a:off x="4900197" y="194099"/>
            <a:ext cx="197643" cy="500942"/>
          </a:xfrm>
          <a:prstGeom prst="rect">
            <a:avLst/>
          </a:prstGeom>
        </p:spPr>
      </p:pic>
      <p:pic>
        <p:nvPicPr>
          <p:cNvPr id="41" name="Picture 2" descr="D:\Users\cjapiot\Pictures\MARKETING PHOTOS\product\dect_wlan\8262\8262_DECT_idle_f.png"/>
          <p:cNvPicPr>
            <a:picLocks noChangeAspect="1" noChangeArrowheads="1"/>
          </p:cNvPicPr>
          <p:nvPr/>
        </p:nvPicPr>
        <p:blipFill>
          <a:blip r:embed="rId6" cstate="print">
            <a:extLst>
              <a:ext uri="{28A0092B-C50C-407E-A947-70E740481C1C}">
                <a14:useLocalDpi xmlns="" xmlns:a14="http://schemas.microsoft.com/office/drawing/2010/main"/>
              </a:ext>
            </a:extLst>
          </a:blip>
          <a:srcRect/>
          <a:stretch>
            <a:fillRect/>
          </a:stretch>
        </p:blipFill>
        <p:spPr bwMode="auto">
          <a:xfrm>
            <a:off x="7887984" y="155163"/>
            <a:ext cx="244834" cy="589002"/>
          </a:xfrm>
          <a:prstGeom prst="rect">
            <a:avLst/>
          </a:prstGeom>
          <a:noFill/>
        </p:spPr>
      </p:pic>
      <p:pic>
        <p:nvPicPr>
          <p:cNvPr id="42" name="Picture 2" descr="D:\Users\cjapiot\Pictures\MARKETING PHOTOS\product\dect_wlan\8262\8262_DECT_idle_f.png"/>
          <p:cNvPicPr>
            <a:picLocks noChangeAspect="1" noChangeArrowheads="1"/>
          </p:cNvPicPr>
          <p:nvPr/>
        </p:nvPicPr>
        <p:blipFill>
          <a:blip r:embed="rId6" cstate="print">
            <a:extLst>
              <a:ext uri="{28A0092B-C50C-407E-A947-70E740481C1C}">
                <a14:useLocalDpi xmlns="" xmlns:a14="http://schemas.microsoft.com/office/drawing/2010/main"/>
              </a:ext>
            </a:extLst>
          </a:blip>
          <a:srcRect/>
          <a:stretch>
            <a:fillRect/>
          </a:stretch>
        </p:blipFill>
        <p:spPr bwMode="auto">
          <a:xfrm>
            <a:off x="6863441" y="155163"/>
            <a:ext cx="244834" cy="589002"/>
          </a:xfrm>
          <a:prstGeom prst="rect">
            <a:avLst/>
          </a:prstGeom>
          <a:noFill/>
        </p:spPr>
      </p:pic>
      <p:sp>
        <p:nvSpPr>
          <p:cNvPr id="40" name="Rectangle 39">
            <a:hlinkClick r:id="rId7"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43" name="Rectangle 42">
            <a:hlinkClick r:id="rId8"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44" name="Rectangle 43">
            <a:hlinkClick r:id="rId9"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10"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11"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12"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13"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4"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5"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6"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7"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8"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19"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20"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7" name="Oval 56"/>
          <p:cNvSpPr/>
          <p:nvPr/>
        </p:nvSpPr>
        <p:spPr>
          <a:xfrm>
            <a:off x="1083101" y="1729981"/>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50239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3"/>
            <a:ext cx="7960528" cy="7047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Convenient and easy to-use wireless phone with option for Bluetooth headset. Offers lone worker protection via the alarm key. Works with DECT and IP-DECT base stations. Long battery life. Low power consumption and radio emission. Hands-free audio. Built-in vibrate mode. Large color screen. Backlit keypad and screen. 3.5mm headset output or option for Bluetooth headset. </a:t>
            </a:r>
          </a:p>
        </p:txBody>
      </p:sp>
      <p:sp>
        <p:nvSpPr>
          <p:cNvPr id="6" name="Rectangle 5"/>
          <p:cNvSpPr/>
          <p:nvPr/>
        </p:nvSpPr>
        <p:spPr>
          <a:xfrm>
            <a:off x="5251569" y="776782"/>
            <a:ext cx="3943385" cy="2769989"/>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All business telephony services as if at the desk</a:t>
            </a:r>
          </a:p>
          <a:p>
            <a:pPr marL="180000" indent="-180975">
              <a:spcBef>
                <a:spcPts val="0"/>
              </a:spcBef>
              <a:buClr>
                <a:srgbClr val="00549F"/>
              </a:buClr>
              <a:buFontTx/>
              <a:buChar char="•"/>
            </a:pPr>
            <a:r>
              <a:rPr lang="en-US" sz="1000">
                <a:latin typeface="Trebuchet MS" pitchFamily="34" charset="0"/>
              </a:rPr>
              <a:t>Large backlit screen to ease reading and Bluetooth headset for convenient hands-free mode</a:t>
            </a:r>
          </a:p>
          <a:p>
            <a:pPr marL="180000" indent="-180975">
              <a:spcBef>
                <a:spcPts val="0"/>
              </a:spcBef>
              <a:buClr>
                <a:srgbClr val="00549F"/>
              </a:buClr>
              <a:buFontTx/>
              <a:buChar char="•"/>
            </a:pPr>
            <a:r>
              <a:rPr lang="en-US" sz="1000">
                <a:latin typeface="Trebuchet MS" pitchFamily="34" charset="0"/>
              </a:rPr>
              <a:t>Long-life battery up to 17 hours talk time </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Digital DECT and IP-DECT connectivity </a:t>
            </a:r>
          </a:p>
          <a:p>
            <a:pPr marL="180000" indent="-180975" eaLnBrk="0" hangingPunct="0">
              <a:spcBef>
                <a:spcPts val="0"/>
              </a:spcBef>
              <a:buClr>
                <a:srgbClr val="00549F"/>
              </a:buClr>
              <a:buFontTx/>
              <a:buChar char="•"/>
              <a:defRPr/>
            </a:pPr>
            <a:r>
              <a:rPr lang="en-US" sz="1000">
                <a:latin typeface="Trebuchet MS" pitchFamily="34" charset="0"/>
              </a:rPr>
              <a:t>Answer calls immediately, wherever you are. No call backs, instant call treatment</a:t>
            </a:r>
          </a:p>
          <a:p>
            <a:pPr marL="180000" indent="-180975" eaLnBrk="0" hangingPunct="0">
              <a:spcBef>
                <a:spcPts val="0"/>
              </a:spcBef>
              <a:buClr>
                <a:srgbClr val="00549F"/>
              </a:buClr>
              <a:buFontTx/>
              <a:buChar char="•"/>
              <a:defRPr/>
            </a:pPr>
            <a:r>
              <a:rPr lang="en-US" sz="1000">
                <a:latin typeface="Trebuchet MS" pitchFamily="34" charset="0"/>
              </a:rPr>
              <a:t>Long talk time: economy mode automatically uses low radio emission power (25 </a:t>
            </a:r>
            <a:r>
              <a:rPr lang="en-US" sz="1000" err="1">
                <a:latin typeface="Trebuchet MS" pitchFamily="34" charset="0"/>
              </a:rPr>
              <a:t>mW</a:t>
            </a:r>
            <a:r>
              <a:rPr lang="en-US" sz="1000">
                <a:latin typeface="Trebuchet MS" pitchFamily="34" charset="0"/>
              </a:rPr>
              <a:t> peak)</a:t>
            </a:r>
          </a:p>
          <a:p>
            <a:pPr>
              <a:spcBef>
                <a:spcPts val="0"/>
              </a:spcBef>
              <a:buClr>
                <a:srgbClr val="00549F"/>
              </a:buClr>
            </a:pPr>
            <a:r>
              <a:rPr lang="en-US" sz="120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800">
                <a:latin typeface="Trebuchet MS" pitchFamily="34" charset="0"/>
              </a:rPr>
              <a:t>3BN67343AA	Vertical pouch with Belt clip</a:t>
            </a:r>
          </a:p>
          <a:p>
            <a:pPr marL="180000" indent="-180975" eaLnBrk="0" hangingPunct="0">
              <a:spcBef>
                <a:spcPts val="0"/>
              </a:spcBef>
              <a:buClr>
                <a:srgbClr val="00549F"/>
              </a:buClr>
              <a:buFontTx/>
              <a:buChar char="•"/>
            </a:pPr>
            <a:r>
              <a:rPr lang="en-US" sz="800">
                <a:latin typeface="Trebuchet MS" pitchFamily="34" charset="0"/>
              </a:rPr>
              <a:t>3BN67344AA	Horizontal pouch with Belt clip</a:t>
            </a:r>
          </a:p>
          <a:p>
            <a:pPr marL="180000" indent="-180975" eaLnBrk="0" hangingPunct="0">
              <a:spcBef>
                <a:spcPts val="0"/>
              </a:spcBef>
              <a:buClr>
                <a:srgbClr val="00549F"/>
              </a:buClr>
              <a:buFontTx/>
              <a:buChar char="•"/>
            </a:pPr>
            <a:r>
              <a:rPr lang="en-US" sz="800">
                <a:latin typeface="Trebuchet MS" pitchFamily="34" charset="0"/>
              </a:rPr>
              <a:t>3BN67215WW    BT Plantronics Voyager Legend</a:t>
            </a:r>
          </a:p>
          <a:p>
            <a:pPr marL="180000" indent="-180975" eaLnBrk="0" hangingPunct="0">
              <a:spcBef>
                <a:spcPts val="0"/>
              </a:spcBef>
              <a:buClr>
                <a:srgbClr val="00549F"/>
              </a:buClr>
              <a:buFontTx/>
              <a:buChar char="•"/>
            </a:pPr>
            <a:r>
              <a:rPr lang="en-US" sz="800">
                <a:latin typeface="Trebuchet MS" pitchFamily="34" charset="0"/>
              </a:rPr>
              <a:t>3BN67341AA	Handset dual charger</a:t>
            </a:r>
          </a:p>
          <a:p>
            <a:pPr marL="180000" indent="-180975" eaLnBrk="0" hangingPunct="0">
              <a:spcBef>
                <a:spcPts val="0"/>
              </a:spcBef>
              <a:buClr>
                <a:srgbClr val="00549F"/>
              </a:buClr>
              <a:buFontTx/>
              <a:buChar char="•"/>
            </a:pPr>
            <a:r>
              <a:rPr lang="en-US" sz="800">
                <a:latin typeface="Trebuchet MS" pitchFamily="34" charset="0"/>
              </a:rPr>
              <a:t>3BN67331AB      Handset desktop charger</a:t>
            </a:r>
          </a:p>
          <a:p>
            <a:pPr marL="180000" indent="-180975" eaLnBrk="0" hangingPunct="0">
              <a:spcBef>
                <a:spcPts val="0"/>
              </a:spcBef>
              <a:buClr>
                <a:srgbClr val="00549F"/>
              </a:buClr>
              <a:buFontTx/>
              <a:buChar char="•"/>
            </a:pPr>
            <a:r>
              <a:rPr lang="en-US" sz="800">
                <a:latin typeface="Trebuchet MS" pitchFamily="34" charset="0"/>
              </a:rPr>
              <a:t>Spares parts (batteries, charger, adaptor)</a:t>
            </a: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8242 DECT Handset</a:t>
            </a:r>
            <a:br>
              <a:rPr lang="en-US" sz="1600">
                <a:solidFill>
                  <a:schemeClr val="bg1"/>
                </a:solidFill>
              </a:rPr>
            </a:br>
            <a:r>
              <a:rPr lang="en-US" sz="1200" b="0">
                <a:solidFill>
                  <a:schemeClr val="bg1"/>
                </a:solidFill>
              </a:rPr>
              <a:t>Wireless phone for intensive use. Premium experience</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ALE business communications</a:t>
            </a:r>
            <a:br>
              <a:rPr lang="en-US" sz="1200" b="1">
                <a:solidFill>
                  <a:schemeClr val="bg1"/>
                </a:solidFill>
                <a:latin typeface="Trebuchet MS"/>
                <a:cs typeface="Trebuchet MS"/>
              </a:rPr>
            </a:br>
            <a:r>
              <a:rPr lang="en-US" sz="1200" b="1">
                <a:solidFill>
                  <a:schemeClr val="bg1"/>
                </a:solidFill>
                <a:latin typeface="Trebuchet MS"/>
                <a:cs typeface="Trebuchet MS"/>
              </a:rPr>
              <a:t>and navigation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Built-in Bluetooth</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XL screen size</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5" name="Picture 2" descr="https://upload.wikimedia.org/wikipedia/commons/thumb/d/da/Bluetooth.svg/512px-Bluetooth.svg.png"/>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3114909" y="829671"/>
            <a:ext cx="325621" cy="496699"/>
          </a:xfrm>
          <a:prstGeom prst="rect">
            <a:avLst/>
          </a:prstGeom>
          <a:noFill/>
        </p:spPr>
      </p:pic>
      <p:pic>
        <p:nvPicPr>
          <p:cNvPr id="36" name="Picture 2" descr="D:\Users\cjapiot\AppData\Local\Microsoft\Windows\Temporary Internet Files\Content.Outlook\INVBGML5\8242_DECT_DualCharger_f_l_screen.png"/>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3440530" y="1731014"/>
            <a:ext cx="824128" cy="1419800"/>
          </a:xfrm>
          <a:prstGeom prst="rect">
            <a:avLst/>
          </a:prstGeom>
          <a:noFill/>
        </p:spPr>
      </p:pic>
      <p:pic>
        <p:nvPicPr>
          <p:cNvPr id="37" name="Picture 2" descr="D:\Users\cjapiot\Pictures\MARKETING PHOTOS\product\dect_wlan\8242\8242_DECT_f-2_screen.png"/>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2066861" y="768764"/>
            <a:ext cx="962082" cy="2302855"/>
          </a:xfrm>
          <a:prstGeom prst="rect">
            <a:avLst/>
          </a:prstGeom>
          <a:noFill/>
        </p:spPr>
      </p:pic>
      <p:pic>
        <p:nvPicPr>
          <p:cNvPr id="49" name="Image 25" descr="DualCharger_8242s_f.png"/>
          <p:cNvPicPr>
            <a:picLocks noChangeAspect="1"/>
          </p:cNvPicPr>
          <p:nvPr/>
        </p:nvPicPr>
        <p:blipFill rotWithShape="1">
          <a:blip r:embed="rId6" cstate="print">
            <a:extLst>
              <a:ext uri="{28A0092B-C50C-407E-A947-70E740481C1C}">
                <a14:useLocalDpi xmlns="" xmlns:a14="http://schemas.microsoft.com/office/drawing/2010/main"/>
              </a:ext>
            </a:extLst>
          </a:blip>
          <a:srcRect/>
          <a:stretch/>
        </p:blipFill>
        <p:spPr>
          <a:xfrm>
            <a:off x="8089900" y="2558560"/>
            <a:ext cx="659234" cy="702768"/>
          </a:xfrm>
          <a:prstGeom prst="rect">
            <a:avLst/>
          </a:prstGeom>
        </p:spPr>
      </p:pic>
      <p:pic>
        <p:nvPicPr>
          <p:cNvPr id="50" name="Image 37" descr="8242s_DECT_l.PNG"/>
          <p:cNvPicPr>
            <a:picLocks noChangeAspect="1"/>
          </p:cNvPicPr>
          <p:nvPr/>
        </p:nvPicPr>
        <p:blipFill>
          <a:blip r:embed="rId7" cstate="print">
            <a:extLst>
              <a:ext uri="{28A0092B-C50C-407E-A947-70E740481C1C}">
                <a14:useLocalDpi xmlns="" xmlns:a14="http://schemas.microsoft.com/office/drawing/2010/main"/>
              </a:ext>
            </a:extLst>
          </a:blip>
          <a:stretch>
            <a:fillRect/>
          </a:stretch>
        </p:blipFill>
        <p:spPr>
          <a:xfrm>
            <a:off x="4202717" y="1884353"/>
            <a:ext cx="471989" cy="1085575"/>
          </a:xfrm>
          <a:prstGeom prst="rect">
            <a:avLst/>
          </a:prstGeom>
        </p:spPr>
      </p:pic>
      <p:pic>
        <p:nvPicPr>
          <p:cNvPr id="51" name="Image 40" descr="8242s_DECT_r.png"/>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4460625" y="1876155"/>
            <a:ext cx="479117" cy="1101970"/>
          </a:xfrm>
          <a:prstGeom prst="rect">
            <a:avLst/>
          </a:prstGeom>
        </p:spPr>
      </p:pic>
      <p:sp>
        <p:nvSpPr>
          <p:cNvPr id="38" name="Rectangle 37">
            <a:hlinkClick r:id="rId9"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45" name="Rectangle 44">
            <a:hlinkClick r:id="rId10"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47" name="Rectangle 46">
            <a:hlinkClick r:id="rId11"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8" name="Rectangle 47">
            <a:hlinkClick r:id="rId12"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52" name="Rectangle 51">
            <a:hlinkClick r:id="rId13"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53" name="Rectangle 52">
            <a:hlinkClick r:id="rId14"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54" name="Rectangle 53">
            <a:hlinkClick r:id="rId15"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5" name="Rectangle 54">
            <a:hlinkClick r:id="rId16"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6" name="Rectangle 55">
            <a:hlinkClick r:id="rId17"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7" name="Rectangle 56">
            <a:hlinkClick r:id="rId18"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8" name="Rectangle 57">
            <a:hlinkClick r:id="rId19"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9" name="Rectangle 58">
            <a:hlinkClick r:id="rId20"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60" name="Rectangle 59">
            <a:hlinkClick r:id="rId21"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61" name="Rectangle 60">
            <a:hlinkClick r:id="rId22"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62" name="Oval 61"/>
          <p:cNvSpPr/>
          <p:nvPr/>
        </p:nvSpPr>
        <p:spPr>
          <a:xfrm>
            <a:off x="1083101" y="1729981"/>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7453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71306" y="3177831"/>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Rainbow Essential is a FREE Cloud app to text, call, video and share instantly with your business community. Easily chat and share files, up to 20 participants per group. Instantly make audio or video calls and share your screen with just a click. Rainbow is connected to the Communication Server: Search the corporate directory, see employees’ on the phone presence and click to call with an ALE desk phone. Enterprise-grade control: the solution is secure and managed by IT through a web-based portal</a:t>
            </a:r>
          </a:p>
        </p:txBody>
      </p:sp>
      <p:sp>
        <p:nvSpPr>
          <p:cNvPr id="6" name="Rectangle 5"/>
          <p:cNvSpPr/>
          <p:nvPr/>
        </p:nvSpPr>
        <p:spPr>
          <a:xfrm>
            <a:off x="5181521" y="696142"/>
            <a:ext cx="3846530" cy="2569934"/>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Secure: no ads, no commercialized data, local datacenters</a:t>
            </a:r>
          </a:p>
          <a:p>
            <a:pPr marL="180000" indent="-180975">
              <a:spcBef>
                <a:spcPts val="0"/>
              </a:spcBef>
              <a:buClr>
                <a:srgbClr val="00549F"/>
              </a:buClr>
              <a:buFontTx/>
              <a:buChar char="•"/>
            </a:pPr>
            <a:r>
              <a:rPr lang="en-US" sz="1000" dirty="0">
                <a:latin typeface="Trebuchet MS" pitchFamily="34" charset="0"/>
              </a:rPr>
              <a:t>Video and file sharing everywhere </a:t>
            </a:r>
          </a:p>
          <a:p>
            <a:pPr marL="180000" indent="-180975">
              <a:spcBef>
                <a:spcPts val="0"/>
              </a:spcBef>
              <a:buClr>
                <a:srgbClr val="00549F"/>
              </a:buClr>
              <a:buFontTx/>
              <a:buChar char="•"/>
            </a:pPr>
            <a:r>
              <a:rPr lang="en-US" sz="1000" dirty="0">
                <a:latin typeface="Trebuchet MS" pitchFamily="34" charset="0"/>
              </a:rPr>
              <a:t>Integration with phone-system: See if office workers are on the phone</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Enterprise-grade solution: secure and IT-controlled</a:t>
            </a:r>
          </a:p>
          <a:p>
            <a:pPr marL="180000" indent="-180975" eaLnBrk="0" hangingPunct="0">
              <a:spcBef>
                <a:spcPts val="0"/>
              </a:spcBef>
              <a:buClr>
                <a:srgbClr val="00549F"/>
              </a:buClr>
              <a:buFontTx/>
              <a:buChar char="•"/>
              <a:defRPr/>
            </a:pPr>
            <a:r>
              <a:rPr lang="en-US" sz="1000" dirty="0">
                <a:latin typeface="Trebuchet MS" pitchFamily="34" charset="0"/>
              </a:rPr>
              <a:t>Mobility: exchange files and tap to video from everywhere</a:t>
            </a:r>
          </a:p>
          <a:p>
            <a:pPr marL="180000" indent="-180975" eaLnBrk="0" hangingPunct="0">
              <a:spcBef>
                <a:spcPts val="0"/>
              </a:spcBef>
              <a:buClr>
                <a:srgbClr val="00549F"/>
              </a:buClr>
              <a:buFontTx/>
              <a:buChar char="•"/>
              <a:defRPr/>
            </a:pPr>
            <a:r>
              <a:rPr lang="en-US" sz="1000" dirty="0">
                <a:latin typeface="Trebuchet MS" pitchFamily="34" charset="0"/>
              </a:rPr>
              <a:t>Collaboration: open to all employees and guests (for free) and shows telephony presence status</a:t>
            </a:r>
            <a:endParaRPr lang="en-US" sz="1200" dirty="0">
              <a:latin typeface="Trebuchet MS" pitchFamily="34" charset="0"/>
            </a:endParaRPr>
          </a:p>
          <a:p>
            <a:pPr>
              <a:spcBef>
                <a:spcPts val="0"/>
              </a:spcBef>
              <a:buClr>
                <a:srgbClr val="00549F"/>
              </a:buClr>
            </a:pPr>
            <a:r>
              <a:rPr lang="en-US" sz="1200" dirty="0">
                <a:solidFill>
                  <a:schemeClr val="bg1"/>
                </a:solidFill>
                <a:latin typeface="Trebuchet MS" pitchFamily="34" charset="0"/>
              </a:rPr>
              <a:t>Options</a:t>
            </a:r>
          </a:p>
          <a:p>
            <a:pPr marL="180000" indent="-180975">
              <a:spcBef>
                <a:spcPts val="0"/>
              </a:spcBef>
              <a:buClr>
                <a:srgbClr val="00549F"/>
              </a:buClr>
              <a:buFontTx/>
              <a:buChar char="•"/>
            </a:pPr>
            <a:r>
              <a:rPr lang="en-US" sz="1000" dirty="0">
                <a:latin typeface="Trebuchet MS" pitchFamily="34" charset="0"/>
              </a:rPr>
              <a:t>Rainbow Business: One-number mobility and remote work</a:t>
            </a:r>
          </a:p>
          <a:p>
            <a:pPr marL="180000" indent="-180975">
              <a:spcBef>
                <a:spcPts val="0"/>
              </a:spcBef>
              <a:buClr>
                <a:srgbClr val="00549F"/>
              </a:buClr>
              <a:buFontTx/>
              <a:buChar char="•"/>
            </a:pPr>
            <a:r>
              <a:rPr lang="en-US" sz="1000" dirty="0">
                <a:latin typeface="Trebuchet MS" pitchFamily="34" charset="0"/>
              </a:rPr>
              <a:t>Rainbow Enterprise: Virtual meetings </a:t>
            </a:r>
          </a:p>
          <a:p>
            <a:pPr marL="180000" indent="-180975">
              <a:spcBef>
                <a:spcPts val="0"/>
              </a:spcBef>
              <a:buClr>
                <a:srgbClr val="00549F"/>
              </a:buClr>
              <a:buFontTx/>
              <a:buChar char="•"/>
            </a:pPr>
            <a:r>
              <a:rPr lang="en-US" sz="1000" dirty="0">
                <a:latin typeface="Trebuchet MS" pitchFamily="34" charset="0"/>
              </a:rPr>
              <a:t>Rainbow Enterprise Conference: any phone conferencing </a:t>
            </a: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Rainbow Essential</a:t>
            </a:r>
            <a:br>
              <a:rPr lang="en-US" sz="1600">
                <a:solidFill>
                  <a:schemeClr val="bg1"/>
                </a:solidFill>
              </a:rPr>
            </a:br>
            <a:r>
              <a:rPr lang="en-US" sz="1200" b="0">
                <a:solidFill>
                  <a:schemeClr val="bg1"/>
                </a:solidFill>
              </a:rPr>
              <a:t>Mobile video and file exchange for all. Click to call with business phone</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Mobile video and chat for all</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Click to call and on-the-phone presence… for free</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Secure and hosted in privacy-conscious datacenters</a:t>
            </a:r>
          </a:p>
        </p:txBody>
      </p:sp>
      <p:sp>
        <p:nvSpPr>
          <p:cNvPr id="43" name="Oval 42"/>
          <p:cNvSpPr/>
          <p:nvPr/>
        </p:nvSpPr>
        <p:spPr>
          <a:xfrm>
            <a:off x="3884812" y="4154759"/>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1" name="Image 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1854342" y="1044435"/>
            <a:ext cx="2537394" cy="2165399"/>
          </a:xfrm>
          <a:prstGeom prst="rect">
            <a:avLst/>
          </a:prstGeom>
        </p:spPr>
      </p:pic>
      <p:sp>
        <p:nvSpPr>
          <p:cNvPr id="2" name="Arrow: Up-Down 1"/>
          <p:cNvSpPr/>
          <p:nvPr/>
        </p:nvSpPr>
        <p:spPr>
          <a:xfrm>
            <a:off x="3636829" y="1947353"/>
            <a:ext cx="314585" cy="505344"/>
          </a:xfrm>
          <a:prstGeom prst="upDownArrow">
            <a:avLst>
              <a:gd name="adj1" fmla="val 50000"/>
              <a:gd name="adj2" fmla="val 50000"/>
            </a:avLst>
          </a:prstGeom>
          <a:solidFill>
            <a:schemeClr val="accent1"/>
          </a:solidFill>
          <a:ln>
            <a:solidFill>
              <a:schemeClr val="accent2">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3" name="Rectangle 32">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5" name="Rectangle 34">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6" name="Rectangle 35">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7" name="Rectangle 36">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8" name="Rectangle 37">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5" name="Rectangle 44">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7" name="Rectangle 46">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8" name="Rectangle 47">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9" name="Rectangle 48">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0" name="Rectangle 49">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1" name="Rectangle 50">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2" name="Rectangle 51">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3" name="Rectangle 52">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4" name="Rectangle 53">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5" name="Oval 54"/>
          <p:cNvSpPr/>
          <p:nvPr/>
        </p:nvSpPr>
        <p:spPr>
          <a:xfrm>
            <a:off x="1094650" y="237925"/>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
        <p:nvSpPr>
          <p:cNvPr id="32" name="Oval 31">
            <a:extLst>
              <a:ext uri="{FF2B5EF4-FFF2-40B4-BE49-F238E27FC236}">
                <a16:creationId xmlns="" xmlns:a16="http://schemas.microsoft.com/office/drawing/2014/main" id="{286BD7EF-7259-4F21-A6ED-668361DE54D9}"/>
              </a:ext>
            </a:extLst>
          </p:cNvPr>
          <p:cNvSpPr/>
          <p:nvPr/>
        </p:nvSpPr>
        <p:spPr>
          <a:xfrm>
            <a:off x="1234427" y="4154759"/>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Tree>
    <p:extLst>
      <p:ext uri="{BB962C8B-B14F-4D97-AF65-F5344CB8AC3E}">
        <p14:creationId xmlns="" xmlns:p14="http://schemas.microsoft.com/office/powerpoint/2010/main" val="14161590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3"/>
            <a:ext cx="7960528" cy="691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Convenient and easy to-use wireless phone for mobile business communications in demanding environments such as industry and healthcare. Works with DECT and IP-DECT base stations. Extra long battery life. Low power consumption and radio emission. Hands-free audio. Built-in vibrate mode. Color screen. Backlit keypad and screen. 3.5mm headset output.</a:t>
            </a:r>
          </a:p>
          <a:p>
            <a:endParaRPr lang="en-US" sz="1000" dirty="0">
              <a:solidFill>
                <a:schemeClr val="tx1"/>
              </a:solidFill>
              <a:latin typeface="Trebuchet MS" pitchFamily="34" charset="0"/>
            </a:endParaRPr>
          </a:p>
          <a:p>
            <a:endParaRPr lang="en-US" sz="1000" dirty="0">
              <a:solidFill>
                <a:schemeClr val="tx1"/>
              </a:solidFill>
              <a:latin typeface="Trebuchet MS" pitchFamily="34" charset="0"/>
            </a:endParaRPr>
          </a:p>
        </p:txBody>
      </p:sp>
      <p:sp>
        <p:nvSpPr>
          <p:cNvPr id="6" name="Rectangle 5"/>
          <p:cNvSpPr/>
          <p:nvPr/>
        </p:nvSpPr>
        <p:spPr>
          <a:xfrm>
            <a:off x="5251569" y="776782"/>
            <a:ext cx="3943385" cy="3100849"/>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All business telephony services as if at the desk</a:t>
            </a:r>
          </a:p>
          <a:p>
            <a:pPr marL="180000" indent="-180975">
              <a:spcBef>
                <a:spcPts val="0"/>
              </a:spcBef>
              <a:buClr>
                <a:srgbClr val="00549F"/>
              </a:buClr>
              <a:buFontTx/>
              <a:buChar char="•"/>
            </a:pPr>
            <a:r>
              <a:rPr lang="en-US" sz="1000">
                <a:latin typeface="Trebuchet MS" pitchFamily="34" charset="0"/>
              </a:rPr>
              <a:t>Extra long-life battery up to 20 hours talk time </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Digital DECT and IP-DECT connectivity </a:t>
            </a:r>
          </a:p>
          <a:p>
            <a:pPr marL="180000" indent="-180975" eaLnBrk="0" hangingPunct="0">
              <a:spcBef>
                <a:spcPts val="0"/>
              </a:spcBef>
              <a:buClr>
                <a:srgbClr val="00549F"/>
              </a:buClr>
              <a:buFontTx/>
              <a:buChar char="•"/>
              <a:defRPr/>
            </a:pPr>
            <a:r>
              <a:rPr lang="en-US" sz="1000">
                <a:latin typeface="Trebuchet MS" pitchFamily="34" charset="0"/>
              </a:rPr>
              <a:t>Answer calls immediately, wherever you are. No call backs, instant call treatment</a:t>
            </a:r>
          </a:p>
          <a:p>
            <a:pPr marL="180000" indent="-180975" eaLnBrk="0" hangingPunct="0">
              <a:spcBef>
                <a:spcPts val="0"/>
              </a:spcBef>
              <a:buClr>
                <a:srgbClr val="00549F"/>
              </a:buClr>
              <a:buFontTx/>
              <a:buChar char="•"/>
              <a:defRPr/>
            </a:pPr>
            <a:r>
              <a:rPr lang="en-US" sz="1000">
                <a:latin typeface="Trebuchet MS" pitchFamily="34" charset="0"/>
              </a:rPr>
              <a:t>Long talk time: economy mode automatically uses low radio emission power (25 </a:t>
            </a:r>
            <a:r>
              <a:rPr lang="en-US" sz="1000" err="1">
                <a:latin typeface="Trebuchet MS" pitchFamily="34" charset="0"/>
              </a:rPr>
              <a:t>mW</a:t>
            </a:r>
            <a:r>
              <a:rPr lang="en-US" sz="1000">
                <a:latin typeface="Trebuchet MS" pitchFamily="34" charset="0"/>
              </a:rPr>
              <a:t> peak)</a:t>
            </a:r>
          </a:p>
          <a:p>
            <a:pPr>
              <a:spcBef>
                <a:spcPts val="0"/>
              </a:spcBef>
              <a:buClr>
                <a:srgbClr val="00549F"/>
              </a:buClr>
            </a:pPr>
            <a:r>
              <a:rPr lang="en-US" sz="120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800">
                <a:latin typeface="Trebuchet MS" pitchFamily="34" charset="0"/>
              </a:rPr>
              <a:t>3BN67334AA	Handset swivel clip</a:t>
            </a:r>
          </a:p>
          <a:p>
            <a:pPr marL="180000" indent="-180975" eaLnBrk="0" hangingPunct="0">
              <a:spcBef>
                <a:spcPts val="0"/>
              </a:spcBef>
              <a:buClr>
                <a:srgbClr val="00549F"/>
              </a:buClr>
              <a:buFontTx/>
              <a:buChar char="•"/>
            </a:pPr>
            <a:r>
              <a:rPr lang="en-US" sz="800">
                <a:latin typeface="Trebuchet MS" pitchFamily="34" charset="0"/>
              </a:rPr>
              <a:t>3BN67337AA	Vertical pouch with Belt clip</a:t>
            </a:r>
          </a:p>
          <a:p>
            <a:pPr marL="180000" indent="-180975" eaLnBrk="0" hangingPunct="0">
              <a:spcBef>
                <a:spcPts val="0"/>
              </a:spcBef>
              <a:buClr>
                <a:srgbClr val="00549F"/>
              </a:buClr>
              <a:buFontTx/>
              <a:buChar char="•"/>
            </a:pPr>
            <a:r>
              <a:rPr lang="en-US" sz="800">
                <a:latin typeface="Trebuchet MS" pitchFamily="34" charset="0"/>
              </a:rPr>
              <a:t>3BN67338AA	Horizontal pouch with Belt clip	</a:t>
            </a:r>
          </a:p>
          <a:p>
            <a:pPr marL="180000" indent="-180975" eaLnBrk="0" hangingPunct="0">
              <a:spcBef>
                <a:spcPts val="0"/>
              </a:spcBef>
              <a:buClr>
                <a:srgbClr val="00549F"/>
              </a:buClr>
              <a:buFontTx/>
              <a:buChar char="•"/>
            </a:pPr>
            <a:r>
              <a:rPr lang="en-US" sz="800">
                <a:latin typeface="Trebuchet MS" pitchFamily="34" charset="0"/>
              </a:rPr>
              <a:t>3BN67359AA	Protective rubber case with swivel clip</a:t>
            </a:r>
          </a:p>
          <a:p>
            <a:pPr marL="180000" indent="-180975" eaLnBrk="0" hangingPunct="0">
              <a:spcBef>
                <a:spcPts val="0"/>
              </a:spcBef>
              <a:buClr>
                <a:srgbClr val="00549F"/>
              </a:buClr>
              <a:buFontTx/>
              <a:buChar char="•"/>
            </a:pPr>
            <a:r>
              <a:rPr lang="en-US" sz="800">
                <a:latin typeface="Trebuchet MS" pitchFamily="34" charset="0"/>
              </a:rPr>
              <a:t>3BN67341AA	Dual charger</a:t>
            </a:r>
          </a:p>
          <a:p>
            <a:pPr marL="180000" indent="-180975" eaLnBrk="0" hangingPunct="0">
              <a:spcBef>
                <a:spcPts val="0"/>
              </a:spcBef>
              <a:buClr>
                <a:srgbClr val="00549F"/>
              </a:buClr>
              <a:buFontTx/>
              <a:buChar char="•"/>
            </a:pPr>
            <a:r>
              <a:rPr lang="en-US" sz="800">
                <a:latin typeface="Trebuchet MS" pitchFamily="34" charset="0"/>
              </a:rPr>
              <a:t>3BN67331AB 	Handset desktop charger </a:t>
            </a:r>
          </a:p>
          <a:p>
            <a:pPr marL="180000" indent="-180975" eaLnBrk="0" hangingPunct="0">
              <a:spcBef>
                <a:spcPts val="0"/>
              </a:spcBef>
              <a:buClr>
                <a:srgbClr val="00549F"/>
              </a:buClr>
              <a:buFontTx/>
              <a:buChar char="•"/>
            </a:pPr>
            <a:r>
              <a:rPr lang="en-US" sz="800">
                <a:latin typeface="Trebuchet MS" pitchFamily="34" charset="0"/>
              </a:rPr>
              <a:t>Spares parts (batteries, charger, adaptor)</a:t>
            </a:r>
          </a:p>
          <a:p>
            <a:pPr>
              <a:spcBef>
                <a:spcPts val="0"/>
              </a:spcBef>
              <a:buClr>
                <a:srgbClr val="00549F"/>
              </a:buClr>
            </a:pPr>
            <a:endParaRPr lang="en-US" sz="1050">
              <a:latin typeface="Trebuchet MS" pitchFamily="34" charset="0"/>
            </a:endParaRPr>
          </a:p>
          <a:p>
            <a:pPr marL="180000" indent="-180975">
              <a:spcBef>
                <a:spcPts val="0"/>
              </a:spcBef>
              <a:buClr>
                <a:srgbClr val="00549F"/>
              </a:buClr>
              <a:buFontTx/>
              <a:buChar char="•"/>
            </a:pPr>
            <a:endParaRPr lang="en-US" sz="800">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8232 DECT Handset</a:t>
            </a:r>
            <a:br>
              <a:rPr lang="en-US" sz="1600">
                <a:solidFill>
                  <a:schemeClr val="bg1"/>
                </a:solidFill>
              </a:rPr>
            </a:br>
            <a:r>
              <a:rPr lang="en-US" sz="1200" b="0">
                <a:solidFill>
                  <a:schemeClr val="bg1"/>
                </a:solidFill>
              </a:rPr>
              <a:t>Wireless phone for intensive use.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ALE business communications</a:t>
            </a:r>
            <a:br>
              <a:rPr lang="en-US" sz="1200" b="1" dirty="0">
                <a:solidFill>
                  <a:schemeClr val="bg1"/>
                </a:solidFill>
                <a:latin typeface="Trebuchet MS"/>
                <a:cs typeface="Trebuchet MS"/>
              </a:rPr>
            </a:br>
            <a:r>
              <a:rPr lang="en-US" sz="1200" b="1" dirty="0">
                <a:solidFill>
                  <a:schemeClr val="bg1"/>
                </a:solidFill>
                <a:latin typeface="Trebuchet MS"/>
                <a:cs typeface="Trebuchet MS"/>
              </a:rPr>
              <a:t>and navigation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Robust enterprise-grade design</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20H talk-time</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Image 30" descr="8232s_DECT_bottom.png"/>
          <p:cNvPicPr>
            <a:picLocks noChangeAspect="1"/>
          </p:cNvPicPr>
          <p:nvPr/>
        </p:nvPicPr>
        <p:blipFill>
          <a:blip r:embed="rId3" cstate="email"/>
          <a:stretch>
            <a:fillRect/>
          </a:stretch>
        </p:blipFill>
        <p:spPr>
          <a:xfrm>
            <a:off x="3694762" y="2588938"/>
            <a:ext cx="797033" cy="442993"/>
          </a:xfrm>
          <a:prstGeom prst="rect">
            <a:avLst/>
          </a:prstGeom>
        </p:spPr>
      </p:pic>
      <p:pic>
        <p:nvPicPr>
          <p:cNvPr id="31" name="Image 32" descr="8232s_DECT_Charger_f_r_screen.png"/>
          <p:cNvPicPr>
            <a:picLocks noChangeAspect="1"/>
          </p:cNvPicPr>
          <p:nvPr/>
        </p:nvPicPr>
        <p:blipFill>
          <a:blip r:embed="rId4" cstate="email"/>
          <a:stretch>
            <a:fillRect/>
          </a:stretch>
        </p:blipFill>
        <p:spPr>
          <a:xfrm>
            <a:off x="1506333" y="675507"/>
            <a:ext cx="1631032" cy="2446549"/>
          </a:xfrm>
          <a:prstGeom prst="rect">
            <a:avLst/>
          </a:prstGeom>
        </p:spPr>
      </p:pic>
      <p:pic>
        <p:nvPicPr>
          <p:cNvPr id="32" name="Image 40" descr="8232s_DECT_l.png"/>
          <p:cNvPicPr>
            <a:picLocks noChangeAspect="1"/>
          </p:cNvPicPr>
          <p:nvPr/>
        </p:nvPicPr>
        <p:blipFill>
          <a:blip r:embed="rId5" cstate="email"/>
          <a:stretch>
            <a:fillRect/>
          </a:stretch>
        </p:blipFill>
        <p:spPr>
          <a:xfrm>
            <a:off x="3415124" y="1009443"/>
            <a:ext cx="771665" cy="1543329"/>
          </a:xfrm>
          <a:prstGeom prst="rect">
            <a:avLst/>
          </a:prstGeom>
        </p:spPr>
      </p:pic>
      <p:pic>
        <p:nvPicPr>
          <p:cNvPr id="33" name="Image 41" descr="8232s_DECT_r.png"/>
          <p:cNvPicPr>
            <a:picLocks noChangeAspect="1"/>
          </p:cNvPicPr>
          <p:nvPr/>
        </p:nvPicPr>
        <p:blipFill>
          <a:blip r:embed="rId6" cstate="email"/>
          <a:stretch>
            <a:fillRect/>
          </a:stretch>
        </p:blipFill>
        <p:spPr>
          <a:xfrm>
            <a:off x="4023639" y="1036267"/>
            <a:ext cx="758253" cy="1516505"/>
          </a:xfrm>
          <a:prstGeom prst="rect">
            <a:avLst/>
          </a:prstGeom>
        </p:spPr>
      </p:pic>
      <p:sp>
        <p:nvSpPr>
          <p:cNvPr id="35" name="Rectangle 34">
            <a:hlinkClick r:id="rId7"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6" name="Rectangle 35">
            <a:hlinkClick r:id="rId8"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7" name="Rectangle 36">
            <a:hlinkClick r:id="rId9"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8" name="Rectangle 37">
            <a:hlinkClick r:id="rId10"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5" name="Rectangle 44">
            <a:hlinkClick r:id="rId11"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7" name="Rectangle 46">
            <a:hlinkClick r:id="rId12"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8" name="Rectangle 47">
            <a:hlinkClick r:id="rId13"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9" name="Rectangle 48">
            <a:hlinkClick r:id="rId14"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0" name="Rectangle 49">
            <a:hlinkClick r:id="rId15"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1" name="Rectangle 50">
            <a:hlinkClick r:id="rId16"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2" name="Rectangle 51">
            <a:hlinkClick r:id="rId17"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3" name="Rectangle 52">
            <a:hlinkClick r:id="rId18"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4" name="Rectangle 53">
            <a:hlinkClick r:id="rId19"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5" name="Rectangle 54">
            <a:hlinkClick r:id="rId20"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6" name="Oval 55"/>
          <p:cNvSpPr/>
          <p:nvPr/>
        </p:nvSpPr>
        <p:spPr>
          <a:xfrm>
            <a:off x="1083101" y="1729981"/>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309444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783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Simple and affordable model for basic on-site mobility needs in the enterprise. Compact handset with color screen and intuitive navigation: 3 </a:t>
            </a:r>
            <a:r>
              <a:rPr lang="en-US" sz="1000" err="1">
                <a:solidFill>
                  <a:schemeClr val="tx1"/>
                </a:solidFill>
                <a:latin typeface="Trebuchet MS" pitchFamily="34" charset="0"/>
              </a:rPr>
              <a:t>softkeys</a:t>
            </a:r>
            <a:r>
              <a:rPr lang="en-US" sz="1000">
                <a:solidFill>
                  <a:schemeClr val="tx1"/>
                </a:solidFill>
                <a:latin typeface="Trebuchet MS" pitchFamily="34" charset="0"/>
              </a:rPr>
              <a:t>, 4-way navigation plus OK button. Personal directory. Local call log. Hands-free audio. 3,5mm jack/USB with flash loader.  GAP standard. IP40. </a:t>
            </a:r>
            <a:r>
              <a:rPr lang="en-US" sz="1000">
                <a:solidFill>
                  <a:schemeClr val="tx1"/>
                </a:solidFill>
              </a:rPr>
              <a:t>Supplied with charger and 2xAAA Batteries. OXO Connect directory (TDM DECT) </a:t>
            </a:r>
            <a:endParaRPr lang="en-US" sz="1000">
              <a:solidFill>
                <a:schemeClr val="tx1"/>
              </a:solidFill>
              <a:latin typeface="Trebuchet MS" pitchFamily="34" charset="0"/>
            </a:endParaRPr>
          </a:p>
          <a:p>
            <a:r>
              <a:rPr lang="en-US" sz="1000">
                <a:solidFill>
                  <a:schemeClr val="tx1"/>
                </a:solidFill>
                <a:latin typeface="Trebuchet MS" pitchFamily="34" charset="0"/>
              </a:rPr>
              <a:t>.</a:t>
            </a:r>
          </a:p>
          <a:p>
            <a:endParaRPr lang="en-US" sz="1000">
              <a:solidFill>
                <a:schemeClr val="tx1"/>
              </a:solidFill>
              <a:latin typeface="Trebuchet MS" pitchFamily="34" charset="0"/>
            </a:endParaRPr>
          </a:p>
        </p:txBody>
      </p:sp>
      <p:sp>
        <p:nvSpPr>
          <p:cNvPr id="6" name="Rectangle 5"/>
          <p:cNvSpPr/>
          <p:nvPr/>
        </p:nvSpPr>
        <p:spPr>
          <a:xfrm>
            <a:off x="5251569" y="776782"/>
            <a:ext cx="3943385" cy="3046988"/>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Robust compact design: IP40 ingress protection (</a:t>
            </a:r>
            <a:r>
              <a:rPr lang="en-US" sz="900">
                <a:latin typeface="Trebuchet MS" pitchFamily="34" charset="0"/>
              </a:rPr>
              <a:t>vs IP20 average market)</a:t>
            </a:r>
          </a:p>
          <a:p>
            <a:pPr marL="180000" indent="-180975">
              <a:spcBef>
                <a:spcPts val="0"/>
              </a:spcBef>
              <a:buClr>
                <a:srgbClr val="00549F"/>
              </a:buClr>
              <a:buFontTx/>
              <a:buChar char="•"/>
            </a:pPr>
            <a:r>
              <a:rPr lang="en-US" sz="1000"/>
              <a:t>Affordable GAP handsets with hands-free and headset output, backlit color screen</a:t>
            </a:r>
          </a:p>
          <a:p>
            <a:pPr marL="180000" indent="-180975">
              <a:spcBef>
                <a:spcPts val="0"/>
              </a:spcBef>
              <a:buClr>
                <a:srgbClr val="00549F"/>
              </a:buClr>
              <a:buFontTx/>
              <a:buChar char="•"/>
            </a:pPr>
            <a:r>
              <a:rPr lang="en-US" sz="1000">
                <a:latin typeface="Trebuchet MS" pitchFamily="34" charset="0"/>
              </a:rPr>
              <a:t>Personal directory and call log (50 entries)</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Compact model with enterprise-grade, robust design</a:t>
            </a:r>
          </a:p>
          <a:p>
            <a:pPr marL="180000" indent="-180975" eaLnBrk="0" hangingPunct="0">
              <a:spcBef>
                <a:spcPts val="0"/>
              </a:spcBef>
              <a:buClr>
                <a:srgbClr val="00549F"/>
              </a:buClr>
              <a:buFontTx/>
              <a:buChar char="•"/>
              <a:defRPr/>
            </a:pPr>
            <a:r>
              <a:rPr lang="en-US" sz="1000">
                <a:latin typeface="Trebuchet MS" pitchFamily="34" charset="0"/>
              </a:rPr>
              <a:t>No lost call with call log</a:t>
            </a:r>
          </a:p>
          <a:p>
            <a:pPr marL="180000" indent="-180975" eaLnBrk="0" hangingPunct="0">
              <a:spcBef>
                <a:spcPts val="0"/>
              </a:spcBef>
              <a:buClr>
                <a:srgbClr val="00549F"/>
              </a:buClr>
              <a:buFontTx/>
              <a:buChar char="•"/>
              <a:defRPr/>
            </a:pPr>
            <a:r>
              <a:rPr lang="en-US" sz="1000">
                <a:latin typeface="Trebuchet MS" pitchFamily="34" charset="0"/>
              </a:rPr>
              <a:t>Central management from Communication Servers</a:t>
            </a:r>
          </a:p>
          <a:p>
            <a:pPr>
              <a:spcBef>
                <a:spcPts val="0"/>
              </a:spcBef>
              <a:buClr>
                <a:srgbClr val="00549F"/>
              </a:buClr>
            </a:pPr>
            <a:r>
              <a:rPr lang="en-US" sz="120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a:latin typeface="Trebuchet MS" pitchFamily="34" charset="0"/>
              </a:rPr>
              <a:t>3BN67352AA Vertical pouch</a:t>
            </a:r>
          </a:p>
          <a:p>
            <a:pPr marL="180000" indent="-180975" eaLnBrk="0" hangingPunct="0">
              <a:spcBef>
                <a:spcPts val="0"/>
              </a:spcBef>
              <a:buClr>
                <a:srgbClr val="00549F"/>
              </a:buClr>
              <a:buFontTx/>
              <a:buChar char="•"/>
            </a:pPr>
            <a:r>
              <a:rPr lang="en-US" sz="1000">
                <a:latin typeface="Trebuchet MS" pitchFamily="34" charset="0"/>
              </a:rPr>
              <a:t>3BN67358AA	Belt clip (x5)</a:t>
            </a:r>
          </a:p>
          <a:p>
            <a:pPr marL="180000" indent="-180975" eaLnBrk="0" hangingPunct="0">
              <a:spcBef>
                <a:spcPts val="0"/>
              </a:spcBef>
              <a:buClr>
                <a:srgbClr val="00549F"/>
              </a:buClr>
              <a:buFontTx/>
              <a:buChar char="•"/>
            </a:pPr>
            <a:endParaRPr lang="en-US" sz="1000">
              <a:latin typeface="Trebuchet MS" pitchFamily="34" charset="0"/>
            </a:endParaRPr>
          </a:p>
          <a:p>
            <a:pPr marL="180000" indent="-180975" eaLnBrk="0" hangingPunct="0">
              <a:spcBef>
                <a:spcPts val="0"/>
              </a:spcBef>
              <a:buClr>
                <a:srgbClr val="00549F"/>
              </a:buClr>
              <a:buFontTx/>
              <a:buChar char="•"/>
            </a:pPr>
            <a:r>
              <a:rPr lang="en-US" sz="1000">
                <a:latin typeface="Trebuchet MS" pitchFamily="34" charset="0"/>
              </a:rPr>
              <a:t>Spare parts (charger, power adaptor)</a:t>
            </a:r>
          </a:p>
          <a:p>
            <a:pPr>
              <a:spcBef>
                <a:spcPts val="0"/>
              </a:spcBef>
              <a:buClr>
                <a:srgbClr val="00549F"/>
              </a:buClr>
            </a:pPr>
            <a:endParaRPr lang="en-US" sz="1200">
              <a:solidFill>
                <a:schemeClr val="bg1"/>
              </a:solidFill>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8212 DECT Handset</a:t>
            </a:r>
            <a:br>
              <a:rPr lang="en-US" sz="1600">
                <a:solidFill>
                  <a:schemeClr val="bg1"/>
                </a:solidFill>
              </a:rPr>
            </a:br>
            <a:r>
              <a:rPr lang="en-US" sz="1200" b="0">
                <a:solidFill>
                  <a:schemeClr val="bg1"/>
                </a:solidFill>
              </a:rPr>
              <a:t>Wireless phone for staff. Entry level </a:t>
            </a:r>
            <a:endParaRPr lang="en-US" sz="1600" b="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Enterprise-grade design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Centrally-managed</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Personal directory, call log</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 name="Picture 1"/>
          <p:cNvPicPr>
            <a:picLocks noChangeAspect="1"/>
          </p:cNvPicPr>
          <p:nvPr/>
        </p:nvPicPr>
        <p:blipFill>
          <a:blip r:embed="rId3"/>
          <a:stretch>
            <a:fillRect/>
          </a:stretch>
        </p:blipFill>
        <p:spPr>
          <a:xfrm>
            <a:off x="2053830" y="701349"/>
            <a:ext cx="1038584" cy="2568214"/>
          </a:xfrm>
          <a:prstGeom prst="rect">
            <a:avLst/>
          </a:prstGeom>
        </p:spPr>
      </p:pic>
      <p:sp>
        <p:nvSpPr>
          <p:cNvPr id="31" name="Rectangle 30">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2" name="Rectangle 31">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7" name="Rectangle 36">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83101" y="1729981"/>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526831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3"/>
            <a:ext cx="7960528" cy="724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900">
                <a:solidFill>
                  <a:schemeClr val="tx1"/>
                </a:solidFill>
                <a:latin typeface="Trebuchet MS" pitchFamily="34" charset="0"/>
              </a:rPr>
              <a:t>Light and tough business phone with shock-resistant screen for demanding environments (IP65) such as workshops, warehouses, factories, petrol and gas industries. Provides mobile business communications with great ease of use: large color screen, HD audio. Lone worker protection features such as man-down, no movement, pull-cord and shock detection, alarm button, geo-location. Built-in 4.1 Bluetooth technology. Low power consumption.</a:t>
            </a:r>
          </a:p>
          <a:p>
            <a:endParaRPr lang="en-US" sz="900">
              <a:solidFill>
                <a:schemeClr val="tx1"/>
              </a:solidFill>
              <a:latin typeface="Trebuchet MS" pitchFamily="34" charset="0"/>
            </a:endParaRPr>
          </a:p>
          <a:p>
            <a:endParaRPr lang="en-US" sz="1000">
              <a:solidFill>
                <a:schemeClr val="tx1"/>
              </a:solidFill>
              <a:latin typeface="Trebuchet MS" pitchFamily="34" charset="0"/>
            </a:endParaRPr>
          </a:p>
        </p:txBody>
      </p:sp>
      <p:sp>
        <p:nvSpPr>
          <p:cNvPr id="6" name="Rectangle 5"/>
          <p:cNvSpPr/>
          <p:nvPr/>
        </p:nvSpPr>
        <p:spPr>
          <a:xfrm>
            <a:off x="5251569" y="776782"/>
            <a:ext cx="3943385" cy="3370153"/>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Tough business phone : shock resistant, water splash and dust proof, IP65 standard.</a:t>
            </a:r>
          </a:p>
          <a:p>
            <a:pPr marL="180000" indent="-180975">
              <a:spcBef>
                <a:spcPts val="0"/>
              </a:spcBef>
              <a:buClr>
                <a:srgbClr val="00549F"/>
              </a:buClr>
              <a:buFontTx/>
              <a:buChar char="•"/>
            </a:pPr>
            <a:r>
              <a:rPr lang="en-US" sz="1000">
                <a:latin typeface="Trebuchet MS" pitchFamily="34" charset="0"/>
              </a:rPr>
              <a:t>All business telephony services as if at the desk</a:t>
            </a:r>
          </a:p>
          <a:p>
            <a:pPr marL="180000" indent="-180975">
              <a:spcBef>
                <a:spcPts val="0"/>
              </a:spcBef>
              <a:buClr>
                <a:srgbClr val="00549F"/>
              </a:buClr>
              <a:buFontTx/>
              <a:buChar char="•"/>
            </a:pPr>
            <a:r>
              <a:rPr lang="en-US" sz="1000">
                <a:latin typeface="Trebuchet MS" pitchFamily="34" charset="0"/>
              </a:rPr>
              <a:t>Notification services integration</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Business telephony services for people working in challenging environments</a:t>
            </a:r>
          </a:p>
          <a:p>
            <a:pPr marL="180000" indent="-180975" eaLnBrk="0" hangingPunct="0">
              <a:spcBef>
                <a:spcPts val="0"/>
              </a:spcBef>
              <a:buClr>
                <a:srgbClr val="00549F"/>
              </a:buClr>
              <a:buFontTx/>
              <a:buChar char="•"/>
              <a:defRPr/>
            </a:pPr>
            <a:r>
              <a:rPr lang="en-US" sz="1000">
                <a:latin typeface="Trebuchet MS" pitchFamily="34" charset="0"/>
              </a:rPr>
              <a:t>Illuminated keypad: get calls in low light situations</a:t>
            </a:r>
          </a:p>
          <a:p>
            <a:pPr marL="180000" indent="-180975" eaLnBrk="0" hangingPunct="0">
              <a:spcBef>
                <a:spcPts val="0"/>
              </a:spcBef>
              <a:buClr>
                <a:srgbClr val="00549F"/>
              </a:buClr>
              <a:buFontTx/>
              <a:buChar char="•"/>
              <a:defRPr/>
            </a:pPr>
            <a:r>
              <a:rPr lang="en-US" sz="1000">
                <a:latin typeface="Trebuchet MS" pitchFamily="34" charset="0"/>
              </a:rPr>
              <a:t>Save lives: alarm, notification and location services coupled with an external alarm server</a:t>
            </a:r>
          </a:p>
          <a:p>
            <a:pPr>
              <a:spcBef>
                <a:spcPts val="0"/>
              </a:spcBef>
              <a:buClr>
                <a:srgbClr val="00549F"/>
              </a:buClr>
            </a:pPr>
            <a:r>
              <a:rPr lang="en-US" sz="120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900">
                <a:latin typeface="Trebuchet MS" pitchFamily="34" charset="0"/>
              </a:rPr>
              <a:t>3BN67347AA	Pull cords (x2)</a:t>
            </a:r>
          </a:p>
          <a:p>
            <a:pPr marL="180000" indent="-180975" eaLnBrk="0" hangingPunct="0">
              <a:spcBef>
                <a:spcPts val="0"/>
              </a:spcBef>
              <a:buClr>
                <a:srgbClr val="00549F"/>
              </a:buClr>
              <a:buFontTx/>
              <a:buChar char="•"/>
            </a:pPr>
            <a:r>
              <a:rPr lang="en-US" sz="900">
                <a:latin typeface="Trebuchet MS" pitchFamily="34" charset="0"/>
              </a:rPr>
              <a:t>3BN67352AA	Vertical pouch</a:t>
            </a:r>
          </a:p>
          <a:p>
            <a:pPr marL="180000" indent="-180975" eaLnBrk="0" hangingPunct="0">
              <a:spcBef>
                <a:spcPts val="0"/>
              </a:spcBef>
              <a:buClr>
                <a:srgbClr val="00549F"/>
              </a:buClr>
              <a:buFontTx/>
              <a:buChar char="•"/>
            </a:pPr>
            <a:r>
              <a:rPr lang="en-US" sz="900">
                <a:latin typeface="Trebuchet MS" pitchFamily="34" charset="0"/>
              </a:rPr>
              <a:t>3BN67346AA	Dual charger for  8262</a:t>
            </a:r>
          </a:p>
          <a:p>
            <a:pPr marL="180000" indent="-180975" eaLnBrk="0" hangingPunct="0">
              <a:spcBef>
                <a:spcPts val="0"/>
              </a:spcBef>
              <a:buClr>
                <a:srgbClr val="00549F"/>
              </a:buClr>
              <a:buFontTx/>
              <a:buChar char="•"/>
            </a:pPr>
            <a:r>
              <a:rPr lang="en-US" sz="900">
                <a:latin typeface="Trebuchet MS" pitchFamily="34" charset="0"/>
              </a:rPr>
              <a:t>3BN67351AA	Rack charger for 8262</a:t>
            </a:r>
          </a:p>
          <a:p>
            <a:pPr marL="180000" indent="-180975" eaLnBrk="0" hangingPunct="0">
              <a:spcBef>
                <a:spcPts val="0"/>
              </a:spcBef>
              <a:buClr>
                <a:srgbClr val="00549F"/>
              </a:buClr>
              <a:buFontTx/>
              <a:buChar char="•"/>
            </a:pPr>
            <a:r>
              <a:rPr lang="en-US" sz="900">
                <a:latin typeface="Trebuchet MS" pitchFamily="34" charset="0"/>
              </a:rPr>
              <a:t>Spare parts (charger, power adaptor, Accessories kit)</a:t>
            </a:r>
          </a:p>
          <a:p>
            <a:pPr>
              <a:spcBef>
                <a:spcPts val="0"/>
              </a:spcBef>
              <a:buClr>
                <a:srgbClr val="00549F"/>
              </a:buClr>
            </a:pPr>
            <a:endParaRPr lang="en-US" sz="1200">
              <a:solidFill>
                <a:schemeClr val="bg1"/>
              </a:solidFill>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8262 DECT/ 8262 Ex DECT Handset</a:t>
            </a:r>
            <a:br>
              <a:rPr lang="en-US" sz="1600">
                <a:solidFill>
                  <a:schemeClr val="bg1"/>
                </a:solidFill>
              </a:rPr>
            </a:br>
            <a:r>
              <a:rPr lang="en-US" sz="1200" b="0">
                <a:solidFill>
                  <a:schemeClr val="bg1"/>
                </a:solidFill>
              </a:rPr>
              <a:t>Rugged industrial wireless phone</a:t>
            </a:r>
            <a:endParaRPr lang="en-US" sz="1600" b="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Rugged and reliable</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Worker protection</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Alarms, notification, geo-location integrations</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Picture 1" descr="D:\Users\cjapiot\Pictures\MARKETING PHOTOS\product\dect_wlan\8262\8262_DECT_dualcharger_idle_f_r.png"/>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3991863" y="1190640"/>
            <a:ext cx="705103" cy="1249138"/>
          </a:xfrm>
          <a:prstGeom prst="rect">
            <a:avLst/>
          </a:prstGeom>
          <a:noFill/>
        </p:spPr>
      </p:pic>
      <p:pic>
        <p:nvPicPr>
          <p:cNvPr id="31" name="Picture 2" descr="D:\Users\cjapiot\Pictures\MARKETING PHOTOS\product\dect_wlan\8262\8262_DECT_idle_f.png"/>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2142572" y="858134"/>
            <a:ext cx="1011980" cy="2434530"/>
          </a:xfrm>
          <a:prstGeom prst="rect">
            <a:avLst/>
          </a:prstGeom>
          <a:noFill/>
        </p:spPr>
      </p:pic>
      <p:pic>
        <p:nvPicPr>
          <p:cNvPr id="32" name="Picture 2" descr="https://upload.wikimedia.org/wikipedia/commons/thumb/d/da/Bluetooth.svg/512px-Bluetooth.svg.png"/>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1569225" y="1066934"/>
            <a:ext cx="325621" cy="496699"/>
          </a:xfrm>
          <a:prstGeom prst="rect">
            <a:avLst/>
          </a:prstGeom>
          <a:noFill/>
        </p:spPr>
      </p:pic>
      <p:pic>
        <p:nvPicPr>
          <p:cNvPr id="33" name="Picture 3"/>
          <p:cNvPicPr>
            <a:picLocks noChangeAspect="1" noChangeArrowheads="1"/>
          </p:cNvPicPr>
          <p:nvPr/>
        </p:nvPicPr>
        <p:blipFill>
          <a:blip r:embed="rId6" cstate="print">
            <a:extLst>
              <a:ext uri="{28A0092B-C50C-407E-A947-70E740481C1C}">
                <a14:useLocalDpi xmlns="" xmlns:a14="http://schemas.microsoft.com/office/drawing/2010/main"/>
              </a:ext>
            </a:extLst>
          </a:blip>
          <a:srcRect/>
          <a:stretch>
            <a:fillRect/>
          </a:stretch>
        </p:blipFill>
        <p:spPr bwMode="auto">
          <a:xfrm>
            <a:off x="1450920" y="1755875"/>
            <a:ext cx="562233" cy="564667"/>
          </a:xfrm>
          <a:prstGeom prst="ellipse">
            <a:avLst/>
          </a:prstGeom>
          <a:noFill/>
          <a:ln w="9525">
            <a:noFill/>
            <a:miter lim="800000"/>
            <a:headEnd/>
            <a:tailEnd/>
          </a:ln>
        </p:spPr>
      </p:pic>
      <p:pic>
        <p:nvPicPr>
          <p:cNvPr id="35" name="Image 56" descr="RackCharger_with8262DECT_idle_f_l.png"/>
          <p:cNvPicPr>
            <a:picLocks noChangeAspect="1"/>
          </p:cNvPicPr>
          <p:nvPr/>
        </p:nvPicPr>
        <p:blipFill>
          <a:blip r:embed="rId7" cstate="email"/>
          <a:stretch>
            <a:fillRect/>
          </a:stretch>
        </p:blipFill>
        <p:spPr>
          <a:xfrm>
            <a:off x="3015384" y="2058255"/>
            <a:ext cx="2132128" cy="1423309"/>
          </a:xfrm>
          <a:prstGeom prst="rect">
            <a:avLst/>
          </a:prstGeom>
        </p:spPr>
      </p:pic>
      <p:sp>
        <p:nvSpPr>
          <p:cNvPr id="36" name="Rectangle 35">
            <a:hlinkClick r:id="rId8"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7" name="Rectangle 36">
            <a:hlinkClick r:id="rId9"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8" name="Rectangle 37">
            <a:hlinkClick r:id="rId10"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11"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12"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13"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14"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5"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6"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7"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8"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9"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20"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21"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7" name="Oval 56"/>
          <p:cNvSpPr/>
          <p:nvPr/>
        </p:nvSpPr>
        <p:spPr>
          <a:xfrm>
            <a:off x="1083101" y="1729981"/>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162572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Wireless audio intercom for in-door use. Ideal call box for retail stores and warehouses. Press the key and instantly become in touch with staff members using A-L DECT handsets or desk phones. Clear audio quality. Instant wireless pairing and centralized management for cost-effective operations. Requires power supply. No LAN cabling: easy to move to another location. Easy to customize.</a:t>
            </a:r>
          </a:p>
          <a:p>
            <a:endParaRPr lang="en-US" sz="1000">
              <a:solidFill>
                <a:schemeClr val="tx1"/>
              </a:solidFill>
              <a:latin typeface="Trebuchet MS" pitchFamily="34" charset="0"/>
            </a:endParaRPr>
          </a:p>
        </p:txBody>
      </p:sp>
      <p:sp>
        <p:nvSpPr>
          <p:cNvPr id="6" name="Rectangle 5"/>
          <p:cNvSpPr/>
          <p:nvPr/>
        </p:nvSpPr>
        <p:spPr>
          <a:xfrm>
            <a:off x="5251569" y="776782"/>
            <a:ext cx="3943385" cy="2262158"/>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Wireless communications: zero LAN requirements</a:t>
            </a:r>
          </a:p>
          <a:p>
            <a:pPr marL="180000" indent="-180975">
              <a:spcBef>
                <a:spcPts val="0"/>
              </a:spcBef>
              <a:buClr>
                <a:srgbClr val="00549F"/>
              </a:buClr>
              <a:buFontTx/>
              <a:buChar char="•"/>
            </a:pPr>
            <a:r>
              <a:rPr lang="en-US" sz="1000">
                <a:latin typeface="Trebuchet MS" pitchFamily="34" charset="0"/>
              </a:rPr>
              <a:t>Instant wireless pairing and centrally managed device</a:t>
            </a:r>
          </a:p>
          <a:p>
            <a:pPr marL="180000" indent="-180975">
              <a:spcBef>
                <a:spcPts val="0"/>
              </a:spcBef>
              <a:buClr>
                <a:srgbClr val="00549F"/>
              </a:buClr>
              <a:buFontTx/>
              <a:buChar char="•"/>
            </a:pPr>
            <a:r>
              <a:rPr lang="en-US" sz="1000">
                <a:latin typeface="Trebuchet MS" pitchFamily="34" charset="0"/>
              </a:rPr>
              <a:t>Reach all staff members with ALE phones</a:t>
            </a:r>
          </a:p>
          <a:p>
            <a:pPr marL="180000" indent="-180975">
              <a:spcBef>
                <a:spcPts val="0"/>
              </a:spcBef>
              <a:buClr>
                <a:srgbClr val="00549F"/>
              </a:buClr>
              <a:buFontTx/>
              <a:buChar char="•"/>
            </a:pPr>
            <a:endParaRPr lang="en-US" sz="1000">
              <a:latin typeface="Trebuchet MS" pitchFamily="34" charset="0"/>
            </a:endParaRP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Customer satisfaction: easily reach sales man or receptionist</a:t>
            </a:r>
          </a:p>
          <a:p>
            <a:pPr marL="180000" indent="-180975" eaLnBrk="0" hangingPunct="0">
              <a:spcBef>
                <a:spcPts val="0"/>
              </a:spcBef>
              <a:buClr>
                <a:srgbClr val="00549F"/>
              </a:buClr>
              <a:buFontTx/>
              <a:buChar char="•"/>
              <a:defRPr/>
            </a:pPr>
            <a:r>
              <a:rPr lang="en-US" sz="1000">
                <a:latin typeface="Trebuchet MS" pitchFamily="34" charset="0"/>
              </a:rPr>
              <a:t>One communication system for Intercom and business communications</a:t>
            </a:r>
          </a:p>
          <a:p>
            <a:pPr marL="180000" indent="-180975" eaLnBrk="0" hangingPunct="0">
              <a:spcBef>
                <a:spcPts val="0"/>
              </a:spcBef>
              <a:buClr>
                <a:srgbClr val="00549F"/>
              </a:buClr>
              <a:buFontTx/>
              <a:buChar char="•"/>
              <a:defRPr/>
            </a:pPr>
            <a:r>
              <a:rPr lang="en-US" sz="1000">
                <a:latin typeface="Trebuchet MS" pitchFamily="34" charset="0"/>
              </a:rPr>
              <a:t>Easy to install, to move, to customize</a:t>
            </a:r>
          </a:p>
          <a:p>
            <a:pPr>
              <a:spcBef>
                <a:spcPts val="0"/>
              </a:spcBef>
              <a:buClr>
                <a:srgbClr val="00549F"/>
              </a:buClr>
            </a:pPr>
            <a:endParaRPr lang="en-US" sz="1200">
              <a:solidFill>
                <a:schemeClr val="bg1"/>
              </a:solidFill>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DECT Intercom</a:t>
            </a:r>
            <a:br>
              <a:rPr lang="en-US" sz="1600">
                <a:solidFill>
                  <a:schemeClr val="bg1"/>
                </a:solidFill>
              </a:rPr>
            </a:br>
            <a:r>
              <a:rPr lang="en-US" sz="1200">
                <a:solidFill>
                  <a:schemeClr val="bg1"/>
                </a:solidFill>
              </a:rPr>
              <a:t>Wireless intercom / call box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Wireless call box</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Reach all ALE phones</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Instant pairing</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Picture 4"/>
          <p:cNvPicPr>
            <a:picLocks noChangeAspect="1" noChangeArrowheads="1"/>
          </p:cNvPicPr>
          <p:nvPr/>
        </p:nvPicPr>
        <p:blipFill>
          <a:blip r:embed="rId3">
            <a:extLst>
              <a:ext uri="{28A0092B-C50C-407E-A947-70E740481C1C}">
                <a14:useLocalDpi xmlns="" xmlns:a14="http://schemas.microsoft.com/office/drawing/2010/main"/>
              </a:ext>
            </a:extLst>
          </a:blip>
          <a:srcRect/>
          <a:stretch>
            <a:fillRect/>
          </a:stretch>
        </p:blipFill>
        <p:spPr bwMode="auto">
          <a:xfrm>
            <a:off x="1428317" y="805351"/>
            <a:ext cx="1905433" cy="126797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1" name="Picture 7" descr="D:\Users\reyf\SharePoint\Comms Business Engine - 9_Comms_Bus\Product Marketing 2017\Public\Web_mediacenter\DECT\DECT_Intercom\DECT_Intercom_plat_f.png"/>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rot="10800000">
            <a:off x="1386827" y="685740"/>
            <a:ext cx="4139387" cy="2755158"/>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083101" y="1729981"/>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306912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4528" y="0"/>
            <a:ext cx="9146823" cy="4663408"/>
          </a:xfrm>
          <a:prstGeom prst="rect">
            <a:avLst/>
          </a:prstGeom>
          <a:solidFill>
            <a:schemeClr val="accent5"/>
          </a:solidFill>
          <a:ln w="9525">
            <a:solidFill>
              <a:schemeClr val="bg1"/>
            </a:solidFill>
            <a:miter lim="800000"/>
            <a:headEnd/>
            <a:tailEnd/>
          </a:ln>
          <a:effectLst/>
          <a:extLst/>
        </p:spPr>
      </p:pic>
      <p:graphicFrame>
        <p:nvGraphicFramePr>
          <p:cNvPr id="35" name="Table 34"/>
          <p:cNvGraphicFramePr>
            <a:graphicFrameLocks noGrp="1"/>
          </p:cNvGraphicFramePr>
          <p:nvPr>
            <p:extLst>
              <p:ext uri="{D42A27DB-BD31-4B8C-83A1-F6EECF244321}">
                <p14:modId xmlns="" xmlns:p14="http://schemas.microsoft.com/office/powerpoint/2010/main" val="2617075901"/>
              </p:ext>
            </p:extLst>
          </p:nvPr>
        </p:nvGraphicFramePr>
        <p:xfrm>
          <a:off x="2920310" y="932291"/>
          <a:ext cx="4866969" cy="2712720"/>
        </p:xfrm>
        <a:graphic>
          <a:graphicData uri="http://schemas.openxmlformats.org/drawingml/2006/table">
            <a:tbl>
              <a:tblPr firstRow="1" bandRow="1">
                <a:tableStyleId>{5C22544A-7EE6-4342-B048-85BDC9FD1C3A}</a:tableStyleId>
              </a:tblPr>
              <a:tblGrid>
                <a:gridCol w="1986969">
                  <a:extLst>
                    <a:ext uri="{9D8B030D-6E8A-4147-A177-3AD203B41FA5}">
                      <a16:colId xmlns="" xmlns:a16="http://schemas.microsoft.com/office/drawing/2014/main" val="4097312899"/>
                    </a:ext>
                  </a:extLst>
                </a:gridCol>
                <a:gridCol w="1440000">
                  <a:extLst>
                    <a:ext uri="{9D8B030D-6E8A-4147-A177-3AD203B41FA5}">
                      <a16:colId xmlns="" xmlns:a16="http://schemas.microsoft.com/office/drawing/2014/main" val="423132752"/>
                    </a:ext>
                  </a:extLst>
                </a:gridCol>
                <a:gridCol w="1440000">
                  <a:extLst>
                    <a:ext uri="{9D8B030D-6E8A-4147-A177-3AD203B41FA5}">
                      <a16:colId xmlns="" xmlns:a16="http://schemas.microsoft.com/office/drawing/2014/main" val="2152887589"/>
                    </a:ext>
                  </a:extLst>
                </a:gridCol>
              </a:tblGrid>
              <a:tr h="0">
                <a:tc>
                  <a:txBody>
                    <a:bodyPr/>
                    <a:lstStyle/>
                    <a:p>
                      <a:endParaRPr lang="en-US" sz="800"/>
                    </a:p>
                  </a:txBody>
                  <a:tcPr/>
                </a:tc>
                <a:tc>
                  <a:txBody>
                    <a:bodyPr/>
                    <a:lstStyle/>
                    <a:p>
                      <a:pPr algn="ctr"/>
                      <a:r>
                        <a:rPr lang="en-US" sz="800" b="1" kern="1200">
                          <a:solidFill>
                            <a:schemeClr val="lt1"/>
                          </a:solidFill>
                          <a:latin typeface="+mn-lt"/>
                          <a:ea typeface="+mn-ea"/>
                          <a:cs typeface="+mn-cs"/>
                        </a:rPr>
                        <a:t>8118</a:t>
                      </a:r>
                      <a:endParaRPr lang="en-US" sz="700" b="1" kern="1200">
                        <a:solidFill>
                          <a:schemeClr val="lt1"/>
                        </a:solidFill>
                        <a:latin typeface="+mn-lt"/>
                        <a:ea typeface="+mn-ea"/>
                        <a:cs typeface="+mn-cs"/>
                      </a:endParaRPr>
                    </a:p>
                  </a:txBody>
                  <a:tcPr/>
                </a:tc>
                <a:tc>
                  <a:txBody>
                    <a:bodyPr/>
                    <a:lstStyle/>
                    <a:p>
                      <a:pPr algn="ctr"/>
                      <a:r>
                        <a:rPr lang="en-US" sz="800"/>
                        <a:t>8128</a:t>
                      </a:r>
                    </a:p>
                  </a:txBody>
                  <a:tcPr/>
                </a:tc>
                <a:extLst>
                  <a:ext uri="{0D108BD9-81ED-4DB2-BD59-A6C34878D82A}">
                    <a16:rowId xmlns="" xmlns:a16="http://schemas.microsoft.com/office/drawing/2014/main" val="1612626686"/>
                  </a:ext>
                </a:extLst>
              </a:tr>
              <a:tr h="0">
                <a:tc>
                  <a:txBody>
                    <a:bodyPr/>
                    <a:lstStyle/>
                    <a:p>
                      <a:r>
                        <a:rPr lang="en-US" sz="1000" b="1">
                          <a:solidFill>
                            <a:srgbClr val="00B0F0"/>
                          </a:solidFill>
                        </a:rPr>
                        <a:t>Key highlights</a:t>
                      </a:r>
                      <a:br>
                        <a:rPr lang="en-US" sz="1000" b="1">
                          <a:solidFill>
                            <a:srgbClr val="00B0F0"/>
                          </a:solidFill>
                        </a:rPr>
                      </a:br>
                      <a:r>
                        <a:rPr lang="en-US" sz="1000" b="1">
                          <a:solidFill>
                            <a:srgbClr val="00B0F0"/>
                          </a:solidFill>
                        </a:rPr>
                        <a:t>at</a:t>
                      </a:r>
                      <a:r>
                        <a:rPr lang="en-US" sz="1000" b="1" baseline="0">
                          <a:solidFill>
                            <a:srgbClr val="00B0F0"/>
                          </a:solidFill>
                        </a:rPr>
                        <a:t> a glance</a:t>
                      </a:r>
                      <a:endParaRPr lang="en-US" sz="1000" b="1">
                        <a:solidFill>
                          <a:srgbClr val="00B0F0"/>
                        </a:solidFill>
                      </a:endParaRPr>
                    </a:p>
                  </a:txBody>
                  <a:tcPr marL="45720" marR="45720"/>
                </a:tc>
                <a:tc>
                  <a:txBody>
                    <a:bodyPr/>
                    <a:lstStyle/>
                    <a:p>
                      <a:pPr algn="ctr"/>
                      <a:r>
                        <a:rPr lang="en-US" sz="600">
                          <a:solidFill>
                            <a:srgbClr val="00B0F0"/>
                          </a:solidFill>
                        </a:rPr>
                        <a:t>ALE features and navigation</a:t>
                      </a:r>
                    </a:p>
                  </a:txBody>
                  <a:tcPr marL="45720" marR="45720"/>
                </a:tc>
                <a:tc>
                  <a:txBody>
                    <a:bodyPr/>
                    <a:lstStyle/>
                    <a:p>
                      <a:pPr algn="ctr"/>
                      <a:r>
                        <a:rPr lang="en-US" sz="600">
                          <a:solidFill>
                            <a:srgbClr val="00B0F0"/>
                          </a:solidFill>
                        </a:rPr>
                        <a:t>Color screen, industry features</a:t>
                      </a:r>
                    </a:p>
                  </a:txBody>
                  <a:tcPr marL="45720" marR="45720"/>
                </a:tc>
                <a:extLst>
                  <a:ext uri="{0D108BD9-81ED-4DB2-BD59-A6C34878D82A}">
                    <a16:rowId xmlns="" xmlns:a16="http://schemas.microsoft.com/office/drawing/2014/main" val="1216290461"/>
                  </a:ext>
                </a:extLst>
              </a:tr>
              <a:tr h="0">
                <a:tc>
                  <a:txBody>
                    <a:bodyPr/>
                    <a:lstStyle/>
                    <a:p>
                      <a:r>
                        <a:rPr lang="en-US" sz="600"/>
                        <a:t>Rainbow connected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1162986307"/>
                  </a:ext>
                </a:extLst>
              </a:tr>
              <a:tr h="141450">
                <a:tc>
                  <a:txBody>
                    <a:bodyPr/>
                    <a:lstStyle/>
                    <a:p>
                      <a:pPr marL="0" algn="l" defTabSz="696777" rtl="0" eaLnBrk="1" latinLnBrk="0" hangingPunct="1"/>
                      <a:r>
                        <a:rPr lang="en-US" sz="600" kern="1200">
                          <a:solidFill>
                            <a:schemeClr val="dk1"/>
                          </a:solidFill>
                          <a:latin typeface="+mn-lt"/>
                          <a:ea typeface="+mn-ea"/>
                          <a:cs typeface="+mn-cs"/>
                        </a:rPr>
                        <a:t>Industry/mission-critical</a:t>
                      </a:r>
                      <a:r>
                        <a:rPr lang="en-US" sz="600" kern="1200" baseline="0">
                          <a:solidFill>
                            <a:schemeClr val="dk1"/>
                          </a:solidFill>
                          <a:latin typeface="+mn-lt"/>
                          <a:ea typeface="+mn-ea"/>
                          <a:cs typeface="+mn-cs"/>
                        </a:rPr>
                        <a:t> features</a:t>
                      </a:r>
                      <a:endParaRPr lang="en-US" sz="600" kern="1200">
                        <a:solidFill>
                          <a:schemeClr val="dk1"/>
                        </a:solidFill>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rPr>
                        <a:t>-</a:t>
                      </a:r>
                    </a:p>
                    <a:p>
                      <a:pPr marL="0" marR="0" lvl="0" indent="0" algn="ctr" defTabSz="696777" rtl="0" eaLnBrk="1" fontAlgn="auto" latinLnBrk="0" hangingPunct="1">
                        <a:lnSpc>
                          <a:spcPct val="100000"/>
                        </a:lnSpc>
                        <a:spcBef>
                          <a:spcPts val="0"/>
                        </a:spcBef>
                        <a:spcAft>
                          <a:spcPts val="0"/>
                        </a:spcAft>
                        <a:buClrTx/>
                        <a:buSzTx/>
                        <a:buFontTx/>
                        <a:buNone/>
                        <a:tabLst/>
                        <a:defRPr/>
                      </a:pPr>
                      <a:endParaRPr lang="en-US" sz="600" kern="1200" noProof="0">
                        <a:solidFill>
                          <a:schemeClr val="dk1"/>
                        </a:solidFill>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600" kern="1200" noProof="0">
                          <a:solidFill>
                            <a:schemeClr val="dk1"/>
                          </a:solidFill>
                          <a:latin typeface="+mn-lt"/>
                          <a:ea typeface="+mn-ea"/>
                          <a:cs typeface="+mn-cs"/>
                        </a:rPr>
                        <a:t>Push to talk button, alarm button</a:t>
                      </a:r>
                    </a:p>
                  </a:txBody>
                  <a:tcPr marL="45720" marR="45720"/>
                </a:tc>
                <a:extLst>
                  <a:ext uri="{0D108BD9-81ED-4DB2-BD59-A6C34878D82A}">
                    <a16:rowId xmlns="" xmlns:a16="http://schemas.microsoft.com/office/drawing/2014/main" val="4102653344"/>
                  </a:ext>
                </a:extLst>
              </a:tr>
              <a:tr h="0">
                <a:tc>
                  <a:txBody>
                    <a:bodyPr/>
                    <a:lstStyle/>
                    <a:p>
                      <a:r>
                        <a:rPr lang="en-US" sz="600" baseline="0" dirty="0"/>
                        <a:t>Screen size</a:t>
                      </a:r>
                      <a:endParaRPr lang="en-US" sz="6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000000"/>
                          </a:solidFill>
                          <a:effectLst/>
                          <a:uLnTx/>
                          <a:uFillTx/>
                          <a:latin typeface="Trebuchet MS"/>
                          <a:ea typeface="+mn-ea"/>
                          <a:cs typeface="+mn-cs"/>
                        </a:rPr>
                        <a:t>Standard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Standard</a:t>
                      </a:r>
                    </a:p>
                  </a:txBody>
                  <a:tcPr marL="45720" marR="45720"/>
                </a:tc>
                <a:extLst>
                  <a:ext uri="{0D108BD9-81ED-4DB2-BD59-A6C34878D82A}">
                    <a16:rowId xmlns="" xmlns:a16="http://schemas.microsoft.com/office/drawing/2014/main" val="1666362794"/>
                  </a:ext>
                </a:extLst>
              </a:tr>
              <a:tr h="0">
                <a:tc>
                  <a:txBody>
                    <a:bodyPr/>
                    <a:lstStyle/>
                    <a:p>
                      <a:r>
                        <a:rPr lang="en-US" sz="600"/>
                        <a:t>Backlit</a:t>
                      </a:r>
                      <a:r>
                        <a:rPr lang="en-US" sz="600" baseline="0"/>
                        <a:t> / color screen </a:t>
                      </a:r>
                      <a:endParaRPr lang="en-US" sz="60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 / -</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 / </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3448101427"/>
                  </a:ext>
                </a:extLst>
              </a:tr>
              <a:tr h="0">
                <a:tc>
                  <a:txBody>
                    <a:bodyPr/>
                    <a:lstStyle/>
                    <a:p>
                      <a:r>
                        <a:rPr lang="en-US" sz="600"/>
                        <a:t>Hands-free</a:t>
                      </a:r>
                      <a:r>
                        <a:rPr lang="en-US" sz="600" baseline="0"/>
                        <a:t> speakerphone</a:t>
                      </a:r>
                      <a:endParaRPr lang="en-US" sz="600"/>
                    </a:p>
                  </a:txBody>
                  <a:tcPr marL="45720" marR="45720"/>
                </a:tc>
                <a:tc>
                  <a:txBody>
                    <a:bodyPr/>
                    <a:lstStyle/>
                    <a:p>
                      <a:pPr algn="ct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lang="en-US" sz="60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4015412456"/>
                  </a:ext>
                </a:extLst>
              </a:tr>
              <a:tr h="0">
                <a:tc>
                  <a:txBody>
                    <a:bodyPr/>
                    <a:lstStyle/>
                    <a:p>
                      <a:r>
                        <a:rPr lang="en-US" sz="600" dirty="0"/>
                        <a:t>Talk time before recharge</a:t>
                      </a:r>
                    </a:p>
                  </a:txBody>
                  <a:tcPr marL="45720" marR="45720"/>
                </a:tc>
                <a:tc>
                  <a:txBody>
                    <a:bodyPr/>
                    <a:lstStyle/>
                    <a:p>
                      <a:pPr algn="ctr"/>
                      <a:r>
                        <a:rPr lang="en-US" sz="600" dirty="0"/>
                        <a:t>15h</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rPr>
                        <a:t>15h</a:t>
                      </a:r>
                    </a:p>
                  </a:txBody>
                  <a:tcPr marL="45720" marR="45720"/>
                </a:tc>
                <a:extLst>
                  <a:ext uri="{0D108BD9-81ED-4DB2-BD59-A6C34878D82A}">
                    <a16:rowId xmlns="" xmlns:a16="http://schemas.microsoft.com/office/drawing/2014/main" val="3441649753"/>
                  </a:ext>
                </a:extLst>
              </a:tr>
              <a:tr h="0">
                <a:tc>
                  <a:txBody>
                    <a:bodyPr/>
                    <a:lstStyle/>
                    <a:p>
                      <a:r>
                        <a:rPr lang="en-US" sz="600"/>
                        <a:t>Enterprise</a:t>
                      </a:r>
                      <a:r>
                        <a:rPr lang="en-US" sz="600" baseline="0"/>
                        <a:t> directory</a:t>
                      </a:r>
                      <a:endParaRPr lang="en-US" sz="60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2665037301"/>
                  </a:ext>
                </a:extLst>
              </a:tr>
              <a:tr h="0">
                <a:tc>
                  <a:txBody>
                    <a:bodyPr/>
                    <a:lstStyle/>
                    <a:p>
                      <a:r>
                        <a:rPr lang="en-US" sz="600"/>
                        <a:t>ALE twinset with business phone</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1088641318"/>
                  </a:ext>
                </a:extLst>
              </a:tr>
              <a:tr h="0">
                <a:tc>
                  <a:txBody>
                    <a:bodyPr/>
                    <a:lstStyle/>
                    <a:p>
                      <a:r>
                        <a:rPr lang="en-US" sz="600"/>
                        <a:t>ALE features and navigation</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2361011578"/>
                  </a:ext>
                </a:extLst>
              </a:tr>
              <a:tr h="0">
                <a:tc>
                  <a:txBody>
                    <a:bodyPr/>
                    <a:lstStyle/>
                    <a:p>
                      <a:r>
                        <a:rPr lang="en-US" sz="600"/>
                        <a:t>Reliability:</a:t>
                      </a:r>
                      <a:r>
                        <a:rPr lang="en-US" sz="600" baseline="0"/>
                        <a:t> </a:t>
                      </a:r>
                      <a:r>
                        <a:rPr lang="en-US" sz="600"/>
                        <a:t>Ingress Protection</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IP44</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IP44</a:t>
                      </a:r>
                    </a:p>
                  </a:txBody>
                  <a:tcPr marL="45720" marR="45720"/>
                </a:tc>
                <a:extLst>
                  <a:ext uri="{0D108BD9-81ED-4DB2-BD59-A6C34878D82A}">
                    <a16:rowId xmlns="" xmlns:a16="http://schemas.microsoft.com/office/drawing/2014/main" val="7584977"/>
                  </a:ext>
                </a:extLst>
              </a:tr>
              <a:tr h="0">
                <a:tc>
                  <a:txBody>
                    <a:bodyPr/>
                    <a:lstStyle/>
                    <a:p>
                      <a:r>
                        <a:rPr lang="en-US" sz="600"/>
                        <a:t>Radio</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Trebuchet MS"/>
                          <a:ea typeface="+mn-ea"/>
                          <a:cs typeface="+mn-cs"/>
                        </a:rPr>
                        <a:t>WLAN</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Trebuchet MS"/>
                          <a:ea typeface="+mn-ea"/>
                          <a:cs typeface="+mn-cs"/>
                        </a:rPr>
                        <a:t>WLAN</a:t>
                      </a:r>
                    </a:p>
                  </a:txBody>
                  <a:tcPr marL="45720" marR="45720"/>
                </a:tc>
                <a:extLst>
                  <a:ext uri="{0D108BD9-81ED-4DB2-BD59-A6C34878D82A}">
                    <a16:rowId xmlns="" xmlns:a16="http://schemas.microsoft.com/office/drawing/2014/main" val="1349478722"/>
                  </a:ext>
                </a:extLst>
              </a:tr>
            </a:tbl>
          </a:graphicData>
        </a:graphic>
      </p:graphicFrame>
      <p:sp>
        <p:nvSpPr>
          <p:cNvPr id="29" name="Rectangle 2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One network </a:t>
            </a:r>
          </a:p>
          <a:p>
            <a:pPr algn="ctr">
              <a:spcBef>
                <a:spcPts val="0"/>
              </a:spcBef>
            </a:pPr>
            <a:r>
              <a:rPr lang="en-US" sz="1200" b="1" dirty="0">
                <a:solidFill>
                  <a:schemeClr val="bg1"/>
                </a:solidFill>
                <a:latin typeface="Trebuchet MS"/>
                <a:cs typeface="Trebuchet MS"/>
              </a:rPr>
              <a:t>for voice and data</a:t>
            </a:r>
          </a:p>
        </p:txBody>
      </p:sp>
      <p:sp>
        <p:nvSpPr>
          <p:cNvPr id="30" name="Rectangle 2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ALE business communications</a:t>
            </a:r>
            <a:br>
              <a:rPr lang="en-US" sz="1200" b="1" dirty="0">
                <a:solidFill>
                  <a:schemeClr val="bg1"/>
                </a:solidFill>
                <a:latin typeface="Trebuchet MS"/>
                <a:cs typeface="Trebuchet MS"/>
              </a:rPr>
            </a:br>
            <a:r>
              <a:rPr lang="en-US" sz="1200" b="1" dirty="0">
                <a:solidFill>
                  <a:schemeClr val="bg1"/>
                </a:solidFill>
                <a:latin typeface="Trebuchet MS"/>
                <a:cs typeface="Trebuchet MS"/>
              </a:rPr>
              <a:t>and navigation</a:t>
            </a:r>
          </a:p>
        </p:txBody>
      </p:sp>
      <p:sp>
        <p:nvSpPr>
          <p:cNvPr id="31" name="Rectangle 3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Robust design (IP44)</a:t>
            </a:r>
          </a:p>
        </p:txBody>
      </p:sp>
      <p:sp>
        <p:nvSpPr>
          <p:cNvPr id="32" name="Oval 31"/>
          <p:cNvSpPr/>
          <p:nvPr/>
        </p:nvSpPr>
        <p:spPr>
          <a:xfrm>
            <a:off x="1234427"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3" name="Oval 32"/>
          <p:cNvSpPr/>
          <p:nvPr/>
        </p:nvSpPr>
        <p:spPr>
          <a:xfrm>
            <a:off x="3884812" y="4154759"/>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8" name="Oval 37"/>
          <p:cNvSpPr/>
          <p:nvPr/>
        </p:nvSpPr>
        <p:spPr>
          <a:xfrm>
            <a:off x="6539851"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6" name="Rectangle 35">
            <a:hlinkClick r:id="rId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7" name="Rectangle 36">
            <a:hlinkClick r:id="rId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9" name="Rectangle 38">
            <a:hlinkClick r:id="rId5"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0" name="Rectangle 39">
            <a:hlinkClick r:id="rId6"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1" name="Rectangle 40">
            <a:hlinkClick r:id="rId7"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2" name="Rectangle 41">
            <a:hlinkClick r:id="rId8"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3" name="Rectangle 42">
            <a:hlinkClick r:id="rId9"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4" name="Rectangle 43">
            <a:hlinkClick r:id="rId10"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5" name="Rectangle 44">
            <a:hlinkClick r:id="rId11"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7" name="Rectangle 46">
            <a:hlinkClick r:id="rId12"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8" name="Rectangle 47">
            <a:hlinkClick r:id="rId13"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49" name="Rectangle 48">
            <a:hlinkClick r:id="rId14"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0" name="Rectangle 49">
            <a:hlinkClick r:id="rId15"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1" name="Rectangle 50">
            <a:hlinkClick r:id="rId16"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2" name="Oval 51"/>
          <p:cNvSpPr/>
          <p:nvPr/>
        </p:nvSpPr>
        <p:spPr>
          <a:xfrm>
            <a:off x="1094419" y="207222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53" name="Picture 52"/>
          <p:cNvPicPr>
            <a:picLocks noChangeAspect="1"/>
          </p:cNvPicPr>
          <p:nvPr/>
        </p:nvPicPr>
        <p:blipFill>
          <a:blip r:embed="rId17" cstate="print">
            <a:extLst>
              <a:ext uri="{28A0092B-C50C-407E-A947-70E740481C1C}">
                <a14:useLocalDpi xmlns="" xmlns:a14="http://schemas.microsoft.com/office/drawing/2010/main"/>
              </a:ext>
            </a:extLst>
          </a:blip>
          <a:stretch>
            <a:fillRect/>
          </a:stretch>
        </p:blipFill>
        <p:spPr>
          <a:xfrm>
            <a:off x="5169339" y="-29849"/>
            <a:ext cx="1167258" cy="1167258"/>
          </a:xfrm>
          <a:prstGeom prst="rect">
            <a:avLst/>
          </a:prstGeom>
        </p:spPr>
      </p:pic>
      <p:pic>
        <p:nvPicPr>
          <p:cNvPr id="54" name="Picture 53"/>
          <p:cNvPicPr>
            <a:picLocks noChangeAspect="1"/>
          </p:cNvPicPr>
          <p:nvPr/>
        </p:nvPicPr>
        <p:blipFill>
          <a:blip r:embed="rId18" cstate="print">
            <a:extLst>
              <a:ext uri="{28A0092B-C50C-407E-A947-70E740481C1C}">
                <a14:useLocalDpi xmlns="" xmlns:a14="http://schemas.microsoft.com/office/drawing/2010/main"/>
              </a:ext>
            </a:extLst>
          </a:blip>
          <a:stretch>
            <a:fillRect/>
          </a:stretch>
        </p:blipFill>
        <p:spPr>
          <a:xfrm>
            <a:off x="6539851" y="55599"/>
            <a:ext cx="1081810" cy="1081810"/>
          </a:xfrm>
          <a:prstGeom prst="rect">
            <a:avLst/>
          </a:prstGeom>
        </p:spPr>
      </p:pic>
    </p:spTree>
    <p:extLst>
      <p:ext uri="{BB962C8B-B14F-4D97-AF65-F5344CB8AC3E}">
        <p14:creationId xmlns="" xmlns:p14="http://schemas.microsoft.com/office/powerpoint/2010/main" val="3753025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Convenient and practical on-site mobility. </a:t>
            </a:r>
            <a:r>
              <a:rPr lang="en-US" sz="1000" dirty="0" err="1">
                <a:solidFill>
                  <a:schemeClr val="tx1"/>
                </a:solidFill>
                <a:latin typeface="Trebuchet MS" pitchFamily="34" charset="0"/>
              </a:rPr>
              <a:t>WiFi</a:t>
            </a:r>
            <a:r>
              <a:rPr lang="en-US" sz="1000" dirty="0">
                <a:solidFill>
                  <a:schemeClr val="tx1"/>
                </a:solidFill>
                <a:latin typeface="Trebuchet MS" pitchFamily="34" charset="0"/>
              </a:rPr>
              <a:t> connectivity: IEEE 802.11a/b/g radio with Quality of Service IEEE 802.11e and WMM, single infrastructure for voice and data services. Intuitive ALE navigation and features (directory, call log, forward and mid call services). Color screen. Backlit display, dial-pad. Vibrator mode. Alarm button on the top. Push-to-talk button. </a:t>
            </a:r>
          </a:p>
          <a:p>
            <a:endParaRPr lang="en-US" sz="1000" dirty="0">
              <a:solidFill>
                <a:schemeClr val="tx1"/>
              </a:solidFill>
              <a:latin typeface="Trebuchet MS" pitchFamily="34" charset="0"/>
            </a:endParaRPr>
          </a:p>
        </p:txBody>
      </p:sp>
      <p:sp>
        <p:nvSpPr>
          <p:cNvPr id="6" name="Rectangle 5"/>
          <p:cNvSpPr/>
          <p:nvPr/>
        </p:nvSpPr>
        <p:spPr>
          <a:xfrm>
            <a:off x="5251569" y="776782"/>
            <a:ext cx="3943385" cy="2477601"/>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All business telephony services as if at the desk</a:t>
            </a:r>
          </a:p>
          <a:p>
            <a:pPr marL="180000" indent="-180975">
              <a:spcBef>
                <a:spcPts val="0"/>
              </a:spcBef>
              <a:buClr>
                <a:srgbClr val="00549F"/>
              </a:buClr>
              <a:buFontTx/>
              <a:buChar char="•"/>
            </a:pPr>
            <a:r>
              <a:rPr lang="en-US" sz="1000" dirty="0">
                <a:latin typeface="Trebuchet MS" pitchFamily="34" charset="0"/>
              </a:rPr>
              <a:t>Robust compact design: IP44 ingress protection (water spray proof)</a:t>
            </a:r>
          </a:p>
          <a:p>
            <a:pPr marL="180000" indent="-180975">
              <a:spcBef>
                <a:spcPts val="0"/>
              </a:spcBef>
              <a:buClr>
                <a:srgbClr val="00549F"/>
              </a:buClr>
              <a:buFontTx/>
              <a:buChar char="•"/>
            </a:pPr>
            <a:r>
              <a:rPr lang="en-US" sz="1000" dirty="0">
                <a:latin typeface="Trebuchet MS" pitchFamily="34" charset="0"/>
              </a:rPr>
              <a:t>Push-to-talk and alarm button for industry</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Answer calls immediately, wherever you are</a:t>
            </a:r>
          </a:p>
          <a:p>
            <a:pPr marL="180000" indent="-180975" eaLnBrk="0" hangingPunct="0">
              <a:spcBef>
                <a:spcPts val="0"/>
              </a:spcBef>
              <a:buClr>
                <a:srgbClr val="00549F"/>
              </a:buClr>
              <a:buFontTx/>
              <a:buChar char="•"/>
              <a:defRPr/>
            </a:pPr>
            <a:r>
              <a:rPr lang="en-US" sz="1000" dirty="0">
                <a:latin typeface="Trebuchet MS" pitchFamily="34" charset="0"/>
              </a:rPr>
              <a:t>Always-on availability: robust design, long talk-time</a:t>
            </a:r>
          </a:p>
          <a:p>
            <a:pPr marL="180000" indent="-180975" eaLnBrk="0" hangingPunct="0">
              <a:spcBef>
                <a:spcPts val="0"/>
              </a:spcBef>
              <a:buClr>
                <a:srgbClr val="00549F"/>
              </a:buClr>
              <a:buFontTx/>
              <a:buChar char="•"/>
              <a:defRPr/>
            </a:pPr>
            <a:r>
              <a:rPr lang="en-US" sz="1000" dirty="0"/>
              <a:t>Reduce costs: single Wi-Fi infrastructure for voice and data</a:t>
            </a:r>
            <a:endParaRPr lang="en-US" sz="1000" dirty="0">
              <a:latin typeface="Trebuchet MS" pitchFamily="34" charset="0"/>
            </a:endParaRP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700" dirty="0">
                <a:latin typeface="Trebuchet MS" pitchFamily="34" charset="0"/>
              </a:rPr>
              <a:t>3BN78403xx*	Handset desktop charger</a:t>
            </a:r>
          </a:p>
          <a:p>
            <a:pPr marL="180000" indent="-180975" eaLnBrk="0" hangingPunct="0">
              <a:spcBef>
                <a:spcPts val="0"/>
              </a:spcBef>
              <a:buClr>
                <a:srgbClr val="00549F"/>
              </a:buClr>
              <a:buFontTx/>
              <a:buChar char="•"/>
            </a:pPr>
            <a:r>
              <a:rPr lang="en-US" sz="700" dirty="0">
                <a:latin typeface="Trebuchet MS" pitchFamily="34" charset="0"/>
              </a:rPr>
              <a:t>3BN78406AA	Rack charger WW</a:t>
            </a:r>
          </a:p>
          <a:p>
            <a:pPr marL="180000" indent="-180975" eaLnBrk="0" hangingPunct="0">
              <a:spcBef>
                <a:spcPts val="0"/>
              </a:spcBef>
              <a:buClr>
                <a:srgbClr val="00549F"/>
              </a:buClr>
              <a:buFontTx/>
              <a:buChar char="•"/>
            </a:pPr>
            <a:r>
              <a:rPr lang="en-US" sz="700" dirty="0">
                <a:latin typeface="Trebuchet MS" pitchFamily="34" charset="0"/>
              </a:rPr>
              <a:t>3BN78404AA	Standard battery </a:t>
            </a:r>
          </a:p>
          <a:p>
            <a:pPr marL="180000" indent="-180975" eaLnBrk="0" hangingPunct="0">
              <a:spcBef>
                <a:spcPts val="0"/>
              </a:spcBef>
              <a:buClr>
                <a:srgbClr val="00549F"/>
              </a:buClr>
              <a:buFontTx/>
              <a:buChar char="•"/>
            </a:pPr>
            <a:r>
              <a:rPr lang="en-US" sz="700" dirty="0">
                <a:latin typeface="Trebuchet MS" pitchFamily="34" charset="0"/>
              </a:rPr>
              <a:t>3BN78407AA	Batteries Rack charger WW</a:t>
            </a:r>
          </a:p>
          <a:p>
            <a:pPr marL="180000" indent="-180975" eaLnBrk="0" hangingPunct="0">
              <a:spcBef>
                <a:spcPts val="0"/>
              </a:spcBef>
              <a:buClr>
                <a:srgbClr val="00549F"/>
              </a:buClr>
              <a:buFontTx/>
              <a:buChar char="•"/>
            </a:pPr>
            <a:r>
              <a:rPr lang="en-US" sz="700" dirty="0">
                <a:latin typeface="Trebuchet MS" pitchFamily="34" charset="0"/>
              </a:rPr>
              <a:t>3BN78408AA	Leather pouch</a:t>
            </a:r>
          </a:p>
          <a:p>
            <a:pPr marL="180000" indent="-180975" eaLnBrk="0" hangingPunct="0">
              <a:spcBef>
                <a:spcPts val="0"/>
              </a:spcBef>
              <a:buClr>
                <a:srgbClr val="00549F"/>
              </a:buClr>
              <a:buFontTx/>
              <a:buChar char="•"/>
            </a:pPr>
            <a:r>
              <a:rPr lang="en-US" sz="700" dirty="0">
                <a:latin typeface="Trebuchet MS" pitchFamily="34" charset="0"/>
              </a:rPr>
              <a:t>3BN78409AA	Belt clip</a:t>
            </a:r>
          </a:p>
          <a:p>
            <a:pPr marL="180000" indent="-180975" eaLnBrk="0" hangingPunct="0">
              <a:spcBef>
                <a:spcPts val="0"/>
              </a:spcBef>
              <a:buClr>
                <a:srgbClr val="00549F"/>
              </a:buClr>
              <a:buFontTx/>
              <a:buChar char="•"/>
            </a:pPr>
            <a:r>
              <a:rPr lang="en-US" sz="700" dirty="0">
                <a:latin typeface="Trebuchet MS" pitchFamily="34" charset="0"/>
              </a:rPr>
              <a:t>3BN78410AA	Swivel clip</a:t>
            </a: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8128 WLAN Handset</a:t>
            </a:r>
            <a:br>
              <a:rPr lang="en-US" sz="1600" dirty="0">
                <a:solidFill>
                  <a:schemeClr val="bg1"/>
                </a:solidFill>
              </a:rPr>
            </a:br>
            <a:r>
              <a:rPr lang="en-US" sz="1200" b="0" dirty="0">
                <a:solidFill>
                  <a:schemeClr val="bg1"/>
                </a:solidFill>
              </a:rPr>
              <a:t>Wireless phone for </a:t>
            </a:r>
            <a:r>
              <a:rPr lang="en-US" sz="1200" b="0" dirty="0" err="1">
                <a:solidFill>
                  <a:schemeClr val="bg1"/>
                </a:solidFill>
              </a:rPr>
              <a:t>Wifi</a:t>
            </a:r>
            <a:r>
              <a:rPr lang="en-US" sz="1200" b="0" dirty="0">
                <a:solidFill>
                  <a:schemeClr val="bg1"/>
                </a:solidFill>
              </a:rPr>
              <a:t> networks</a:t>
            </a:r>
            <a:r>
              <a:rPr lang="en-US" sz="1050" b="0" dirty="0">
                <a:solidFill>
                  <a:schemeClr val="bg1"/>
                </a:solidFill>
              </a:rPr>
              <a:t>. </a:t>
            </a:r>
            <a:r>
              <a:rPr lang="en-US" sz="1200" b="0" dirty="0">
                <a:solidFill>
                  <a:schemeClr val="bg1"/>
                </a:solidFill>
              </a:rPr>
              <a:t>Color screen. Alarms </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Enterprise-grade design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Push-to-talk and alarm button</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15H talk time</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9" name="Oval 28"/>
          <p:cNvSpPr/>
          <p:nvPr/>
        </p:nvSpPr>
        <p:spPr>
          <a:xfrm>
            <a:off x="1107272" y="2066074"/>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33" name="Picture 32"/>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457324" y="792956"/>
            <a:ext cx="676275" cy="433830"/>
          </a:xfrm>
          <a:prstGeom prst="rect">
            <a:avLst/>
          </a:prstGeom>
        </p:spPr>
      </p:pic>
      <p:pic>
        <p:nvPicPr>
          <p:cNvPr id="3" name="Picture 2"/>
          <p:cNvPicPr>
            <a:picLocks noChangeAspect="1"/>
          </p:cNvPicPr>
          <p:nvPr/>
        </p:nvPicPr>
        <p:blipFill>
          <a:blip r:embed="rId4">
            <a:extLst>
              <a:ext uri="{28A0092B-C50C-407E-A947-70E740481C1C}">
                <a14:useLocalDpi xmlns="" xmlns:a14="http://schemas.microsoft.com/office/drawing/2010/main"/>
              </a:ext>
            </a:extLst>
          </a:blip>
          <a:stretch>
            <a:fillRect/>
          </a:stretch>
        </p:blipFill>
        <p:spPr>
          <a:xfrm>
            <a:off x="1363729" y="622386"/>
            <a:ext cx="2949819" cy="2949819"/>
          </a:xfrm>
          <a:prstGeom prst="rect">
            <a:avLst/>
          </a:prstGeom>
        </p:spPr>
      </p:pic>
      <p:grpSp>
        <p:nvGrpSpPr>
          <p:cNvPr id="35" name="Group 34"/>
          <p:cNvGrpSpPr/>
          <p:nvPr/>
        </p:nvGrpSpPr>
        <p:grpSpPr>
          <a:xfrm>
            <a:off x="3888582" y="1704941"/>
            <a:ext cx="1033323" cy="1193552"/>
            <a:chOff x="3888582" y="1618442"/>
            <a:chExt cx="1033323" cy="1193552"/>
          </a:xfrm>
        </p:grpSpPr>
        <p:sp>
          <p:nvSpPr>
            <p:cNvPr id="36" name="TextBox 35"/>
            <p:cNvSpPr txBox="1"/>
            <p:nvPr/>
          </p:nvSpPr>
          <p:spPr>
            <a:xfrm>
              <a:off x="3891554" y="2550384"/>
              <a:ext cx="950901" cy="261610"/>
            </a:xfrm>
            <a:prstGeom prst="rect">
              <a:avLst/>
            </a:prstGeom>
            <a:noFill/>
          </p:spPr>
          <p:txBody>
            <a:bodyPr wrap="none" lIns="91440" tIns="45720" rIns="91440" bIns="45720" rtlCol="0" anchor="ctr" anchorCtr="0">
              <a:spAutoFit/>
            </a:bodyPr>
            <a:lstStyle/>
            <a:p>
              <a:r>
                <a:rPr lang="fr-FR" sz="1050">
                  <a:solidFill>
                    <a:srgbClr val="404040"/>
                  </a:solidFill>
                  <a:latin typeface="Trebuchet MS" pitchFamily="34" charset="0"/>
                </a:rPr>
                <a:t>Push-to-talk</a:t>
              </a:r>
              <a:endParaRPr lang="en-US" sz="1050">
                <a:solidFill>
                  <a:srgbClr val="404040"/>
                </a:solidFill>
                <a:latin typeface="Trebuchet MS" pitchFamily="34" charset="0"/>
              </a:endParaRPr>
            </a:p>
          </p:txBody>
        </p:sp>
        <p:grpSp>
          <p:nvGrpSpPr>
            <p:cNvPr id="37" name="Group 36"/>
            <p:cNvGrpSpPr/>
            <p:nvPr/>
          </p:nvGrpSpPr>
          <p:grpSpPr>
            <a:xfrm>
              <a:off x="3888582" y="1618442"/>
              <a:ext cx="1033323" cy="923691"/>
              <a:chOff x="3888582" y="1618442"/>
              <a:chExt cx="1033323" cy="923691"/>
            </a:xfrm>
          </p:grpSpPr>
          <p:grpSp>
            <p:nvGrpSpPr>
              <p:cNvPr id="38" name="Group 37"/>
              <p:cNvGrpSpPr/>
              <p:nvPr/>
            </p:nvGrpSpPr>
            <p:grpSpPr>
              <a:xfrm>
                <a:off x="3888582" y="1618442"/>
                <a:ext cx="1033323" cy="923691"/>
                <a:chOff x="4084730" y="1212461"/>
                <a:chExt cx="1508091" cy="1321440"/>
              </a:xfrm>
            </p:grpSpPr>
            <p:pic>
              <p:nvPicPr>
                <p:cNvPr id="46" name="Picture 10" descr="Afficher l'image d'origine"/>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4377704" y="1212461"/>
                  <a:ext cx="1215117" cy="1321440"/>
                </a:xfrm>
                <a:prstGeom prst="rect">
                  <a:avLst/>
                </a:prstGeom>
                <a:noFill/>
              </p:spPr>
            </p:pic>
            <p:pic>
              <p:nvPicPr>
                <p:cNvPr id="47" name="Picture 10" descr="Afficher l'image d'origine"/>
                <p:cNvPicPr>
                  <a:picLocks noChangeAspect="1" noChangeArrowheads="1"/>
                </p:cNvPicPr>
                <p:nvPr/>
              </p:nvPicPr>
              <p:blipFill>
                <a:blip r:embed="rId6" cstate="print">
                  <a:extLst>
                    <a:ext uri="{28A0092B-C50C-407E-A947-70E740481C1C}">
                      <a14:useLocalDpi xmlns="" xmlns:a14="http://schemas.microsoft.com/office/drawing/2010/main"/>
                    </a:ext>
                  </a:extLst>
                </a:blip>
                <a:srcRect/>
                <a:stretch>
                  <a:fillRect/>
                </a:stretch>
              </p:blipFill>
              <p:spPr bwMode="auto">
                <a:xfrm>
                  <a:off x="4084730" y="1625821"/>
                  <a:ext cx="827130" cy="820999"/>
                </a:xfrm>
                <a:prstGeom prst="ellipse">
                  <a:avLst/>
                </a:prstGeom>
                <a:noFill/>
                <a:ln w="12700">
                  <a:solidFill>
                    <a:schemeClr val="accent3"/>
                  </a:solidFill>
                </a:ln>
              </p:spPr>
            </p:pic>
          </p:grpSp>
          <p:sp>
            <p:nvSpPr>
              <p:cNvPr id="45" name="Oval 44"/>
              <p:cNvSpPr/>
              <p:nvPr/>
            </p:nvSpPr>
            <p:spPr>
              <a:xfrm rot="19650749">
                <a:off x="4115454" y="2120812"/>
                <a:ext cx="61912" cy="147032"/>
              </a:xfrm>
              <a:prstGeom prst="ellipse">
                <a:avLst/>
              </a:prstGeom>
              <a:solidFill>
                <a:schemeClr val="accent3">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endParaRPr lang="en-US">
                  <a:latin typeface="Trebuchet MS" pitchFamily="34" charset="0"/>
                </a:endParaRPr>
              </a:p>
            </p:txBody>
          </p:sp>
        </p:grpSp>
      </p:grpSp>
      <p:pic>
        <p:nvPicPr>
          <p:cNvPr id="2" name="Picture 1"/>
          <p:cNvPicPr>
            <a:picLocks noChangeAspect="1"/>
          </p:cNvPicPr>
          <p:nvPr/>
        </p:nvPicPr>
        <p:blipFill>
          <a:blip r:embed="rId7">
            <a:biLevel thresh="75000"/>
            <a:extLst>
              <a:ext uri="{BEBA8EAE-BF5A-486C-A8C5-ECC9F3942E4B}">
                <a14:imgProps xmlns="" xmlns:a14="http://schemas.microsoft.com/office/drawing/2010/main">
                  <a14:imgLayer r:embed="rId8">
                    <a14:imgEffect>
                      <a14:saturation sat="0"/>
                    </a14:imgEffect>
                  </a14:imgLayer>
                </a14:imgProps>
              </a:ext>
            </a:extLst>
          </a:blip>
          <a:stretch>
            <a:fillRect/>
          </a:stretch>
        </p:blipFill>
        <p:spPr>
          <a:xfrm>
            <a:off x="1513136" y="1322950"/>
            <a:ext cx="514926" cy="514926"/>
          </a:xfrm>
          <a:prstGeom prst="ellipse">
            <a:avLst/>
          </a:prstGeom>
        </p:spPr>
      </p:pic>
      <p:sp>
        <p:nvSpPr>
          <p:cNvPr id="48" name="Rectangle 47">
            <a:hlinkClick r:id="rId9"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49" name="Rectangle 48">
            <a:hlinkClick r:id="rId10"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50" name="Rectangle 49">
            <a:hlinkClick r:id="rId11"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51" name="Rectangle 50">
            <a:hlinkClick r:id="rId12"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52" name="Rectangle 51">
            <a:hlinkClick r:id="rId13"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53" name="Rectangle 52">
            <a:hlinkClick r:id="rId14"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54" name="Rectangle 53">
            <a:hlinkClick r:id="rId15"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5" name="Rectangle 54">
            <a:hlinkClick r:id="rId16"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6" name="Rectangle 55">
            <a:hlinkClick r:id="rId17"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7" name="Rectangle 56">
            <a:hlinkClick r:id="rId18"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8" name="Rectangle 57">
            <a:hlinkClick r:id="rId19"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9" name="Rectangle 58">
            <a:hlinkClick r:id="rId20"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60" name="Rectangle 59">
            <a:hlinkClick r:id="rId21"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61" name="Rectangle 60">
            <a:hlinkClick r:id="rId22"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62" name="Oval 61"/>
          <p:cNvSpPr/>
          <p:nvPr/>
        </p:nvSpPr>
        <p:spPr>
          <a:xfrm>
            <a:off x="1094419" y="207222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015486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78598"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731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Convenient and practical on-site mobility. </a:t>
            </a:r>
            <a:r>
              <a:rPr lang="en-US" sz="1000" dirty="0" err="1">
                <a:solidFill>
                  <a:schemeClr val="tx1"/>
                </a:solidFill>
                <a:latin typeface="Trebuchet MS" pitchFamily="34" charset="0"/>
              </a:rPr>
              <a:t>WiFi</a:t>
            </a:r>
            <a:r>
              <a:rPr lang="en-US" sz="1000" dirty="0">
                <a:solidFill>
                  <a:schemeClr val="tx1"/>
                </a:solidFill>
                <a:latin typeface="Trebuchet MS" pitchFamily="34" charset="0"/>
              </a:rPr>
              <a:t> connectivity: IEEE 802.11a/b/g radio with Quality of Service IEEE 802.11e and WMM, single infrastructure for voice and data services. Intuitive ALE navigation and features (directory, call log, forward and mid call services). Backlit display. Vibrator mode. </a:t>
            </a:r>
          </a:p>
          <a:p>
            <a:r>
              <a:rPr lang="en-US" sz="1000" dirty="0">
                <a:solidFill>
                  <a:schemeClr val="tx1"/>
                </a:solidFill>
                <a:latin typeface="Trebuchet MS" pitchFamily="34" charset="0"/>
              </a:rPr>
              <a:t>.</a:t>
            </a:r>
          </a:p>
          <a:p>
            <a:endParaRPr lang="en-US" sz="1000" dirty="0">
              <a:solidFill>
                <a:schemeClr val="tx1"/>
              </a:solidFill>
              <a:latin typeface="Trebuchet MS" pitchFamily="34" charset="0"/>
            </a:endParaRPr>
          </a:p>
        </p:txBody>
      </p:sp>
      <p:sp>
        <p:nvSpPr>
          <p:cNvPr id="6" name="Rectangle 5"/>
          <p:cNvSpPr/>
          <p:nvPr/>
        </p:nvSpPr>
        <p:spPr>
          <a:xfrm>
            <a:off x="5251569" y="776782"/>
            <a:ext cx="3943385" cy="3000821"/>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All business telephony services as if at the desk</a:t>
            </a:r>
          </a:p>
          <a:p>
            <a:pPr marL="180000" indent="-180975">
              <a:spcBef>
                <a:spcPts val="0"/>
              </a:spcBef>
              <a:buClr>
                <a:srgbClr val="00549F"/>
              </a:buClr>
              <a:buFontTx/>
              <a:buChar char="•"/>
            </a:pPr>
            <a:r>
              <a:rPr lang="en-US" sz="1000" dirty="0">
                <a:latin typeface="Trebuchet MS" pitchFamily="34" charset="0"/>
              </a:rPr>
              <a:t>Robust compact design: IP44 ingress protection (water spray proof)</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Answer calls immediately, wherever you are</a:t>
            </a:r>
          </a:p>
          <a:p>
            <a:pPr marL="180000" indent="-180975" eaLnBrk="0" hangingPunct="0">
              <a:spcBef>
                <a:spcPts val="0"/>
              </a:spcBef>
              <a:buClr>
                <a:srgbClr val="00549F"/>
              </a:buClr>
              <a:buFontTx/>
              <a:buChar char="•"/>
              <a:defRPr/>
            </a:pPr>
            <a:r>
              <a:rPr lang="en-US" sz="1000" dirty="0">
                <a:latin typeface="Trebuchet MS" pitchFamily="34" charset="0"/>
              </a:rPr>
              <a:t>Always-on availability: robust design, long talk-time</a:t>
            </a:r>
          </a:p>
          <a:p>
            <a:pPr marL="180000" indent="-180975" eaLnBrk="0" hangingPunct="0">
              <a:spcBef>
                <a:spcPts val="0"/>
              </a:spcBef>
              <a:buClr>
                <a:srgbClr val="00549F"/>
              </a:buClr>
              <a:buFontTx/>
              <a:buChar char="•"/>
              <a:defRPr/>
            </a:pPr>
            <a:r>
              <a:rPr lang="en-US" sz="1000" dirty="0">
                <a:latin typeface="Trebuchet MS" pitchFamily="34" charset="0"/>
              </a:rPr>
              <a:t>Reduce costs: single Wi-Fi infrastructure for voice and data</a:t>
            </a: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800" dirty="0">
                <a:latin typeface="Trebuchet MS" pitchFamily="34" charset="0"/>
              </a:rPr>
              <a:t>3BN78403xx*	Handset desktop charger</a:t>
            </a:r>
          </a:p>
          <a:p>
            <a:pPr marL="180000" indent="-180975" eaLnBrk="0" hangingPunct="0">
              <a:spcBef>
                <a:spcPts val="0"/>
              </a:spcBef>
              <a:buClr>
                <a:srgbClr val="00549F"/>
              </a:buClr>
              <a:buFontTx/>
              <a:buChar char="•"/>
            </a:pPr>
            <a:r>
              <a:rPr lang="en-US" sz="800" dirty="0">
                <a:latin typeface="Trebuchet MS" pitchFamily="34" charset="0"/>
              </a:rPr>
              <a:t>3BN78406AA	Rack charger WW</a:t>
            </a:r>
          </a:p>
          <a:p>
            <a:pPr marL="180000" indent="-180975" eaLnBrk="0" hangingPunct="0">
              <a:spcBef>
                <a:spcPts val="0"/>
              </a:spcBef>
              <a:buClr>
                <a:srgbClr val="00549F"/>
              </a:buClr>
              <a:buFontTx/>
              <a:buChar char="•"/>
            </a:pPr>
            <a:r>
              <a:rPr lang="en-US" sz="800" dirty="0">
                <a:latin typeface="Trebuchet MS" pitchFamily="34" charset="0"/>
              </a:rPr>
              <a:t>3BN78404AA	Standard battery </a:t>
            </a:r>
          </a:p>
          <a:p>
            <a:pPr marL="180000" indent="-180975" eaLnBrk="0" hangingPunct="0">
              <a:spcBef>
                <a:spcPts val="0"/>
              </a:spcBef>
              <a:buClr>
                <a:srgbClr val="00549F"/>
              </a:buClr>
              <a:buFontTx/>
              <a:buChar char="•"/>
            </a:pPr>
            <a:r>
              <a:rPr lang="en-US" sz="800" dirty="0">
                <a:latin typeface="Trebuchet MS" pitchFamily="34" charset="0"/>
              </a:rPr>
              <a:t>3BN78407AA	Batteries Rack charger WW</a:t>
            </a:r>
          </a:p>
          <a:p>
            <a:pPr marL="180000" indent="-180975" eaLnBrk="0" hangingPunct="0">
              <a:spcBef>
                <a:spcPts val="0"/>
              </a:spcBef>
              <a:buClr>
                <a:srgbClr val="00549F"/>
              </a:buClr>
              <a:buFontTx/>
              <a:buChar char="•"/>
            </a:pPr>
            <a:r>
              <a:rPr lang="en-US" sz="800" dirty="0">
                <a:latin typeface="Trebuchet MS" pitchFamily="34" charset="0"/>
              </a:rPr>
              <a:t>3BN78408AA	Leather pouch</a:t>
            </a:r>
          </a:p>
          <a:p>
            <a:pPr marL="180000" indent="-180975" eaLnBrk="0" hangingPunct="0">
              <a:spcBef>
                <a:spcPts val="0"/>
              </a:spcBef>
              <a:buClr>
                <a:srgbClr val="00549F"/>
              </a:buClr>
              <a:buFontTx/>
              <a:buChar char="•"/>
            </a:pPr>
            <a:r>
              <a:rPr lang="en-US" sz="800" dirty="0">
                <a:latin typeface="Trebuchet MS" pitchFamily="34" charset="0"/>
              </a:rPr>
              <a:t>3BN78409AA	Belt clip</a:t>
            </a:r>
          </a:p>
          <a:p>
            <a:pPr marL="180000" indent="-180975" eaLnBrk="0" hangingPunct="0">
              <a:spcBef>
                <a:spcPts val="0"/>
              </a:spcBef>
              <a:buClr>
                <a:srgbClr val="00549F"/>
              </a:buClr>
              <a:buFontTx/>
              <a:buChar char="•"/>
            </a:pPr>
            <a:r>
              <a:rPr lang="en-US" sz="800" dirty="0">
                <a:latin typeface="Trebuchet MS" pitchFamily="34" charset="0"/>
              </a:rPr>
              <a:t>3BN78410AA	Swivel clip</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Enterprise-grade design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ALE business communications</a:t>
            </a:r>
            <a:br>
              <a:rPr lang="en-US" sz="1200" b="1" dirty="0">
                <a:solidFill>
                  <a:schemeClr val="bg1"/>
                </a:solidFill>
                <a:latin typeface="Trebuchet MS"/>
                <a:cs typeface="Trebuchet MS"/>
              </a:rPr>
            </a:br>
            <a:r>
              <a:rPr lang="en-US" sz="1200" b="1" dirty="0">
                <a:solidFill>
                  <a:schemeClr val="bg1"/>
                </a:solidFill>
                <a:latin typeface="Trebuchet MS"/>
                <a:cs typeface="Trebuchet MS"/>
              </a:rPr>
              <a:t>and navigation</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200" b="1" dirty="0">
              <a:solidFill>
                <a:schemeClr val="bg1"/>
              </a:solidFill>
              <a:latin typeface="Trebuchet MS"/>
              <a:cs typeface="Trebuchet MS"/>
            </a:endParaRPr>
          </a:p>
          <a:p>
            <a:pPr algn="ctr">
              <a:spcBef>
                <a:spcPts val="0"/>
              </a:spcBef>
            </a:pPr>
            <a:r>
              <a:rPr lang="en-US" sz="1200" b="1" dirty="0">
                <a:solidFill>
                  <a:schemeClr val="bg1"/>
                </a:solidFill>
                <a:latin typeface="Trebuchet MS"/>
                <a:cs typeface="Trebuchet MS"/>
              </a:rPr>
              <a:t>15H talk time</a:t>
            </a:r>
          </a:p>
          <a:p>
            <a:pPr algn="ctr">
              <a:spcBef>
                <a:spcPts val="0"/>
              </a:spcBef>
            </a:pPr>
            <a:endParaRPr lang="en-US" sz="1200" b="1" dirty="0">
              <a:solidFill>
                <a:schemeClr val="bg1"/>
              </a:solidFill>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1" name="Picture 30"/>
          <p:cNvPicPr>
            <a:picLocks noChangeAspect="1"/>
          </p:cNvPicPr>
          <p:nvPr/>
        </p:nvPicPr>
        <p:blipFill>
          <a:blip r:embed="rId3">
            <a:biLevel thresh="75000"/>
            <a:extLst>
              <a:ext uri="{BEBA8EAE-BF5A-486C-A8C5-ECC9F3942E4B}">
                <a14:imgProps xmlns="" xmlns:a14="http://schemas.microsoft.com/office/drawing/2010/main">
                  <a14:imgLayer r:embed="rId4">
                    <a14:imgEffect>
                      <a14:saturation sat="0"/>
                    </a14:imgEffect>
                  </a14:imgLayer>
                </a14:imgProps>
              </a:ext>
            </a:extLst>
          </a:blip>
          <a:stretch>
            <a:fillRect/>
          </a:stretch>
        </p:blipFill>
        <p:spPr>
          <a:xfrm>
            <a:off x="1513136" y="1322950"/>
            <a:ext cx="514926" cy="514926"/>
          </a:xfrm>
          <a:prstGeom prst="ellipse">
            <a:avLst/>
          </a:prstGeom>
        </p:spPr>
      </p:pic>
      <p:pic>
        <p:nvPicPr>
          <p:cNvPr id="3" name="Picture 2"/>
          <p:cNvPicPr>
            <a:picLocks noChangeAspect="1"/>
          </p:cNvPicPr>
          <p:nvPr/>
        </p:nvPicPr>
        <p:blipFill>
          <a:blip r:embed="rId5">
            <a:extLst>
              <a:ext uri="{28A0092B-C50C-407E-A947-70E740481C1C}">
                <a14:useLocalDpi xmlns="" xmlns:a14="http://schemas.microsoft.com/office/drawing/2010/main"/>
              </a:ext>
            </a:extLst>
          </a:blip>
          <a:stretch>
            <a:fillRect/>
          </a:stretch>
        </p:blipFill>
        <p:spPr>
          <a:xfrm>
            <a:off x="1731019" y="288951"/>
            <a:ext cx="3468521" cy="3468521"/>
          </a:xfrm>
          <a:prstGeom prst="rect">
            <a:avLst/>
          </a:prstGeom>
        </p:spPr>
      </p:pic>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8118 WLAN Handset</a:t>
            </a:r>
            <a:br>
              <a:rPr lang="en-US" sz="1600" dirty="0">
                <a:solidFill>
                  <a:schemeClr val="bg1"/>
                </a:solidFill>
              </a:rPr>
            </a:br>
            <a:r>
              <a:rPr lang="en-US" sz="1200" b="0" dirty="0">
                <a:solidFill>
                  <a:schemeClr val="bg1"/>
                </a:solidFill>
              </a:rPr>
              <a:t>Wireless phone for </a:t>
            </a:r>
            <a:r>
              <a:rPr lang="en-US" sz="1200" b="0" dirty="0" err="1">
                <a:solidFill>
                  <a:schemeClr val="bg1"/>
                </a:solidFill>
              </a:rPr>
              <a:t>Wifi</a:t>
            </a:r>
            <a:r>
              <a:rPr lang="en-US" sz="1200" b="0" dirty="0">
                <a:solidFill>
                  <a:schemeClr val="bg1"/>
                </a:solidFill>
              </a:rPr>
              <a:t> networks</a:t>
            </a:r>
            <a:r>
              <a:rPr lang="en-US" sz="1050" b="0" dirty="0">
                <a:solidFill>
                  <a:schemeClr val="bg1"/>
                </a:solidFill>
              </a:rPr>
              <a:t>. </a:t>
            </a:r>
            <a:endParaRPr lang="en-US" sz="1600" dirty="0">
              <a:solidFill>
                <a:schemeClr val="bg1"/>
              </a:solidFill>
            </a:endParaRPr>
          </a:p>
        </p:txBody>
      </p:sp>
      <p:sp>
        <p:nvSpPr>
          <p:cNvPr id="33" name="Rectangle 32">
            <a:hlinkClick r:id="rId6"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5" name="Rectangle 34">
            <a:hlinkClick r:id="rId7"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6" name="Rectangle 35">
            <a:hlinkClick r:id="rId8"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7" name="Rectangle 36">
            <a:hlinkClick r:id="rId9"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8" name="Rectangle 37">
            <a:hlinkClick r:id="rId10"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5" name="Rectangle 44">
            <a:hlinkClick r:id="rId11"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7" name="Rectangle 46">
            <a:hlinkClick r:id="rId12"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8" name="Rectangle 47">
            <a:hlinkClick r:id="rId13"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9" name="Rectangle 48">
            <a:hlinkClick r:id="rId14"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0" name="Rectangle 49">
            <a:hlinkClick r:id="rId15"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1" name="Rectangle 50">
            <a:hlinkClick r:id="rId1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2" name="Rectangle 51">
            <a:hlinkClick r:id="rId1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3" name="Rectangle 52">
            <a:hlinkClick r:id="rId18"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4" name="Rectangle 53">
            <a:hlinkClick r:id="rId19"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5" name="Oval 54"/>
          <p:cNvSpPr/>
          <p:nvPr/>
        </p:nvSpPr>
        <p:spPr>
          <a:xfrm>
            <a:off x="1094419" y="207222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687872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endParaRPr lang="en-US" sz="1000" dirty="0">
              <a:solidFill>
                <a:schemeClr val="tx1"/>
              </a:solidFill>
              <a:latin typeface="Trebuchet MS" pitchFamily="34" charset="0"/>
            </a:endParaRPr>
          </a:p>
          <a:p>
            <a:endParaRPr lang="en-US" sz="1000" dirty="0">
              <a:solidFill>
                <a:schemeClr val="tx1"/>
              </a:solidFill>
              <a:latin typeface="Trebuchet MS" pitchFamily="34" charset="0"/>
            </a:endParaRPr>
          </a:p>
        </p:txBody>
      </p:sp>
      <p:sp>
        <p:nvSpPr>
          <p:cNvPr id="6" name="Rectangle 5"/>
          <p:cNvSpPr/>
          <p:nvPr/>
        </p:nvSpPr>
        <p:spPr>
          <a:xfrm>
            <a:off x="5251569" y="776782"/>
            <a:ext cx="3943385" cy="2908489"/>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Up to four customizable company greetings</a:t>
            </a:r>
          </a:p>
          <a:p>
            <a:pPr marL="180000" indent="-180975">
              <a:spcBef>
                <a:spcPts val="0"/>
              </a:spcBef>
              <a:buClr>
                <a:srgbClr val="00549F"/>
              </a:buClr>
              <a:buFontTx/>
              <a:buChar char="•"/>
            </a:pPr>
            <a:r>
              <a:rPr lang="en-US" sz="1000" dirty="0">
                <a:latin typeface="Trebuchet MS" pitchFamily="34" charset="0"/>
              </a:rPr>
              <a:t>Dedicated 10-min customized music-on-hold</a:t>
            </a:r>
          </a:p>
          <a:p>
            <a:pPr marL="180000" indent="-180975">
              <a:spcBef>
                <a:spcPts val="0"/>
              </a:spcBef>
              <a:buClr>
                <a:srgbClr val="00549F"/>
              </a:buClr>
              <a:buFontTx/>
              <a:buChar char="•"/>
            </a:pPr>
            <a:r>
              <a:rPr lang="en-US" sz="1000" dirty="0">
                <a:latin typeface="Trebuchet MS" pitchFamily="34" charset="0"/>
              </a:rPr>
              <a:t>Four system languages</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Enhanced welcome</a:t>
            </a:r>
          </a:p>
          <a:p>
            <a:pPr marL="180000" indent="-180975" eaLnBrk="0" hangingPunct="0">
              <a:spcBef>
                <a:spcPts val="0"/>
              </a:spcBef>
              <a:buClr>
                <a:srgbClr val="00549F"/>
              </a:buClr>
              <a:buFontTx/>
              <a:buChar char="•"/>
              <a:defRPr/>
            </a:pPr>
            <a:r>
              <a:rPr lang="en-US" sz="1000" dirty="0">
                <a:latin typeface="Trebuchet MS" pitchFamily="34" charset="0"/>
              </a:rPr>
              <a:t>Information available 24/7</a:t>
            </a:r>
          </a:p>
          <a:p>
            <a:pPr marL="180000" indent="-180975" eaLnBrk="0" hangingPunct="0">
              <a:spcBef>
                <a:spcPts val="0"/>
              </a:spcBef>
              <a:buClr>
                <a:srgbClr val="00549F"/>
              </a:buClr>
              <a:buFontTx/>
              <a:buChar char="•"/>
              <a:defRPr/>
            </a:pPr>
            <a:r>
              <a:rPr lang="en-US" sz="1000" dirty="0">
                <a:latin typeface="Trebuchet MS" pitchFamily="34" charset="0"/>
              </a:rPr>
              <a:t>Direct transfer to the right contact</a:t>
            </a: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dirty="0">
                <a:latin typeface="Trebuchet MS" pitchFamily="34" charset="0"/>
              </a:rPr>
              <a:t>Automated attendant: One tree, two levels</a:t>
            </a:r>
          </a:p>
          <a:p>
            <a:pPr marL="180000" indent="-180975" eaLnBrk="0" hangingPunct="0">
              <a:spcBef>
                <a:spcPts val="0"/>
              </a:spcBef>
              <a:buClr>
                <a:srgbClr val="00549F"/>
              </a:buClr>
              <a:buFontTx/>
              <a:buChar char="•"/>
            </a:pPr>
            <a:r>
              <a:rPr lang="en-US" sz="1000" dirty="0">
                <a:latin typeface="Trebuchet MS" pitchFamily="34" charset="0"/>
              </a:rPr>
              <a:t>Multiple automated attendant: Up to four languages, Up to five different trees, Three levels with ten choices per tree</a:t>
            </a:r>
          </a:p>
          <a:p>
            <a:pPr marL="180000" indent="-180975" eaLnBrk="0" hangingPunct="0">
              <a:spcBef>
                <a:spcPts val="0"/>
              </a:spcBef>
              <a:buClr>
                <a:srgbClr val="00549F"/>
              </a:buClr>
              <a:buFontTx/>
              <a:buChar char="•"/>
            </a:pPr>
            <a:r>
              <a:rPr lang="en-US" sz="1000" dirty="0">
                <a:latin typeface="Trebuchet MS" pitchFamily="34" charset="0"/>
              </a:rPr>
              <a:t>Multiple company welcome</a:t>
            </a:r>
          </a:p>
          <a:p>
            <a:pPr marL="180000" indent="-180975" eaLnBrk="0" hangingPunct="0">
              <a:spcBef>
                <a:spcPts val="0"/>
              </a:spcBef>
              <a:buClr>
                <a:srgbClr val="00549F"/>
              </a:buClr>
              <a:buFontTx/>
              <a:buChar char="•"/>
            </a:pPr>
            <a:r>
              <a:rPr lang="en-US" sz="1000" dirty="0">
                <a:latin typeface="Trebuchet MS" pitchFamily="34" charset="0"/>
              </a:rPr>
              <a:t>Smart Call Routing</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Greeting messages</a:t>
            </a:r>
            <a:r>
              <a:rPr lang="en-US" sz="1200" dirty="0">
                <a:solidFill>
                  <a:schemeClr val="bg1"/>
                </a:solidFill>
              </a:rPr>
              <a:t>. </a:t>
            </a:r>
            <a:endParaRPr lang="en-US" sz="160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Built-in service</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4 languages</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Customized music-on-hold</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9" name="Rectangle 20"/>
          <p:cNvSpPr/>
          <p:nvPr/>
        </p:nvSpPr>
        <p:spPr>
          <a:xfrm>
            <a:off x="3510302" y="717158"/>
            <a:ext cx="1425686" cy="673230"/>
          </a:xfrm>
          <a:prstGeom prst="wedgeRectCallout">
            <a:avLst>
              <a:gd name="adj1" fmla="val -36874"/>
              <a:gd name="adj2" fmla="val 69257"/>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rebuchet MS" pitchFamily="34" charset="0"/>
            </a:endParaRPr>
          </a:p>
        </p:txBody>
      </p:sp>
      <p:pic>
        <p:nvPicPr>
          <p:cNvPr id="31" name="Picture 2" descr="D:\Users\gferrant\Documents\Postes\Photos\8058s_PremiumDeskphone_f_l_screen.png"/>
          <p:cNvPicPr>
            <a:picLocks noChangeAspect="1" noChangeArrowheads="1"/>
          </p:cNvPicPr>
          <p:nvPr/>
        </p:nvPicPr>
        <p:blipFill>
          <a:blip r:embed="rId3" cstate="email"/>
          <a:srcRect/>
          <a:stretch>
            <a:fillRect/>
          </a:stretch>
        </p:blipFill>
        <p:spPr bwMode="auto">
          <a:xfrm>
            <a:off x="1417703" y="1171564"/>
            <a:ext cx="2356346" cy="1898282"/>
          </a:xfrm>
          <a:prstGeom prst="rect">
            <a:avLst/>
          </a:prstGeom>
          <a:noFill/>
          <a:ln>
            <a:noFill/>
          </a:ln>
        </p:spPr>
      </p:pic>
      <p:sp>
        <p:nvSpPr>
          <p:cNvPr id="32" name="TextBox 224"/>
          <p:cNvSpPr txBox="1">
            <a:spLocks noChangeArrowheads="1"/>
          </p:cNvSpPr>
          <p:nvPr/>
        </p:nvSpPr>
        <p:spPr bwMode="auto">
          <a:xfrm>
            <a:off x="3623081" y="799442"/>
            <a:ext cx="2477798" cy="553998"/>
          </a:xfrm>
          <a:prstGeom prst="rect">
            <a:avLst/>
          </a:prstGeom>
          <a:noFill/>
          <a:ln w="9525">
            <a:noFill/>
            <a:miter lim="800000"/>
            <a:headEnd/>
            <a:tailEnd/>
          </a:ln>
        </p:spPr>
        <p:txBody>
          <a:bodyPr wrap="square">
            <a:spAutoFit/>
          </a:bodyPr>
          <a:lstStyle/>
          <a:p>
            <a:r>
              <a:rPr lang="en-US" sz="1200" b="1">
                <a:solidFill>
                  <a:schemeClr val="bg1"/>
                </a:solidFill>
                <a:latin typeface="Segoe Print" pitchFamily="2" charset="0"/>
              </a:rPr>
              <a:t>Welcome to…</a:t>
            </a:r>
          </a:p>
          <a:p>
            <a:r>
              <a:rPr lang="en-US" sz="1200" b="1">
                <a:solidFill>
                  <a:schemeClr val="bg1"/>
                </a:solidFill>
                <a:latin typeface="Segoe Print" pitchFamily="2" charset="0"/>
              </a:rPr>
              <a:t>Press 1 to ..</a:t>
            </a:r>
          </a:p>
        </p:txBody>
      </p:sp>
      <p:sp>
        <p:nvSpPr>
          <p:cNvPr id="33" name="Rectangle 32">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5" name="Rectangle 34">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6" name="Rectangle 35">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7" name="Rectangle 36">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8" name="Rectangle 37">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5" name="Rectangle 44">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7" name="Rectangle 46">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8" name="Rectangle 47">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9" name="Rectangle 48">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0" name="Rectangle 49">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1" name="Rectangle 50">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2" name="Rectangle 51">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3" name="Rectangle 52">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4" name="Rectangle 53">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5" name="Oval 54"/>
          <p:cNvSpPr/>
          <p:nvPr/>
        </p:nvSpPr>
        <p:spPr>
          <a:xfrm>
            <a:off x="1107272" y="2417739"/>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067804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Voice mail: two ports and 60 min. Personal message greeting. LED on phone plus external notification. Forwarding to voice mail. Password protection. Remote consultation. Voice mail available on analog and  wireless extensions. Unified messaging (voice mail in e-mail). 4 / 30 /  200 hours storage memory. Up to eight ports. Online recording (on-demand/or automatic). Distribution lists. Remote customization. </a:t>
            </a:r>
          </a:p>
        </p:txBody>
      </p:sp>
      <p:sp>
        <p:nvSpPr>
          <p:cNvPr id="6" name="Rectangle 5"/>
          <p:cNvSpPr/>
          <p:nvPr/>
        </p:nvSpPr>
        <p:spPr>
          <a:xfrm>
            <a:off x="5251569" y="776782"/>
            <a:ext cx="3943385" cy="2908489"/>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eaLnBrk="0" hangingPunct="0">
              <a:spcBef>
                <a:spcPts val="0"/>
              </a:spcBef>
              <a:buClr>
                <a:srgbClr val="00549F"/>
              </a:buClr>
              <a:buFontTx/>
              <a:buChar char="•"/>
              <a:defRPr/>
            </a:pPr>
            <a:r>
              <a:rPr lang="en-US" sz="1000" dirty="0">
                <a:latin typeface="Trebuchet MS" pitchFamily="34" charset="0"/>
              </a:rPr>
              <a:t>Single voicemail for all location</a:t>
            </a:r>
          </a:p>
          <a:p>
            <a:pPr marL="180000" indent="-180975" eaLnBrk="0" hangingPunct="0">
              <a:spcBef>
                <a:spcPts val="0"/>
              </a:spcBef>
              <a:buClr>
                <a:srgbClr val="00549F"/>
              </a:buClr>
              <a:buFontTx/>
              <a:buChar char="•"/>
              <a:defRPr/>
            </a:pPr>
            <a:r>
              <a:rPr lang="en-US" sz="1000" dirty="0">
                <a:latin typeface="Trebuchet MS" pitchFamily="34" charset="0"/>
              </a:rPr>
              <a:t>Visual notification (LED on phone)</a:t>
            </a:r>
          </a:p>
          <a:p>
            <a:pPr marL="180000" indent="-180975" eaLnBrk="0" hangingPunct="0">
              <a:spcBef>
                <a:spcPts val="0"/>
              </a:spcBef>
              <a:buClr>
                <a:srgbClr val="00549F"/>
              </a:buClr>
              <a:buFontTx/>
              <a:buChar char="•"/>
              <a:defRPr/>
            </a:pPr>
            <a:r>
              <a:rPr lang="en-US" sz="1000" dirty="0">
                <a:latin typeface="Trebuchet MS" pitchFamily="34" charset="0"/>
              </a:rPr>
              <a:t>Fast voicemail consultation (mailbox key) with intuitive contextual menus and vocal guidance</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All calls get an answer with professional greetings </a:t>
            </a:r>
          </a:p>
          <a:p>
            <a:pPr marL="180000" indent="-180975" eaLnBrk="0" hangingPunct="0">
              <a:spcBef>
                <a:spcPts val="0"/>
              </a:spcBef>
              <a:buClr>
                <a:srgbClr val="00549F"/>
              </a:buClr>
              <a:buFontTx/>
              <a:buChar char="•"/>
              <a:defRPr/>
            </a:pPr>
            <a:r>
              <a:rPr lang="en-US" sz="1000" dirty="0">
                <a:latin typeface="Trebuchet MS" pitchFamily="34" charset="0"/>
              </a:rPr>
              <a:t>Easy to install and upgrade: No additional hardware</a:t>
            </a:r>
          </a:p>
          <a:p>
            <a:pPr marL="180000" indent="-180975" eaLnBrk="0" hangingPunct="0">
              <a:spcBef>
                <a:spcPts val="0"/>
              </a:spcBef>
              <a:buClr>
                <a:srgbClr val="00549F"/>
              </a:buClr>
              <a:buFontTx/>
              <a:buChar char="•"/>
              <a:defRPr/>
            </a:pPr>
            <a:r>
              <a:rPr lang="en-US" sz="1000" dirty="0">
                <a:latin typeface="Trebuchet MS" pitchFamily="34" charset="0"/>
              </a:rPr>
              <a:t>Large feature set to meet all employee needs </a:t>
            </a:r>
          </a:p>
          <a:p>
            <a:pPr eaLnBrk="0" hangingPunct="0">
              <a:spcBef>
                <a:spcPts val="0"/>
              </a:spcBef>
              <a:buClr>
                <a:srgbClr val="00549F"/>
              </a:buClr>
              <a:defRP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dirty="0">
                <a:latin typeface="Trebuchet MS" pitchFamily="34" charset="0"/>
              </a:rPr>
              <a:t>3EH03529AA 4 hours storage license</a:t>
            </a:r>
          </a:p>
          <a:p>
            <a:pPr marL="180000" indent="-180975" eaLnBrk="0" hangingPunct="0">
              <a:spcBef>
                <a:spcPts val="0"/>
              </a:spcBef>
              <a:buClr>
                <a:srgbClr val="00549F"/>
              </a:buClr>
              <a:buFontTx/>
              <a:buChar char="•"/>
            </a:pPr>
            <a:r>
              <a:rPr lang="en-US" sz="1000" dirty="0">
                <a:latin typeface="Trebuchet MS" pitchFamily="34" charset="0"/>
              </a:rPr>
              <a:t>3EH03530AA 30 hours</a:t>
            </a:r>
          </a:p>
          <a:p>
            <a:pPr marL="180000" indent="-180975" eaLnBrk="0" hangingPunct="0">
              <a:spcBef>
                <a:spcPts val="0"/>
              </a:spcBef>
              <a:buClr>
                <a:srgbClr val="00549F"/>
              </a:buClr>
              <a:buFontTx/>
              <a:buChar char="•"/>
            </a:pPr>
            <a:r>
              <a:rPr lang="en-US" sz="1000" dirty="0">
                <a:latin typeface="Trebuchet MS" pitchFamily="34" charset="0"/>
              </a:rPr>
              <a:t>3EH03531AA 200 hours</a:t>
            </a:r>
          </a:p>
          <a:p>
            <a:pPr marL="180000" indent="-180975" eaLnBrk="0" hangingPunct="0">
              <a:spcBef>
                <a:spcPts val="0"/>
              </a:spcBef>
              <a:buClr>
                <a:srgbClr val="00549F"/>
              </a:buClr>
              <a:buFontTx/>
              <a:buChar char="•"/>
            </a:pPr>
            <a:r>
              <a:rPr lang="en-US" sz="1000" dirty="0">
                <a:latin typeface="Trebuchet MS" pitchFamily="34" charset="0"/>
              </a:rPr>
              <a:t>3EH03532AA 2 additional ports</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Integrated voicemail </a:t>
            </a:r>
            <a:r>
              <a:rPr lang="en-US" sz="1200" dirty="0">
                <a:solidFill>
                  <a:schemeClr val="bg1"/>
                </a:solidFill>
              </a:rPr>
              <a:t/>
            </a:r>
            <a:br>
              <a:rPr lang="en-US" sz="1200" dirty="0">
                <a:solidFill>
                  <a:schemeClr val="bg1"/>
                </a:solidFill>
              </a:rPr>
            </a:br>
            <a:r>
              <a:rPr lang="en-US" sz="1200" dirty="0">
                <a:solidFill>
                  <a:schemeClr val="bg1"/>
                </a:solidFill>
              </a:rPr>
              <a:t>All business calls get an answer</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Integrated solution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All calls get an answer</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Professional and personalized</a:t>
            </a:r>
            <a:br>
              <a:rPr lang="en-US" sz="1200" b="1">
                <a:solidFill>
                  <a:schemeClr val="bg1"/>
                </a:solidFill>
                <a:latin typeface="Trebuchet MS"/>
                <a:cs typeface="Trebuchet MS"/>
              </a:rPr>
            </a:br>
            <a:r>
              <a:rPr lang="en-US" sz="1200" b="1">
                <a:solidFill>
                  <a:schemeClr val="bg1"/>
                </a:solidFill>
                <a:latin typeface="Trebuchet MS"/>
                <a:cs typeface="Trebuchet MS"/>
              </a:rPr>
              <a:t>welcome</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grpSp>
        <p:nvGrpSpPr>
          <p:cNvPr id="2" name="Group 1"/>
          <p:cNvGrpSpPr/>
          <p:nvPr/>
        </p:nvGrpSpPr>
        <p:grpSpPr>
          <a:xfrm>
            <a:off x="1662940" y="807786"/>
            <a:ext cx="3154571" cy="2243285"/>
            <a:chOff x="1286786" y="547539"/>
            <a:chExt cx="3906136" cy="2759075"/>
          </a:xfrm>
        </p:grpSpPr>
        <p:pic>
          <p:nvPicPr>
            <p:cNvPr id="29" name="Picture 2"/>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286786" y="1000371"/>
              <a:ext cx="2330571" cy="2306243"/>
            </a:xfrm>
            <a:prstGeom prst="rect">
              <a:avLst/>
            </a:prstGeom>
            <a:noFill/>
            <a:ln w="9525">
              <a:noFill/>
              <a:miter lim="800000"/>
              <a:headEnd/>
              <a:tailEnd/>
            </a:ln>
            <a:effectLst/>
          </p:spPr>
        </p:pic>
        <p:grpSp>
          <p:nvGrpSpPr>
            <p:cNvPr id="31" name="Group 64"/>
            <p:cNvGrpSpPr>
              <a:grpSpLocks noChangeAspect="1"/>
            </p:cNvGrpSpPr>
            <p:nvPr/>
          </p:nvGrpSpPr>
          <p:grpSpPr>
            <a:xfrm>
              <a:off x="4112922" y="2203463"/>
              <a:ext cx="1080000" cy="1080000"/>
              <a:chOff x="3275045" y="2659224"/>
              <a:chExt cx="1063690" cy="1063690"/>
            </a:xfrm>
          </p:grpSpPr>
          <p:pic>
            <p:nvPicPr>
              <p:cNvPr id="32" name="Picture 2" descr="D:\Users\cjapiot\Pictures\MARKETING PHOTOS\product\Deskphones\8068\Jpg\2015_061-8068_f.jpg"/>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3275045" y="2659224"/>
                <a:ext cx="1063690" cy="1063690"/>
              </a:xfrm>
              <a:prstGeom prst="ellipse">
                <a:avLst/>
              </a:prstGeom>
              <a:noFill/>
            </p:spPr>
          </p:pic>
          <p:cxnSp>
            <p:nvCxnSpPr>
              <p:cNvPr id="33" name="Straight Connector 46"/>
              <p:cNvCxnSpPr/>
              <p:nvPr/>
            </p:nvCxnSpPr>
            <p:spPr>
              <a:xfrm flipV="1">
                <a:off x="3548058" y="2878931"/>
                <a:ext cx="612000" cy="1588"/>
              </a:xfrm>
              <a:prstGeom prst="line">
                <a:avLst/>
              </a:prstGeom>
              <a:ln w="57150" cap="rnd">
                <a:solidFill>
                  <a:srgbClr val="0937FD"/>
                </a:solidFill>
                <a:prstDash val="solid"/>
                <a:miter lim="800000"/>
                <a:headEnd type="none" w="med" len="med"/>
                <a:tailEnd type="none" w="med" len="med"/>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35" name="Oval 66"/>
            <p:cNvSpPr>
              <a:spLocks noChangeAspect="1"/>
            </p:cNvSpPr>
            <p:nvPr/>
          </p:nvSpPr>
          <p:spPr>
            <a:xfrm>
              <a:off x="1892468" y="1266016"/>
              <a:ext cx="363894" cy="36389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Oval 67"/>
            <p:cNvSpPr>
              <a:spLocks noChangeAspect="1"/>
            </p:cNvSpPr>
            <p:nvPr/>
          </p:nvSpPr>
          <p:spPr>
            <a:xfrm>
              <a:off x="3124496" y="2353810"/>
              <a:ext cx="363894" cy="36389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7" name="Straight Connector 76"/>
            <p:cNvCxnSpPr>
              <a:endCxn id="35" idx="7"/>
            </p:cNvCxnSpPr>
            <p:nvPr/>
          </p:nvCxnSpPr>
          <p:spPr>
            <a:xfrm flipH="1">
              <a:off x="2203071" y="1086144"/>
              <a:ext cx="1829153" cy="233163"/>
            </a:xfrm>
            <a:prstGeom prst="line">
              <a:avLst/>
            </a:prstGeom>
            <a:ln w="12700" cap="rnd">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79"/>
            <p:cNvCxnSpPr>
              <a:stCxn id="32" idx="2"/>
              <a:endCxn id="36" idx="6"/>
            </p:cNvCxnSpPr>
            <p:nvPr/>
          </p:nvCxnSpPr>
          <p:spPr>
            <a:xfrm flipH="1" flipV="1">
              <a:off x="3488390" y="2535757"/>
              <a:ext cx="624532" cy="207706"/>
            </a:xfrm>
            <a:prstGeom prst="line">
              <a:avLst/>
            </a:prstGeom>
            <a:ln w="12700" cap="rnd">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Picture 2"/>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4039511" y="547539"/>
              <a:ext cx="1080000" cy="1080000"/>
            </a:xfrm>
            <a:prstGeom prst="ellipse">
              <a:avLst/>
            </a:prstGeom>
            <a:noFill/>
            <a:ln w="9525">
              <a:noFill/>
              <a:miter lim="800000"/>
              <a:headEnd/>
              <a:tailEnd/>
            </a:ln>
            <a:effectLst/>
          </p:spPr>
        </p:pic>
        <p:cxnSp>
          <p:nvCxnSpPr>
            <p:cNvPr id="47" name="Straight Connector 49"/>
            <p:cNvCxnSpPr/>
            <p:nvPr/>
          </p:nvCxnSpPr>
          <p:spPr>
            <a:xfrm flipV="1">
              <a:off x="4508617" y="1051570"/>
              <a:ext cx="33338" cy="202407"/>
            </a:xfrm>
            <a:prstGeom prst="line">
              <a:avLst/>
            </a:prstGeom>
            <a:ln w="38100" cap="rnd">
              <a:solidFill>
                <a:srgbClr val="0937FD"/>
              </a:solidFill>
              <a:prstDash val="solid"/>
              <a:headEnd type="none" w="med" len="med"/>
              <a:tailEnd type="none" w="med" len="med"/>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48" name="Rectangle 47">
            <a:hlinkClick r:id="rId6"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49" name="Rectangle 48">
            <a:hlinkClick r:id="rId7"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50" name="Rectangle 49">
            <a:hlinkClick r:id="rId8"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51" name="Rectangle 50">
            <a:hlinkClick r:id="rId9"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52" name="Rectangle 51">
            <a:hlinkClick r:id="rId10"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53" name="Rectangle 52">
            <a:hlinkClick r:id="rId11"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54" name="Rectangle 53">
            <a:hlinkClick r:id="rId12"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5" name="Rectangle 54">
            <a:hlinkClick r:id="rId13"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6" name="Rectangle 55">
            <a:hlinkClick r:id="rId14"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7" name="Rectangle 56">
            <a:hlinkClick r:id="rId15"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8" name="Rectangle 57">
            <a:hlinkClick r:id="rId1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9" name="Rectangle 58">
            <a:hlinkClick r:id="rId1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60" name="Rectangle 59">
            <a:hlinkClick r:id="rId18"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61" name="Rectangle 60">
            <a:hlinkClick r:id="rId19"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62" name="Oval 61"/>
          <p:cNvSpPr/>
          <p:nvPr/>
        </p:nvSpPr>
        <p:spPr>
          <a:xfrm>
            <a:off x="1107272" y="2417739"/>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876563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High-end phone. Internal and external call monitoring. Eight attendant groups. Eight attendants in a group. Internal or external forwarding.</a:t>
            </a:r>
          </a:p>
          <a:p>
            <a:endParaRPr lang="en-US" sz="1000">
              <a:solidFill>
                <a:schemeClr val="tx1"/>
              </a:solidFill>
              <a:latin typeface="Trebuchet MS" pitchFamily="34" charset="0"/>
            </a:endParaRPr>
          </a:p>
        </p:txBody>
      </p:sp>
      <p:sp>
        <p:nvSpPr>
          <p:cNvPr id="6" name="Rectangle 5"/>
          <p:cNvSpPr/>
          <p:nvPr/>
        </p:nvSpPr>
        <p:spPr>
          <a:xfrm>
            <a:off x="5251569" y="776782"/>
            <a:ext cx="3943385" cy="2139047"/>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Mutual aid of attendants</a:t>
            </a:r>
          </a:p>
          <a:p>
            <a:pPr marL="180000" indent="-180975">
              <a:spcBef>
                <a:spcPts val="0"/>
              </a:spcBef>
              <a:buClr>
                <a:srgbClr val="00549F"/>
              </a:buClr>
              <a:buFontTx/>
              <a:buChar char="•"/>
            </a:pPr>
            <a:r>
              <a:rPr lang="en-US" sz="1000" dirty="0">
                <a:latin typeface="Trebuchet MS" pitchFamily="34" charset="0"/>
              </a:rPr>
              <a:t>Intuitive navigation</a:t>
            </a:r>
          </a:p>
          <a:p>
            <a:pPr marL="180000" indent="-180975">
              <a:spcBef>
                <a:spcPts val="0"/>
              </a:spcBef>
              <a:buClr>
                <a:srgbClr val="00549F"/>
              </a:buClr>
              <a:buFontTx/>
              <a:buChar char="•"/>
            </a:pPr>
            <a:r>
              <a:rPr lang="en-US" sz="1000" dirty="0">
                <a:latin typeface="Trebuchet MS" pitchFamily="34" charset="0"/>
              </a:rPr>
              <a:t>Instant line supervision with key modules</a:t>
            </a:r>
          </a:p>
          <a:p>
            <a:pPr>
              <a:spcBef>
                <a:spcPts val="0"/>
              </a:spcBef>
              <a:buClr>
                <a:srgbClr val="00549F"/>
              </a:buClr>
            </a:pPr>
            <a:endParaRPr lang="en-US" sz="1200" dirty="0">
              <a:solidFill>
                <a:schemeClr val="bg1"/>
              </a:solidFill>
              <a:latin typeface="Trebuchet MS" pitchFamily="34" charset="0"/>
            </a:endParaRP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Professional welcome</a:t>
            </a:r>
          </a:p>
          <a:p>
            <a:pPr marL="180000" indent="-180975" eaLnBrk="0" hangingPunct="0">
              <a:spcBef>
                <a:spcPts val="0"/>
              </a:spcBef>
              <a:buClr>
                <a:srgbClr val="00549F"/>
              </a:buClr>
              <a:buFontTx/>
              <a:buChar char="•"/>
              <a:defRPr/>
            </a:pPr>
            <a:r>
              <a:rPr lang="en-US" sz="1000" dirty="0">
                <a:latin typeface="Trebuchet MS" pitchFamily="34" charset="0"/>
              </a:rPr>
              <a:t>Easy to manage and understand</a:t>
            </a:r>
          </a:p>
          <a:p>
            <a:pPr marL="180000" indent="-180975" eaLnBrk="0" hangingPunct="0">
              <a:spcBef>
                <a:spcPts val="0"/>
              </a:spcBef>
              <a:buClr>
                <a:srgbClr val="00549F"/>
              </a:buClr>
              <a:buFontTx/>
              <a:buChar char="•"/>
              <a:defRPr/>
            </a:pPr>
            <a:r>
              <a:rPr lang="en-US" sz="1000" dirty="0">
                <a:latin typeface="Trebuchet MS" pitchFamily="34" charset="0"/>
              </a:rPr>
              <a:t>Ergonomically enhanced</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Phone attendant console</a:t>
            </a:r>
            <a:br>
              <a:rPr lang="en-US" sz="1600" dirty="0">
                <a:solidFill>
                  <a:schemeClr val="bg1"/>
                </a:solidFill>
              </a:rPr>
            </a:br>
            <a:r>
              <a:rPr lang="en-US" sz="1200" b="0" dirty="0">
                <a:solidFill>
                  <a:schemeClr val="bg1"/>
                </a:solidFill>
              </a:rPr>
              <a:t>Personalized professional answer. Built-in application.</a:t>
            </a:r>
            <a:endParaRPr lang="en-US" sz="1600" b="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Personalized greeting</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Contextual menus</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Attendant groups</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grpSp>
        <p:nvGrpSpPr>
          <p:cNvPr id="29" name="Groupe 34"/>
          <p:cNvGrpSpPr/>
          <p:nvPr/>
        </p:nvGrpSpPr>
        <p:grpSpPr>
          <a:xfrm>
            <a:off x="1466428" y="402649"/>
            <a:ext cx="3861341" cy="2786168"/>
            <a:chOff x="493086" y="456152"/>
            <a:chExt cx="4031424" cy="2962559"/>
          </a:xfrm>
        </p:grpSpPr>
        <p:pic>
          <p:nvPicPr>
            <p:cNvPr id="31" name="Picture 2" descr="D:\Users\cjapiot\Pictures\MARKETING PHOTOS\product\Deskphones\8068s\SmartAddon14_8068sPremium_screen.png"/>
            <p:cNvPicPr>
              <a:picLocks noChangeAspect="1" noChangeArrowheads="1"/>
            </p:cNvPicPr>
            <p:nvPr/>
          </p:nvPicPr>
          <p:blipFill>
            <a:blip r:embed="rId3" cstate="email"/>
            <a:srcRect/>
            <a:stretch>
              <a:fillRect/>
            </a:stretch>
          </p:blipFill>
          <p:spPr bwMode="auto">
            <a:xfrm>
              <a:off x="2842120" y="456152"/>
              <a:ext cx="1682390" cy="2962559"/>
            </a:xfrm>
            <a:prstGeom prst="rect">
              <a:avLst/>
            </a:prstGeom>
            <a:noFill/>
            <a:ln>
              <a:noFill/>
            </a:ln>
          </p:spPr>
        </p:pic>
        <p:pic>
          <p:nvPicPr>
            <p:cNvPr id="32" name="Image 33" descr="8068s_BT_PremiumDeskphone_f_l_screen (3).png"/>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493086" y="818707"/>
              <a:ext cx="2710800" cy="2581713"/>
            </a:xfrm>
            <a:prstGeom prst="rect">
              <a:avLst/>
            </a:prstGeom>
          </p:spPr>
        </p:pic>
      </p:grpSp>
      <p:sp>
        <p:nvSpPr>
          <p:cNvPr id="33" name="Rectangle 32">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5" name="Rectangle 34">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6" name="Rectangle 35">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7" name="Rectangle 36">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8" name="Rectangle 37">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5" name="Rectangle 44">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7" name="Rectangle 46">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8" name="Rectangle 47">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9" name="Rectangle 48">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0" name="Rectangle 49">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1" name="Rectangle 50">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2" name="Rectangle 51">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3" name="Rectangle 52">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4" name="Rectangle 53">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5" name="Oval 54"/>
          <p:cNvSpPr/>
          <p:nvPr/>
        </p:nvSpPr>
        <p:spPr>
          <a:xfrm>
            <a:off x="1107272" y="2417739"/>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14049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71306" y="3177831"/>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Control your business phone from within the Rainbow app: enquiry, hold, broker, three-way conference. No need for third-party CTI application (ESTOS, etc.). No client to install on PC: Rainbow is web-based. Nomadic: select in Rainbow on which OXO Connect phone or public number to place and receive calls. WebRTC Gateway: additional software/appliance to exchange WebRTC voice between OXO Connect and Rainbow apps; One number service across Rainbow and OXO Connect business phone. Skype For Business add-in.</a:t>
            </a:r>
          </a:p>
        </p:txBody>
      </p:sp>
      <p:sp>
        <p:nvSpPr>
          <p:cNvPr id="6" name="Rectangle 5"/>
          <p:cNvSpPr/>
          <p:nvPr/>
        </p:nvSpPr>
        <p:spPr>
          <a:xfrm>
            <a:off x="5181521" y="696142"/>
            <a:ext cx="3846530" cy="2569934"/>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Nomadic settings from Rainbow: select any phone to receive or place calls with your business line id</a:t>
            </a:r>
          </a:p>
          <a:p>
            <a:pPr marL="180000" indent="-180975">
              <a:spcBef>
                <a:spcPts val="0"/>
              </a:spcBef>
              <a:buClr>
                <a:srgbClr val="00549F"/>
              </a:buClr>
              <a:buFontTx/>
              <a:buChar char="•"/>
            </a:pPr>
            <a:r>
              <a:rPr lang="en-US" sz="1000">
                <a:latin typeface="Trebuchet MS" pitchFamily="34" charset="0"/>
              </a:rPr>
              <a:t>Mobility: one number service across phone, smartphone, computer (*)</a:t>
            </a:r>
          </a:p>
          <a:p>
            <a:pPr marL="180000" indent="-180975">
              <a:spcBef>
                <a:spcPts val="0"/>
              </a:spcBef>
              <a:buClr>
                <a:srgbClr val="00549F"/>
              </a:buClr>
              <a:buFontTx/>
              <a:buChar char="•"/>
            </a:pPr>
            <a:r>
              <a:rPr lang="en-US" sz="1000">
                <a:latin typeface="Trebuchet MS" pitchFamily="34" charset="0"/>
              </a:rPr>
              <a:t>Secure, firewall friendly WebRTC technology</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Business image: Take and place calls from your business line wherever you are</a:t>
            </a:r>
          </a:p>
          <a:p>
            <a:pPr marL="180000" indent="-180975" eaLnBrk="0" hangingPunct="0">
              <a:spcBef>
                <a:spcPts val="0"/>
              </a:spcBef>
              <a:buClr>
                <a:srgbClr val="00549F"/>
              </a:buClr>
              <a:buFontTx/>
              <a:buChar char="•"/>
              <a:defRPr/>
            </a:pPr>
            <a:r>
              <a:rPr lang="en-US" sz="1000">
                <a:latin typeface="Trebuchet MS" pitchFamily="34" charset="0"/>
              </a:rPr>
              <a:t>Mobility: Handle business calls on smartphone or computer </a:t>
            </a:r>
          </a:p>
          <a:p>
            <a:pPr marL="180000" indent="-180975" eaLnBrk="0" hangingPunct="0">
              <a:spcBef>
                <a:spcPts val="0"/>
              </a:spcBef>
              <a:buClr>
                <a:srgbClr val="00549F"/>
              </a:buClr>
              <a:buFontTx/>
              <a:buChar char="•"/>
              <a:defRPr/>
            </a:pPr>
            <a:r>
              <a:rPr lang="en-US" sz="1000">
                <a:latin typeface="Trebuchet MS" pitchFamily="34" charset="0"/>
              </a:rPr>
              <a:t>Better work/private life balance: work from home</a:t>
            </a:r>
          </a:p>
          <a:p>
            <a:pPr>
              <a:spcBef>
                <a:spcPts val="0"/>
              </a:spcBef>
              <a:buClr>
                <a:srgbClr val="00549F"/>
              </a:buClr>
            </a:pPr>
            <a:r>
              <a:rPr lang="en-US" sz="1200">
                <a:solidFill>
                  <a:schemeClr val="bg1"/>
                </a:solidFill>
                <a:latin typeface="Trebuchet MS" pitchFamily="34" charset="0"/>
              </a:rPr>
              <a:t>Options</a:t>
            </a:r>
          </a:p>
          <a:p>
            <a:pPr marL="180000" indent="-180975">
              <a:spcBef>
                <a:spcPts val="0"/>
              </a:spcBef>
              <a:buClr>
                <a:srgbClr val="00549F"/>
              </a:buClr>
              <a:buFontTx/>
              <a:buChar char="•"/>
            </a:pPr>
            <a:r>
              <a:rPr lang="en-US" sz="1000">
                <a:latin typeface="Trebuchet MS" pitchFamily="34" charset="0"/>
              </a:rPr>
              <a:t>(*) WebRTC Gateway: business calls between OXO Connect and Rainbow apps</a:t>
            </a:r>
            <a:r>
              <a:rPr lang="en-US" sz="1000">
                <a:solidFill>
                  <a:schemeClr val="tx1"/>
                </a:solidFill>
                <a:latin typeface="Trebuchet MS" pitchFamily="34" charset="0"/>
              </a:rPr>
              <a:t> </a:t>
            </a: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Rainbow Business</a:t>
            </a:r>
            <a:br>
              <a:rPr lang="en-US" sz="1600">
                <a:solidFill>
                  <a:schemeClr val="bg1"/>
                </a:solidFill>
              </a:rPr>
            </a:br>
            <a:r>
              <a:rPr lang="en-US" sz="1200" b="0">
                <a:solidFill>
                  <a:schemeClr val="bg1"/>
                </a:solidFill>
              </a:rPr>
              <a:t>Nomadic and one-number service for mobile and home workers</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Select any phone to place and receive calls (nomadic)</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Home worker solution (*)</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One number service </a:t>
            </a:r>
            <a:br>
              <a:rPr lang="en-US" sz="1200" b="1">
                <a:solidFill>
                  <a:schemeClr val="bg1"/>
                </a:solidFill>
                <a:latin typeface="Trebuchet MS"/>
                <a:cs typeface="Trebuchet MS"/>
              </a:rPr>
            </a:br>
            <a:r>
              <a:rPr lang="en-US" sz="1200" b="1">
                <a:solidFill>
                  <a:schemeClr val="bg1"/>
                </a:solidFill>
                <a:latin typeface="Trebuchet MS"/>
                <a:cs typeface="Trebuchet MS"/>
              </a:rPr>
              <a:t>for mobile business calls (*)</a:t>
            </a:r>
          </a:p>
        </p:txBody>
      </p:sp>
      <p:sp>
        <p:nvSpPr>
          <p:cNvPr id="42" name="Oval 41"/>
          <p:cNvSpPr/>
          <p:nvPr/>
        </p:nvSpPr>
        <p:spPr>
          <a:xfrm>
            <a:off x="1234427"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1" name="Image 1"/>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913799" y="1147911"/>
            <a:ext cx="2537394" cy="2165399"/>
          </a:xfrm>
          <a:prstGeom prst="rect">
            <a:avLst/>
          </a:prstGeom>
        </p:spPr>
      </p:pic>
      <p:sp>
        <p:nvSpPr>
          <p:cNvPr id="3" name="Arrow: Left-Right 2"/>
          <p:cNvSpPr/>
          <p:nvPr/>
        </p:nvSpPr>
        <p:spPr>
          <a:xfrm>
            <a:off x="2438400" y="2748835"/>
            <a:ext cx="1148759" cy="309243"/>
          </a:xfrm>
          <a:prstGeom prst="leftRightArrow">
            <a:avLst/>
          </a:prstGeom>
          <a:solidFill>
            <a:schemeClr val="accent1"/>
          </a:solidFill>
          <a:ln>
            <a:solidFill>
              <a:schemeClr val="accent2">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6" name="Oval 35"/>
          <p:cNvSpPr/>
          <p:nvPr/>
        </p:nvSpPr>
        <p:spPr>
          <a:xfrm>
            <a:off x="3868700" y="4153604"/>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7" name="Rectangle 36">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8" name="Rectangle 37">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3" name="Rectangle 42">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5" name="Rectangle 44">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7" name="Rectangle 46">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8" name="Rectangle 47">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9" name="Rectangle 48">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0" name="Rectangle 49">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1" name="Rectangle 50">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2" name="Rectangle 51">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3" name="Rectangle 52">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4" name="Rectangle 53">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5" name="Oval 54"/>
          <p:cNvSpPr/>
          <p:nvPr/>
        </p:nvSpPr>
        <p:spPr>
          <a:xfrm>
            <a:off x="1094650" y="237925"/>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678451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3"/>
            <a:ext cx="7960528" cy="691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Up to 15 inbound calls managed simultaneously. Single-click transfers. Text messages. Deflect transfer to voice mail. Contact card screen pop. Multisite supervision and management screen (Attendant). Rich extension information status. Centralized phone book for up to ten sites. Headset</a:t>
            </a:r>
          </a:p>
        </p:txBody>
      </p:sp>
      <p:sp>
        <p:nvSpPr>
          <p:cNvPr id="6" name="Rectangle 5"/>
          <p:cNvSpPr/>
          <p:nvPr/>
        </p:nvSpPr>
        <p:spPr>
          <a:xfrm>
            <a:off x="5251569" y="776782"/>
            <a:ext cx="3943385" cy="2292935"/>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eaLnBrk="0" hangingPunct="0">
              <a:spcBef>
                <a:spcPts val="0"/>
              </a:spcBef>
              <a:buClr>
                <a:srgbClr val="00549F"/>
              </a:buClr>
              <a:buSzPct val="100000"/>
              <a:buFontTx/>
              <a:buChar char="•"/>
              <a:defRPr/>
            </a:pPr>
            <a:r>
              <a:rPr lang="en-GB" sz="1000">
                <a:latin typeface="Trebuchet MS" pitchFamily="34" charset="0"/>
              </a:rPr>
              <a:t>Up to 15 inbound calls managed simultaneously</a:t>
            </a:r>
          </a:p>
          <a:p>
            <a:pPr marL="180000" indent="-180975" eaLnBrk="0" hangingPunct="0">
              <a:spcBef>
                <a:spcPts val="0"/>
              </a:spcBef>
              <a:buClr>
                <a:srgbClr val="00549F"/>
              </a:buClr>
              <a:buSzPct val="100000"/>
              <a:buFontTx/>
              <a:buChar char="•"/>
              <a:defRPr/>
            </a:pPr>
            <a:r>
              <a:rPr lang="en-GB" sz="1000">
                <a:latin typeface="Trebuchet MS" pitchFamily="34" charset="0"/>
              </a:rPr>
              <a:t>Single-click transfers</a:t>
            </a:r>
          </a:p>
          <a:p>
            <a:pPr marL="180000" indent="-180975" eaLnBrk="0" hangingPunct="0">
              <a:spcBef>
                <a:spcPts val="0"/>
              </a:spcBef>
              <a:buClr>
                <a:srgbClr val="00549F"/>
              </a:buClr>
              <a:buSzPct val="100000"/>
              <a:buFontTx/>
              <a:buChar char="•"/>
              <a:defRPr/>
            </a:pPr>
            <a:r>
              <a:rPr lang="en-GB" sz="1000">
                <a:latin typeface="Trebuchet MS" pitchFamily="34" charset="0"/>
              </a:rPr>
              <a:t>Multisite supervision and management screen (Attendant)</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Professional welcome for high traffic</a:t>
            </a:r>
          </a:p>
          <a:p>
            <a:pPr marL="180000" indent="-180975" eaLnBrk="0" hangingPunct="0">
              <a:spcBef>
                <a:spcPts val="0"/>
              </a:spcBef>
              <a:buClr>
                <a:srgbClr val="00549F"/>
              </a:buClr>
              <a:buFontTx/>
              <a:buChar char="•"/>
              <a:defRPr/>
            </a:pPr>
            <a:r>
              <a:rPr lang="en-US" sz="1000">
                <a:latin typeface="Trebuchet MS" pitchFamily="34" charset="0"/>
              </a:rPr>
              <a:t>Single receptionist for multiple sites</a:t>
            </a:r>
          </a:p>
          <a:p>
            <a:pPr marL="180000" indent="-180975" eaLnBrk="0" hangingPunct="0">
              <a:spcBef>
                <a:spcPts val="0"/>
              </a:spcBef>
              <a:buClr>
                <a:srgbClr val="00549F"/>
              </a:buClr>
              <a:buFontTx/>
              <a:buChar char="•"/>
              <a:defRPr/>
            </a:pPr>
            <a:r>
              <a:rPr lang="en-US" sz="1000">
                <a:latin typeface="Trebuchet MS" pitchFamily="34" charset="0"/>
              </a:rPr>
              <a:t>PC-based ergonomics and efficiency</a:t>
            </a:r>
          </a:p>
          <a:p>
            <a:pPr>
              <a:spcBef>
                <a:spcPts val="0"/>
              </a:spcBef>
              <a:buClr>
                <a:srgbClr val="00549F"/>
              </a:buClr>
            </a:pPr>
            <a:endParaRPr lang="en-US" sz="1200">
              <a:solidFill>
                <a:schemeClr val="bg1"/>
              </a:solidFill>
              <a:latin typeface="Trebuchet MS" pitchFamily="34" charset="0"/>
            </a:endParaRPr>
          </a:p>
          <a:p>
            <a:pPr eaLnBrk="0" hangingPunct="0">
              <a:spcBef>
                <a:spcPts val="0"/>
              </a:spcBef>
              <a:buClr>
                <a:srgbClr val="00549F"/>
              </a:buClr>
            </a:pPr>
            <a:endParaRPr lang="en-US" sz="1000">
              <a:latin typeface="Trebuchet MS" pitchFamily="34" charset="0"/>
            </a:endParaRPr>
          </a:p>
          <a:p>
            <a:pPr>
              <a:spcBef>
                <a:spcPts val="0"/>
              </a:spcBef>
              <a:buClr>
                <a:srgbClr val="00549F"/>
              </a:buClr>
            </a:pPr>
            <a:endParaRPr lang="en-US" sz="1200">
              <a:solidFill>
                <a:schemeClr val="bg1"/>
              </a:solidFill>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err="1">
                <a:solidFill>
                  <a:schemeClr val="bg1"/>
                </a:solidFill>
              </a:rPr>
              <a:t>PIMphony</a:t>
            </a:r>
            <a:r>
              <a:rPr lang="en-US" sz="1600">
                <a:solidFill>
                  <a:schemeClr val="bg1"/>
                </a:solidFill>
              </a:rPr>
              <a:t> Team, Attendant</a:t>
            </a:r>
            <a:br>
              <a:rPr lang="en-US" sz="1600">
                <a:solidFill>
                  <a:schemeClr val="bg1"/>
                </a:solidFill>
              </a:rPr>
            </a:br>
            <a:r>
              <a:rPr lang="en-US" sz="1200" b="0">
                <a:solidFill>
                  <a:schemeClr val="bg1"/>
                </a:solidFill>
              </a:rPr>
              <a:t>Software attendant console </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Handle large number of incoming calls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Put calls through to available staff members</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Centralized phonebook up to 10 sites</a:t>
            </a:r>
          </a:p>
        </p:txBody>
      </p:sp>
      <p:sp>
        <p:nvSpPr>
          <p:cNvPr id="42" name="Oval 41"/>
          <p:cNvSpPr/>
          <p:nvPr/>
        </p:nvSpPr>
        <p:spPr>
          <a:xfrm>
            <a:off x="1234427" y="4156950"/>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solidFill>
                <a:schemeClr val="accent3"/>
              </a:solidFill>
              <a:latin typeface="Trebuchet MS"/>
              <a:cs typeface="Trebuchet MS"/>
            </a:endParaRPr>
          </a:p>
        </p:txBody>
      </p:sp>
      <p:sp>
        <p:nvSpPr>
          <p:cNvPr id="43" name="Oval 42"/>
          <p:cNvSpPr/>
          <p:nvPr/>
        </p:nvSpPr>
        <p:spPr>
          <a:xfrm>
            <a:off x="3884812" y="4154759"/>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solidFill>
                <a:schemeClr val="accent3"/>
              </a:solidFill>
              <a:latin typeface="Trebuchet MS"/>
              <a:cs typeface="Trebuchet MS"/>
            </a:endParaRPr>
          </a:p>
        </p:txBody>
      </p:sp>
      <p:sp>
        <p:nvSpPr>
          <p:cNvPr id="44" name="Oval 43"/>
          <p:cNvSpPr/>
          <p:nvPr/>
        </p:nvSpPr>
        <p:spPr>
          <a:xfrm>
            <a:off x="6539851" y="4156950"/>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solidFill>
                <a:schemeClr val="accent3"/>
              </a:solidFill>
              <a:latin typeface="Trebuchet MS"/>
              <a:cs typeface="Trebuchet MS"/>
            </a:endParaRPr>
          </a:p>
        </p:txBody>
      </p:sp>
      <p:pic>
        <p:nvPicPr>
          <p:cNvPr id="29" name="Picture 2" descr="D:\DOCUME~1\cerny1\LOCALS~1\Temp\msohtmlclip1\01\clip_image001.png"/>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1410578" y="980198"/>
            <a:ext cx="3690084" cy="1809006"/>
          </a:xfrm>
          <a:prstGeom prst="rect">
            <a:avLst/>
          </a:prstGeom>
          <a:noFill/>
        </p:spPr>
      </p:pic>
      <p:sp>
        <p:nvSpPr>
          <p:cNvPr id="31" name="Rectangle 30">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2" name="Rectangle 31">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7" name="Rectangle 36">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107272" y="2417739"/>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7611024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3"/>
            <a:ext cx="7960528" cy="759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Menus: One tree, two levels. 4 functions available: Pre-configured auto-attendant, Customized auto-attendant, </a:t>
            </a:r>
            <a:r>
              <a:rPr lang="en-US" sz="1000" err="1">
                <a:solidFill>
                  <a:schemeClr val="tx1"/>
                </a:solidFill>
                <a:latin typeface="Trebuchet MS" pitchFamily="34" charset="0"/>
              </a:rPr>
              <a:t>Audiotex</a:t>
            </a:r>
            <a:r>
              <a:rPr lang="en-US" sz="1000">
                <a:solidFill>
                  <a:schemeClr val="tx1"/>
                </a:solidFill>
                <a:latin typeface="Trebuchet MS" pitchFamily="34" charset="0"/>
              </a:rPr>
              <a:t>, Fax &amp; modem switch. Open hours &amp; Closed hours distinct menus. 10 choices per menu. Actions: direct dial, user/mailbox, attendant, information, release. Statistics</a:t>
            </a:r>
          </a:p>
        </p:txBody>
      </p:sp>
      <p:sp>
        <p:nvSpPr>
          <p:cNvPr id="6" name="Rectangle 5"/>
          <p:cNvSpPr/>
          <p:nvPr/>
        </p:nvSpPr>
        <p:spPr>
          <a:xfrm>
            <a:off x="5251569" y="776782"/>
            <a:ext cx="3943385" cy="2446824"/>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Open and closed hours menus</a:t>
            </a:r>
          </a:p>
          <a:p>
            <a:pPr marL="180000" indent="-180975">
              <a:spcBef>
                <a:spcPts val="0"/>
              </a:spcBef>
              <a:buClr>
                <a:srgbClr val="00549F"/>
              </a:buClr>
              <a:buFontTx/>
              <a:buChar char="•"/>
            </a:pPr>
            <a:r>
              <a:rPr lang="en-US" sz="1000">
                <a:latin typeface="Trebuchet MS" pitchFamily="34" charset="0"/>
              </a:rPr>
              <a:t>Fax switch</a:t>
            </a:r>
          </a:p>
          <a:p>
            <a:pPr marL="180000" indent="-180975">
              <a:spcBef>
                <a:spcPts val="0"/>
              </a:spcBef>
              <a:buClr>
                <a:srgbClr val="00549F"/>
              </a:buClr>
              <a:buFontTx/>
              <a:buChar char="•"/>
            </a:pPr>
            <a:r>
              <a:rPr lang="en-US" sz="1000">
                <a:latin typeface="Trebuchet MS" pitchFamily="34" charset="0"/>
              </a:rPr>
              <a:t>Customization of prompts.</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Greet and guide callers.</a:t>
            </a:r>
          </a:p>
          <a:p>
            <a:pPr marL="180000" indent="-180975" eaLnBrk="0" hangingPunct="0">
              <a:spcBef>
                <a:spcPts val="0"/>
              </a:spcBef>
              <a:buClr>
                <a:srgbClr val="00549F"/>
              </a:buClr>
              <a:buFontTx/>
              <a:buChar char="•"/>
              <a:defRPr/>
            </a:pPr>
            <a:r>
              <a:rPr lang="en-US" sz="1000">
                <a:latin typeface="Trebuchet MS" pitchFamily="34" charset="0"/>
              </a:rPr>
              <a:t>A professional company welcome and routing, any time, any day</a:t>
            </a:r>
          </a:p>
          <a:p>
            <a:pPr marL="180000" indent="-180975" eaLnBrk="0" hangingPunct="0">
              <a:spcBef>
                <a:spcPts val="0"/>
              </a:spcBef>
              <a:buClr>
                <a:srgbClr val="00549F"/>
              </a:buClr>
              <a:buFontTx/>
              <a:buChar char="•"/>
              <a:defRPr/>
            </a:pPr>
            <a:r>
              <a:rPr lang="en-US" sz="1000">
                <a:latin typeface="Trebuchet MS" pitchFamily="34" charset="0"/>
              </a:rPr>
              <a:t>Alternative or complement to a human attendant position</a:t>
            </a:r>
          </a:p>
          <a:p>
            <a:pPr>
              <a:spcBef>
                <a:spcPts val="0"/>
              </a:spcBef>
              <a:buClr>
                <a:srgbClr val="00549F"/>
              </a:buClr>
            </a:pPr>
            <a:r>
              <a:rPr lang="en-US" sz="120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a:latin typeface="Trebuchet MS" pitchFamily="34" charset="0"/>
              </a:rPr>
              <a:t>Multiple Automated Attendant</a:t>
            </a:r>
          </a:p>
          <a:p>
            <a:pPr>
              <a:spcBef>
                <a:spcPts val="0"/>
              </a:spcBef>
              <a:buClr>
                <a:srgbClr val="00549F"/>
              </a:buClr>
            </a:pPr>
            <a:endParaRPr lang="en-US" sz="1200">
              <a:solidFill>
                <a:schemeClr val="bg1"/>
              </a:solidFill>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Automated Attendant</a:t>
            </a:r>
            <a:r>
              <a:rPr lang="en-US" sz="1200">
                <a:solidFill>
                  <a:schemeClr val="bg1"/>
                </a:solidFill>
              </a:rPr>
              <a:t>.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Open and closed hours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Fax switch</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Customized prompts</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Object 752"/>
          <p:cNvPicPr>
            <a:picLocks noChangeAspect="1" noChangeArrowheads="1"/>
          </p:cNvPicPr>
          <p:nvPr/>
        </p:nvPicPr>
        <p:blipFill rotWithShape="1">
          <a:blip r:embed="rId3" cstate="email">
            <a:extLst>
              <a:ext uri="{28A0092B-C50C-407E-A947-70E740481C1C}">
                <a14:useLocalDpi xmlns="" xmlns:a14="http://schemas.microsoft.com/office/drawing/2010/main"/>
              </a:ext>
            </a:extLst>
          </a:blip>
          <a:srcRect l="7771" r="7771"/>
          <a:stretch/>
        </p:blipFill>
        <p:spPr bwMode="auto">
          <a:xfrm>
            <a:off x="2171077" y="980198"/>
            <a:ext cx="1789935" cy="1789935"/>
          </a:xfrm>
          <a:prstGeom prst="ellipse">
            <a:avLst/>
          </a:prstGeom>
          <a:ln>
            <a:noFill/>
          </a:ln>
          <a:effectLst>
            <a:outerShdw blurRad="292100" dist="139700" dir="2700000" algn="tl" rotWithShape="0">
              <a:srgbClr val="333333">
                <a:alpha val="65000"/>
              </a:srgbClr>
            </a:outerShdw>
          </a:effectLst>
        </p:spPr>
      </p:pic>
      <p:sp>
        <p:nvSpPr>
          <p:cNvPr id="31" name="Rectangle 30">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2" name="Rectangle 31">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7" name="Rectangle 36">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68" name="Oval 67"/>
          <p:cNvSpPr/>
          <p:nvPr/>
        </p:nvSpPr>
        <p:spPr>
          <a:xfrm>
            <a:off x="1107272" y="2417739"/>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729459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3"/>
            <a:ext cx="7960528" cy="759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Multi-companies  or multi-brand companies. Multi-language companies. Advanced, high-level automated attendant needs. 1 to 5 trees. 3 levels with 10 choices per menu. Up to 100 voice prompts max for the 5 trees. Actions: Play a voice prompt/message; Transfer to: Subscriber, Group, Attendant, External number; Jump to a menu of the tree.</a:t>
            </a:r>
          </a:p>
          <a:p>
            <a:endParaRPr lang="en-US" sz="1000" dirty="0">
              <a:solidFill>
                <a:schemeClr val="tx1"/>
              </a:solidFill>
              <a:latin typeface="Trebuchet MS" pitchFamily="34" charset="0"/>
            </a:endParaRPr>
          </a:p>
          <a:p>
            <a:endParaRPr lang="en-US" sz="1000" dirty="0">
              <a:solidFill>
                <a:schemeClr val="tx1"/>
              </a:solidFill>
              <a:latin typeface="Trebuchet MS" pitchFamily="34" charset="0"/>
            </a:endParaRPr>
          </a:p>
          <a:p>
            <a:endParaRPr lang="en-US" sz="1000" dirty="0">
              <a:solidFill>
                <a:schemeClr val="tx1"/>
              </a:solidFill>
              <a:latin typeface="Trebuchet MS" pitchFamily="34" charset="0"/>
            </a:endParaRPr>
          </a:p>
          <a:p>
            <a:r>
              <a:rPr lang="en-US" sz="1000" dirty="0">
                <a:solidFill>
                  <a:schemeClr val="tx1"/>
                </a:solidFill>
                <a:latin typeface="Trebuchet MS" pitchFamily="34" charset="0"/>
              </a:rPr>
              <a:t>.</a:t>
            </a:r>
          </a:p>
          <a:p>
            <a:endParaRPr lang="en-US" sz="1000" dirty="0">
              <a:solidFill>
                <a:schemeClr val="tx1"/>
              </a:solidFill>
              <a:latin typeface="Trebuchet MS" pitchFamily="34" charset="0"/>
            </a:endParaRPr>
          </a:p>
        </p:txBody>
      </p:sp>
      <p:sp>
        <p:nvSpPr>
          <p:cNvPr id="6" name="Rectangle 5"/>
          <p:cNvSpPr/>
          <p:nvPr/>
        </p:nvSpPr>
        <p:spPr>
          <a:xfrm>
            <a:off x="5251569" y="776782"/>
            <a:ext cx="3943385" cy="2600712"/>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Menus for multiple brands/companies/languages</a:t>
            </a:r>
          </a:p>
          <a:p>
            <a:pPr marL="180000" indent="-180975">
              <a:spcBef>
                <a:spcPts val="0"/>
              </a:spcBef>
              <a:buClr>
                <a:srgbClr val="00549F"/>
              </a:buClr>
              <a:buFontTx/>
              <a:buChar char="•"/>
            </a:pPr>
            <a:r>
              <a:rPr lang="en-US" sz="1000" dirty="0">
                <a:latin typeface="Trebuchet MS" pitchFamily="34" charset="0"/>
              </a:rPr>
              <a:t>Fax switch</a:t>
            </a:r>
          </a:p>
          <a:p>
            <a:pPr marL="180000" indent="-180975">
              <a:spcBef>
                <a:spcPts val="0"/>
              </a:spcBef>
              <a:buClr>
                <a:srgbClr val="00549F"/>
              </a:buClr>
              <a:buFontTx/>
              <a:buChar char="•"/>
            </a:pPr>
            <a:r>
              <a:rPr lang="en-US" sz="1000" dirty="0">
                <a:latin typeface="Trebuchet MS" pitchFamily="34" charset="0"/>
              </a:rPr>
              <a:t>Customization of prompts.</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Reflect multiple organizations or languages</a:t>
            </a:r>
          </a:p>
          <a:p>
            <a:pPr marL="180000" indent="-180975" eaLnBrk="0" hangingPunct="0">
              <a:spcBef>
                <a:spcPts val="0"/>
              </a:spcBef>
              <a:buClr>
                <a:srgbClr val="00549F"/>
              </a:buClr>
              <a:buFontTx/>
              <a:buChar char="•"/>
              <a:defRPr/>
            </a:pPr>
            <a:r>
              <a:rPr lang="en-US" sz="1000" dirty="0">
                <a:latin typeface="Trebuchet MS" pitchFamily="34" charset="0"/>
              </a:rPr>
              <a:t>A professional company welcome, any time, any day</a:t>
            </a:r>
          </a:p>
          <a:p>
            <a:pPr marL="180000" indent="-180975" eaLnBrk="0" hangingPunct="0">
              <a:spcBef>
                <a:spcPts val="0"/>
              </a:spcBef>
              <a:buClr>
                <a:srgbClr val="00549F"/>
              </a:buClr>
              <a:buFontTx/>
              <a:buChar char="•"/>
              <a:defRPr/>
            </a:pPr>
            <a:r>
              <a:rPr lang="en-US" sz="1000" dirty="0">
                <a:latin typeface="Trebuchet MS" pitchFamily="34" charset="0"/>
              </a:rPr>
              <a:t>Alternative or complement to a human attendant position</a:t>
            </a: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dirty="0">
                <a:latin typeface="Trebuchet MS" pitchFamily="34" charset="0"/>
              </a:rPr>
              <a:t>3EH03536AA 1 tree software license</a:t>
            </a:r>
          </a:p>
          <a:p>
            <a:pPr marL="180000" indent="-180975" eaLnBrk="0" hangingPunct="0">
              <a:spcBef>
                <a:spcPts val="0"/>
              </a:spcBef>
              <a:buClr>
                <a:srgbClr val="00549F"/>
              </a:buClr>
              <a:buFontTx/>
              <a:buChar char="•"/>
            </a:pPr>
            <a:r>
              <a:rPr lang="en-US" sz="1000" dirty="0">
                <a:latin typeface="Trebuchet MS" pitchFamily="34" charset="0"/>
              </a:rPr>
              <a:t>3EH03537AA  5 trees software license</a:t>
            </a:r>
          </a:p>
          <a:p>
            <a:pPr marL="180000" indent="-180975" eaLnBrk="0" hangingPunct="0">
              <a:spcBef>
                <a:spcPts val="0"/>
              </a:spcBef>
              <a:buClr>
                <a:srgbClr val="00549F"/>
              </a:buClr>
              <a:buFontTx/>
              <a:buChar char="•"/>
            </a:pPr>
            <a:r>
              <a:rPr lang="en-US" sz="1000" dirty="0">
                <a:latin typeface="Trebuchet MS" pitchFamily="34" charset="0"/>
              </a:rPr>
              <a:t>3EH03538AA  1 tree to 5 trees software license </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5" name="Rectangle 14"/>
          <p:cNvSpPr/>
          <p:nvPr/>
        </p:nvSpPr>
        <p:spPr>
          <a:xfrm>
            <a:off x="-4528" y="-13974"/>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Collaboration</a:t>
            </a:r>
          </a:p>
        </p:txBody>
      </p:sp>
      <p:sp>
        <p:nvSpPr>
          <p:cNvPr id="16" name="Rectangle 15"/>
          <p:cNvSpPr/>
          <p:nvPr/>
        </p:nvSpPr>
        <p:spPr>
          <a:xfrm>
            <a:off x="-4528" y="656198"/>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IP phones</a:t>
            </a:r>
          </a:p>
        </p:txBody>
      </p:sp>
      <p:sp>
        <p:nvSpPr>
          <p:cNvPr id="17" name="Rectangle 16"/>
          <p:cNvSpPr/>
          <p:nvPr/>
        </p:nvSpPr>
        <p:spPr>
          <a:xfrm>
            <a:off x="-4528" y="1326370"/>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Other phones</a:t>
            </a:r>
          </a:p>
        </p:txBody>
      </p:sp>
      <p:sp>
        <p:nvSpPr>
          <p:cNvPr id="18" name="Rectangle 17"/>
          <p:cNvSpPr/>
          <p:nvPr/>
        </p:nvSpPr>
        <p:spPr>
          <a:xfrm>
            <a:off x="-4528" y="991284"/>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Digital phones</a:t>
            </a:r>
          </a:p>
        </p:txBody>
      </p:sp>
      <p:sp>
        <p:nvSpPr>
          <p:cNvPr id="19" name="Rectangle 18"/>
          <p:cNvSpPr/>
          <p:nvPr/>
        </p:nvSpPr>
        <p:spPr>
          <a:xfrm>
            <a:off x="-4528" y="1661456"/>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 handsets</a:t>
            </a:r>
          </a:p>
        </p:txBody>
      </p:sp>
      <p:sp>
        <p:nvSpPr>
          <p:cNvPr id="20" name="Rectangle 19"/>
          <p:cNvSpPr/>
          <p:nvPr/>
        </p:nvSpPr>
        <p:spPr>
          <a:xfrm>
            <a:off x="-4528" y="1996542"/>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 handsets</a:t>
            </a:r>
          </a:p>
        </p:txBody>
      </p:sp>
      <p:sp>
        <p:nvSpPr>
          <p:cNvPr id="21" name="Rectangle 20"/>
          <p:cNvSpPr/>
          <p:nvPr/>
        </p:nvSpPr>
        <p:spPr>
          <a:xfrm>
            <a:off x="-4528" y="2331628"/>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Greeting</a:t>
            </a:r>
          </a:p>
        </p:txBody>
      </p:sp>
      <p:sp>
        <p:nvSpPr>
          <p:cNvPr id="22" name="Rectangle 21"/>
          <p:cNvSpPr/>
          <p:nvPr/>
        </p:nvSpPr>
        <p:spPr>
          <a:xfrm>
            <a:off x="-4528" y="2666714"/>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Routing</a:t>
            </a:r>
          </a:p>
        </p:txBody>
      </p:sp>
      <p:sp>
        <p:nvSpPr>
          <p:cNvPr id="23" name="Rectangle 22"/>
          <p:cNvSpPr/>
          <p:nvPr/>
        </p:nvSpPr>
        <p:spPr>
          <a:xfrm>
            <a:off x="-4528" y="321112"/>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Mobility</a:t>
            </a:r>
          </a:p>
        </p:txBody>
      </p:sp>
      <p:sp>
        <p:nvSpPr>
          <p:cNvPr id="24" name="Rectangle 23"/>
          <p:cNvSpPr/>
          <p:nvPr/>
        </p:nvSpPr>
        <p:spPr>
          <a:xfrm>
            <a:off x="-4528" y="3001800"/>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DECT/IP DECT</a:t>
            </a:r>
          </a:p>
        </p:txBody>
      </p:sp>
      <p:sp>
        <p:nvSpPr>
          <p:cNvPr id="25" name="Rectangle 24"/>
          <p:cNvSpPr/>
          <p:nvPr/>
        </p:nvSpPr>
        <p:spPr>
          <a:xfrm>
            <a:off x="-4528" y="3336886"/>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a:t>
            </a:r>
          </a:p>
        </p:txBody>
      </p:sp>
      <p:sp>
        <p:nvSpPr>
          <p:cNvPr id="26" name="Rectangle 25"/>
          <p:cNvSpPr/>
          <p:nvPr/>
        </p:nvSpPr>
        <p:spPr>
          <a:xfrm>
            <a:off x="-4528" y="3671972"/>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LAN</a:t>
            </a:r>
          </a:p>
        </p:txBody>
      </p:sp>
      <p:sp>
        <p:nvSpPr>
          <p:cNvPr id="27" name="Rectangle 26"/>
          <p:cNvSpPr/>
          <p:nvPr/>
        </p:nvSpPr>
        <p:spPr>
          <a:xfrm>
            <a:off x="-4528" y="4339408"/>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Platform,</a:t>
            </a:r>
          </a:p>
          <a:p>
            <a:pPr>
              <a:spcBef>
                <a:spcPts val="0"/>
              </a:spcBef>
            </a:pPr>
            <a:r>
              <a:rPr lang="en-US" sz="1000">
                <a:solidFill>
                  <a:schemeClr val="bg1"/>
                </a:solidFill>
                <a:latin typeface="Trebuchet MS"/>
                <a:cs typeface="Trebuchet MS"/>
              </a:rPr>
              <a:t>Services</a:t>
            </a:r>
          </a:p>
        </p:txBody>
      </p:sp>
      <p:sp>
        <p:nvSpPr>
          <p:cNvPr id="28" name="Rectangle 27"/>
          <p:cNvSpPr/>
          <p:nvPr/>
        </p:nvSpPr>
        <p:spPr>
          <a:xfrm>
            <a:off x="-4528" y="4007058"/>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Hospitality</a:t>
            </a: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Multiple Automated Attendant</a:t>
            </a:r>
            <a:r>
              <a:rPr lang="en-US" sz="1200">
                <a:solidFill>
                  <a:schemeClr val="bg1"/>
                </a:solidFill>
              </a:rPr>
              <a:t>.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Multiple companies/languages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Transfer to groups</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Up to 100 prompts</a:t>
            </a:r>
          </a:p>
        </p:txBody>
      </p:sp>
      <p:sp>
        <p:nvSpPr>
          <p:cNvPr id="42" name="Oval 41"/>
          <p:cNvSpPr/>
          <p:nvPr/>
        </p:nvSpPr>
        <p:spPr>
          <a:xfrm>
            <a:off x="1234427" y="4155854"/>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5854"/>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5854"/>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Object 752"/>
          <p:cNvPicPr>
            <a:picLocks noChangeAspect="1" noChangeArrowheads="1"/>
          </p:cNvPicPr>
          <p:nvPr/>
        </p:nvPicPr>
        <p:blipFill rotWithShape="1">
          <a:blip r:embed="rId3" cstate="email">
            <a:extLst>
              <a:ext uri="{28A0092B-C50C-407E-A947-70E740481C1C}">
                <a14:useLocalDpi xmlns="" xmlns:a14="http://schemas.microsoft.com/office/drawing/2010/main"/>
              </a:ext>
            </a:extLst>
          </a:blip>
          <a:srcRect l="7771" r="7771"/>
          <a:stretch/>
        </p:blipFill>
        <p:spPr bwMode="auto">
          <a:xfrm>
            <a:off x="2171077" y="980198"/>
            <a:ext cx="1789935" cy="1789935"/>
          </a:xfrm>
          <a:prstGeom prst="ellipse">
            <a:avLst/>
          </a:prstGeom>
          <a:ln>
            <a:noFill/>
          </a:ln>
          <a:effectLst>
            <a:outerShdw blurRad="292100" dist="139700" dir="2700000" algn="tl" rotWithShape="0">
              <a:srgbClr val="333333">
                <a:alpha val="65000"/>
              </a:srgbClr>
            </a:outerShdw>
          </a:effectLst>
        </p:spPr>
      </p:pic>
      <p:sp>
        <p:nvSpPr>
          <p:cNvPr id="2" name="Oval 1"/>
          <p:cNvSpPr/>
          <p:nvPr/>
        </p:nvSpPr>
        <p:spPr>
          <a:xfrm>
            <a:off x="3555151" y="1104215"/>
            <a:ext cx="541020" cy="533696"/>
          </a:xfrm>
          <a:prstGeom prst="ellipse">
            <a:avLst/>
          </a:prstGeom>
          <a:solidFill>
            <a:schemeClr val="accent3"/>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a:solidFill>
                  <a:schemeClr val="bg1"/>
                </a:solidFill>
                <a:latin typeface="Trebuchet MS"/>
                <a:cs typeface="Trebuchet MS"/>
              </a:rPr>
              <a:t>x5</a:t>
            </a:r>
          </a:p>
        </p:txBody>
      </p:sp>
      <p:sp>
        <p:nvSpPr>
          <p:cNvPr id="32" name="Rectangle 31">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3" name="Rectangle 32">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8" name="Rectangle 3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107272" y="2417739"/>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08350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Multi-criteria rules to connect quickly customer or partner incoming calls to the right company destination. Criteria: caller number, called number, account code. </a:t>
            </a:r>
          </a:p>
          <a:p>
            <a:endParaRPr lang="en-US" sz="1000">
              <a:solidFill>
                <a:schemeClr val="tx1"/>
              </a:solidFill>
              <a:latin typeface="Trebuchet MS" pitchFamily="34" charset="0"/>
            </a:endParaRPr>
          </a:p>
        </p:txBody>
      </p:sp>
      <p:sp>
        <p:nvSpPr>
          <p:cNvPr id="6" name="Rectangle 5"/>
          <p:cNvSpPr/>
          <p:nvPr/>
        </p:nvSpPr>
        <p:spPr>
          <a:xfrm>
            <a:off x="5251569" y="776782"/>
            <a:ext cx="3943385" cy="2631490"/>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Powerful customization capabilities </a:t>
            </a:r>
          </a:p>
          <a:p>
            <a:pPr marL="180000" indent="-180975">
              <a:spcBef>
                <a:spcPts val="0"/>
              </a:spcBef>
              <a:buClr>
                <a:srgbClr val="00549F"/>
              </a:buClr>
              <a:buFontTx/>
              <a:buChar char="•"/>
            </a:pPr>
            <a:r>
              <a:rPr lang="en-US" sz="1000" dirty="0">
                <a:latin typeface="Trebuchet MS" pitchFamily="34" charset="0"/>
              </a:rPr>
              <a:t>VIP service uses customer account codes</a:t>
            </a:r>
          </a:p>
          <a:p>
            <a:pPr>
              <a:spcBef>
                <a:spcPts val="0"/>
              </a:spcBef>
              <a:buClr>
                <a:srgbClr val="00549F"/>
              </a:buClr>
            </a:pPr>
            <a:endParaRPr lang="en-US" sz="1200" dirty="0">
              <a:solidFill>
                <a:schemeClr val="bg1"/>
              </a:solidFill>
              <a:latin typeface="Trebuchet MS" pitchFamily="34" charset="0"/>
            </a:endParaRP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Customers only have to know one number</a:t>
            </a:r>
          </a:p>
          <a:p>
            <a:pPr marL="180000" indent="-180975" eaLnBrk="0" hangingPunct="0">
              <a:spcBef>
                <a:spcPts val="0"/>
              </a:spcBef>
              <a:buClr>
                <a:srgbClr val="00549F"/>
              </a:buClr>
              <a:buFontTx/>
              <a:buChar char="•"/>
              <a:defRPr/>
            </a:pPr>
            <a:r>
              <a:rPr lang="en-US" sz="1000" dirty="0">
                <a:latin typeface="Trebuchet MS" pitchFamily="34" charset="0"/>
              </a:rPr>
              <a:t>A personalized company welcome </a:t>
            </a:r>
          </a:p>
          <a:p>
            <a:pPr marL="180000" indent="-180975" eaLnBrk="0" hangingPunct="0">
              <a:spcBef>
                <a:spcPts val="0"/>
              </a:spcBef>
              <a:buClr>
                <a:srgbClr val="00549F"/>
              </a:buClr>
              <a:buFontTx/>
              <a:buChar char="•"/>
              <a:defRPr/>
            </a:pPr>
            <a:r>
              <a:rPr lang="en-US" sz="1000" dirty="0">
                <a:latin typeface="Trebuchet MS" pitchFamily="34" charset="0"/>
              </a:rPr>
              <a:t>Faster response: Connect to most relevant people</a:t>
            </a:r>
          </a:p>
          <a:p>
            <a:pPr marL="180000" indent="-180975" eaLnBrk="0" hangingPunct="0">
              <a:spcBef>
                <a:spcPts val="0"/>
              </a:spcBef>
              <a:buClr>
                <a:srgbClr val="00549F"/>
              </a:buClr>
              <a:buFontTx/>
              <a:buChar char="•"/>
              <a:defRPr/>
            </a:pPr>
            <a:endParaRPr lang="en-US" sz="1000" dirty="0">
              <a:latin typeface="Trebuchet MS" pitchFamily="34" charset="0"/>
            </a:endParaRPr>
          </a:p>
          <a:p>
            <a:pPr>
              <a:spcBef>
                <a:spcPts val="0"/>
              </a:spcBef>
              <a:buClr>
                <a:srgbClr val="00549F"/>
              </a:buCl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defRPr/>
            </a:pPr>
            <a:r>
              <a:rPr lang="en-US" sz="1000" dirty="0">
                <a:latin typeface="Trebuchet MS" pitchFamily="34" charset="0"/>
              </a:rPr>
              <a:t>Additional licenses for MLAA &amp; ACD</a:t>
            </a:r>
          </a:p>
          <a:p>
            <a:pPr marL="180000" indent="-180975" eaLnBrk="0" hangingPunct="0">
              <a:spcBef>
                <a:spcPts val="0"/>
              </a:spcBef>
              <a:buClr>
                <a:srgbClr val="00549F"/>
              </a:buClr>
              <a:buFontTx/>
              <a:buChar char="•"/>
              <a:defRPr/>
            </a:pPr>
            <a:r>
              <a:rPr lang="en-US" sz="1000" dirty="0">
                <a:latin typeface="Trebuchet MS" pitchFamily="34" charset="0"/>
              </a:rPr>
              <a:t>Specific bundle  for SCR+ACD (commercial reference)</a:t>
            </a:r>
          </a:p>
          <a:p>
            <a:pPr>
              <a:spcBef>
                <a:spcPts val="0"/>
              </a:spcBef>
              <a:buClr>
                <a:srgbClr val="00549F"/>
              </a:buClr>
            </a:pPr>
            <a:endParaRPr lang="en-US" sz="1200" dirty="0">
              <a:solidFill>
                <a:schemeClr val="bg1"/>
              </a:solidFill>
              <a:latin typeface="Trebuchet MS" pitchFamily="34" charset="0"/>
            </a:endParaRPr>
          </a:p>
          <a:p>
            <a:pPr marL="180000" indent="-180975">
              <a:spcBef>
                <a:spcPts val="0"/>
              </a:spcBef>
              <a:buClr>
                <a:srgbClr val="00549F"/>
              </a:buClr>
              <a:buFontTx/>
              <a:buChar char="•"/>
            </a:pPr>
            <a:endParaRPr lang="en-US" sz="1000" dirty="0">
              <a:solidFill>
                <a:schemeClr val="tx1"/>
              </a:solidFill>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GB" sz="1600">
                <a:solidFill>
                  <a:schemeClr val="bg1"/>
                </a:solidFill>
              </a:rPr>
              <a:t>Smart Call Routing</a:t>
            </a:r>
            <a:r>
              <a:rPr lang="en-US" sz="1200">
                <a:solidFill>
                  <a:schemeClr val="bg1"/>
                </a:solidFill>
              </a:rPr>
              <a:t>.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Connect to the relevant expert</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Customized routing</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VIP service</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 name="Arrow: Right 2"/>
          <p:cNvSpPr/>
          <p:nvPr/>
        </p:nvSpPr>
        <p:spPr>
          <a:xfrm>
            <a:off x="1891604" y="1516210"/>
            <a:ext cx="444844" cy="540401"/>
          </a:xfrm>
          <a:prstGeom prst="rightArrow">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 name="Oval 3"/>
          <p:cNvSpPr/>
          <p:nvPr/>
        </p:nvSpPr>
        <p:spPr>
          <a:xfrm>
            <a:off x="2250986" y="1391034"/>
            <a:ext cx="823784" cy="790754"/>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a:solidFill>
                  <a:schemeClr val="bg1"/>
                </a:solidFill>
                <a:latin typeface="Trebuchet MS"/>
                <a:cs typeface="Trebuchet MS"/>
              </a:rPr>
              <a:t>SCR</a:t>
            </a:r>
          </a:p>
        </p:txBody>
      </p:sp>
      <p:sp>
        <p:nvSpPr>
          <p:cNvPr id="7" name="Flowchart: Magnetic Disk 6"/>
          <p:cNvSpPr/>
          <p:nvPr/>
        </p:nvSpPr>
        <p:spPr>
          <a:xfrm>
            <a:off x="2283296" y="2010940"/>
            <a:ext cx="523774" cy="489777"/>
          </a:xfrm>
          <a:prstGeom prst="flowChartMagneticDisk">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000">
                <a:solidFill>
                  <a:schemeClr val="bg1"/>
                </a:solidFill>
                <a:latin typeface="+mj-lt"/>
                <a:cs typeface="Segoe UI" panose="020B0502040204020203" pitchFamily="34" charset="0"/>
              </a:rPr>
              <a:t>rules</a:t>
            </a:r>
          </a:p>
        </p:txBody>
      </p:sp>
      <p:sp>
        <p:nvSpPr>
          <p:cNvPr id="82" name="Arrow: Right 81"/>
          <p:cNvSpPr/>
          <p:nvPr/>
        </p:nvSpPr>
        <p:spPr>
          <a:xfrm>
            <a:off x="2964230" y="1851812"/>
            <a:ext cx="444844" cy="540401"/>
          </a:xfrm>
          <a:prstGeom prst="rightArrow">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83" name="Arrow: Right 82"/>
          <p:cNvSpPr/>
          <p:nvPr/>
        </p:nvSpPr>
        <p:spPr>
          <a:xfrm>
            <a:off x="2973344" y="1315284"/>
            <a:ext cx="444844" cy="540401"/>
          </a:xfrm>
          <a:prstGeom prst="rightArrow">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8" name="TextBox 7"/>
          <p:cNvSpPr txBox="1"/>
          <p:nvPr/>
        </p:nvSpPr>
        <p:spPr>
          <a:xfrm>
            <a:off x="3343311" y="1390047"/>
            <a:ext cx="1944763" cy="400110"/>
          </a:xfrm>
          <a:prstGeom prst="rect">
            <a:avLst/>
          </a:prstGeom>
          <a:noFill/>
        </p:spPr>
        <p:txBody>
          <a:bodyPr wrap="none" rtlCol="0">
            <a:spAutoFit/>
          </a:bodyPr>
          <a:lstStyle/>
          <a:p>
            <a:r>
              <a:rPr lang="en-US" sz="1000">
                <a:solidFill>
                  <a:schemeClr val="bg1"/>
                </a:solidFill>
                <a:latin typeface="+mj-lt"/>
                <a:cs typeface="Segoe UI" panose="020B0502040204020203" pitchFamily="34" charset="0"/>
              </a:rPr>
              <a:t>Welcome agents (ACD)</a:t>
            </a:r>
            <a:br>
              <a:rPr lang="en-US" sz="1000">
                <a:solidFill>
                  <a:schemeClr val="bg1"/>
                </a:solidFill>
                <a:latin typeface="+mj-lt"/>
                <a:cs typeface="Segoe UI" panose="020B0502040204020203" pitchFamily="34" charset="0"/>
              </a:rPr>
            </a:br>
            <a:r>
              <a:rPr lang="en-US" sz="1000">
                <a:solidFill>
                  <a:schemeClr val="bg1"/>
                </a:solidFill>
                <a:latin typeface="+mj-lt"/>
                <a:cs typeface="Segoe UI" panose="020B0502040204020203" pitchFamily="34" charset="0"/>
              </a:rPr>
              <a:t>Multiple Automated Attendant</a:t>
            </a:r>
          </a:p>
        </p:txBody>
      </p:sp>
      <p:sp>
        <p:nvSpPr>
          <p:cNvPr id="84" name="TextBox 83"/>
          <p:cNvSpPr txBox="1"/>
          <p:nvPr/>
        </p:nvSpPr>
        <p:spPr>
          <a:xfrm>
            <a:off x="3362399" y="1933322"/>
            <a:ext cx="1194558" cy="400110"/>
          </a:xfrm>
          <a:prstGeom prst="rect">
            <a:avLst/>
          </a:prstGeom>
          <a:noFill/>
        </p:spPr>
        <p:txBody>
          <a:bodyPr wrap="none" rtlCol="0">
            <a:spAutoFit/>
          </a:bodyPr>
          <a:lstStyle/>
          <a:p>
            <a:r>
              <a:rPr lang="en-US" sz="1000">
                <a:solidFill>
                  <a:schemeClr val="bg1"/>
                </a:solidFill>
                <a:latin typeface="+mj-lt"/>
                <a:cs typeface="Segoe UI" panose="020B0502040204020203" pitchFamily="34" charset="0"/>
              </a:rPr>
              <a:t>Business phones</a:t>
            </a:r>
            <a:br>
              <a:rPr lang="en-US" sz="1000">
                <a:solidFill>
                  <a:schemeClr val="bg1"/>
                </a:solidFill>
                <a:latin typeface="+mj-lt"/>
                <a:cs typeface="Segoe UI" panose="020B0502040204020203" pitchFamily="34" charset="0"/>
              </a:rPr>
            </a:br>
            <a:r>
              <a:rPr lang="en-US" sz="1000">
                <a:solidFill>
                  <a:schemeClr val="bg1"/>
                </a:solidFill>
                <a:latin typeface="+mj-lt"/>
                <a:cs typeface="Segoe UI" panose="020B0502040204020203" pitchFamily="34" charset="0"/>
              </a:rPr>
              <a:t>External numbers</a:t>
            </a:r>
          </a:p>
        </p:txBody>
      </p:sp>
      <p:sp>
        <p:nvSpPr>
          <p:cNvPr id="85" name="TextBox 84"/>
          <p:cNvSpPr txBox="1"/>
          <p:nvPr/>
        </p:nvSpPr>
        <p:spPr>
          <a:xfrm>
            <a:off x="1226561" y="1596432"/>
            <a:ext cx="700833" cy="400110"/>
          </a:xfrm>
          <a:prstGeom prst="rect">
            <a:avLst/>
          </a:prstGeom>
          <a:noFill/>
        </p:spPr>
        <p:txBody>
          <a:bodyPr wrap="none" rtlCol="0">
            <a:spAutoFit/>
          </a:bodyPr>
          <a:lstStyle/>
          <a:p>
            <a:r>
              <a:rPr lang="en-US" sz="1000">
                <a:solidFill>
                  <a:schemeClr val="bg1"/>
                </a:solidFill>
                <a:latin typeface="+mj-lt"/>
                <a:cs typeface="Segoe UI" panose="020B0502040204020203" pitchFamily="34" charset="0"/>
              </a:rPr>
              <a:t>Incoming</a:t>
            </a:r>
            <a:br>
              <a:rPr lang="en-US" sz="1000">
                <a:solidFill>
                  <a:schemeClr val="bg1"/>
                </a:solidFill>
                <a:latin typeface="+mj-lt"/>
                <a:cs typeface="Segoe UI" panose="020B0502040204020203" pitchFamily="34" charset="0"/>
              </a:rPr>
            </a:br>
            <a:r>
              <a:rPr lang="en-US" sz="1000">
                <a:solidFill>
                  <a:schemeClr val="bg1"/>
                </a:solidFill>
                <a:latin typeface="+mj-lt"/>
                <a:cs typeface="Segoe UI" panose="020B0502040204020203" pitchFamily="34" charset="0"/>
              </a:rPr>
              <a:t>call</a:t>
            </a:r>
          </a:p>
        </p:txBody>
      </p:sp>
      <p:sp>
        <p:nvSpPr>
          <p:cNvPr id="37" name="Rectangle 36">
            <a:hlinkClick r:id="rId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8" name="Rectangle 37">
            <a:hlinkClick r:id="rId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45" name="Rectangle 44">
            <a:hlinkClick r:id="rId5"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7" name="Rectangle 46">
            <a:hlinkClick r:id="rId6"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8" name="Rectangle 47">
            <a:hlinkClick r:id="rId7"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9" name="Rectangle 48">
            <a:hlinkClick r:id="rId8"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50" name="Rectangle 49">
            <a:hlinkClick r:id="rId9"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1" name="Rectangle 50">
            <a:hlinkClick r:id="rId10"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2" name="Rectangle 51">
            <a:hlinkClick r:id="rId11"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3" name="Rectangle 52">
            <a:hlinkClick r:id="rId12"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4" name="Rectangle 53">
            <a:hlinkClick r:id="rId13"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5" name="Rectangle 54">
            <a:hlinkClick r:id="rId14"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6" name="Rectangle 55">
            <a:hlinkClick r:id="rId15"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7" name="Rectangle 56">
            <a:hlinkClick r:id="rId16"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9" name="Oval 58"/>
          <p:cNvSpPr/>
          <p:nvPr/>
        </p:nvSpPr>
        <p:spPr>
          <a:xfrm>
            <a:off x="1107272" y="2735239"/>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038937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3"/>
            <a:ext cx="7960528" cy="721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Automatic call routing: Caller identification, direct dialing identification, automated attendant. Automatic call distribution: Rotating priority, fixed priority, longest idle time. Waiting queue management: Up to eight groups and 32 active agents, six customized messages per group, handle VIP calls (Visual Queue Control). </a:t>
            </a:r>
            <a:r>
              <a:rPr lang="en-GB" sz="1000" dirty="0">
                <a:solidFill>
                  <a:schemeClr val="tx1"/>
                </a:solidFill>
                <a:latin typeface="Trebuchet MS" pitchFamily="34" charset="0"/>
              </a:rPr>
              <a:t>Automatic agent connection upon time-out </a:t>
            </a:r>
            <a:endParaRPr lang="en-US" sz="1000" dirty="0">
              <a:solidFill>
                <a:schemeClr val="tx1"/>
              </a:solidFill>
              <a:latin typeface="Trebuchet MS" pitchFamily="34" charset="0"/>
            </a:endParaRPr>
          </a:p>
        </p:txBody>
      </p:sp>
      <p:sp>
        <p:nvSpPr>
          <p:cNvPr id="6" name="Rectangle 5"/>
          <p:cNvSpPr/>
          <p:nvPr/>
        </p:nvSpPr>
        <p:spPr>
          <a:xfrm>
            <a:off x="5251569" y="776782"/>
            <a:ext cx="3943385" cy="3185487"/>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Built-in ACD capabilities</a:t>
            </a:r>
          </a:p>
          <a:p>
            <a:pPr marL="180000" indent="-180975">
              <a:spcBef>
                <a:spcPts val="0"/>
              </a:spcBef>
              <a:buClr>
                <a:srgbClr val="00549F"/>
              </a:buClr>
              <a:buFontTx/>
              <a:buChar char="•"/>
            </a:pPr>
            <a:r>
              <a:rPr lang="en-US" sz="1000">
                <a:latin typeface="Trebuchet MS" pitchFamily="34" charset="0"/>
              </a:rPr>
              <a:t>Intuitive use from business phone or desktop client</a:t>
            </a:r>
          </a:p>
          <a:p>
            <a:pPr marL="180000" indent="-180975">
              <a:spcBef>
                <a:spcPts val="0"/>
              </a:spcBef>
              <a:buClr>
                <a:srgbClr val="00549F"/>
              </a:buClr>
              <a:buFontTx/>
              <a:buChar char="•"/>
            </a:pPr>
            <a:r>
              <a:rPr lang="en-US" sz="1000">
                <a:latin typeface="Trebuchet MS" pitchFamily="34" charset="0"/>
              </a:rPr>
              <a:t>Statistics</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Route calls to the most skilled person</a:t>
            </a:r>
          </a:p>
          <a:p>
            <a:pPr marL="180000" indent="-180975" eaLnBrk="0" hangingPunct="0">
              <a:spcBef>
                <a:spcPts val="0"/>
              </a:spcBef>
              <a:buClr>
                <a:srgbClr val="00549F"/>
              </a:buClr>
              <a:buFontTx/>
              <a:buChar char="•"/>
              <a:defRPr/>
            </a:pPr>
            <a:r>
              <a:rPr lang="en-US" sz="1000">
                <a:latin typeface="Trebuchet MS" pitchFamily="34" charset="0"/>
              </a:rPr>
              <a:t>Easily handle incoming calls</a:t>
            </a:r>
          </a:p>
          <a:p>
            <a:pPr marL="180000" indent="-180975" eaLnBrk="0" hangingPunct="0">
              <a:spcBef>
                <a:spcPts val="0"/>
              </a:spcBef>
              <a:buClr>
                <a:srgbClr val="00549F"/>
              </a:buClr>
              <a:buFontTx/>
              <a:buChar char="•"/>
              <a:defRPr/>
            </a:pPr>
            <a:r>
              <a:rPr lang="en-US" sz="1000">
                <a:latin typeface="Trebuchet MS" pitchFamily="34" charset="0"/>
              </a:rPr>
              <a:t>Greet callers with a professional welcome</a:t>
            </a:r>
          </a:p>
          <a:p>
            <a:pPr>
              <a:spcBef>
                <a:spcPts val="0"/>
              </a:spcBef>
              <a:buClr>
                <a:srgbClr val="00549F"/>
              </a:buClr>
            </a:pPr>
            <a:r>
              <a:rPr lang="en-US" sz="120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a:latin typeface="Trebuchet MS" pitchFamily="34" charset="0"/>
              </a:rPr>
              <a:t>PC-based agent and supervisor applications</a:t>
            </a:r>
          </a:p>
          <a:p>
            <a:pPr marL="528389" lvl="1" indent="-180975" eaLnBrk="0" hangingPunct="0">
              <a:spcBef>
                <a:spcPts val="0"/>
              </a:spcBef>
              <a:buClr>
                <a:srgbClr val="00549F"/>
              </a:buClr>
              <a:buFontTx/>
              <a:buChar char="•"/>
            </a:pPr>
            <a:r>
              <a:rPr lang="en-US" sz="800">
                <a:latin typeface="Trebuchet MS" pitchFamily="34" charset="0"/>
              </a:rPr>
              <a:t>Agent Assistant: user-friendly facilities to increase agents’ quality of welcome and performance</a:t>
            </a:r>
          </a:p>
          <a:p>
            <a:pPr marL="528389" lvl="1" indent="-180975" eaLnBrk="0" hangingPunct="0">
              <a:spcBef>
                <a:spcPts val="0"/>
              </a:spcBef>
              <a:buClr>
                <a:srgbClr val="00549F"/>
              </a:buClr>
              <a:buFontTx/>
              <a:buChar char="•"/>
            </a:pPr>
            <a:r>
              <a:rPr lang="en-US" sz="800">
                <a:latin typeface="Trebuchet MS" pitchFamily="34" charset="0"/>
              </a:rPr>
              <a:t>Supervisor console with real-time traffic statistics and groups’/agents’ performance analysis; up to eight supervisors and three presentation modes</a:t>
            </a:r>
          </a:p>
          <a:p>
            <a:pPr marL="528389" lvl="1" indent="-180975" eaLnBrk="0" hangingPunct="0">
              <a:spcBef>
                <a:spcPts val="0"/>
              </a:spcBef>
              <a:buClr>
                <a:srgbClr val="00549F"/>
              </a:buClr>
              <a:buFontTx/>
              <a:buChar char="•"/>
            </a:pPr>
            <a:r>
              <a:rPr lang="en-US" sz="800">
                <a:latin typeface="Trebuchet MS" pitchFamily="34" charset="0"/>
              </a:rPr>
              <a:t>Statistic Manager</a:t>
            </a:r>
          </a:p>
          <a:p>
            <a:pPr marL="117475" indent="-180975" eaLnBrk="0" hangingPunct="0">
              <a:spcBef>
                <a:spcPts val="0"/>
              </a:spcBef>
              <a:buClr>
                <a:srgbClr val="00549F"/>
              </a:buClr>
              <a:buSzPct val="100000"/>
              <a:buFontTx/>
              <a:buChar char="•"/>
            </a:pPr>
            <a:r>
              <a:rPr lang="en-GB" sz="1000" err="1">
                <a:latin typeface="Trebuchet MS" pitchFamily="34" charset="0"/>
              </a:rPr>
              <a:t>PIMphony</a:t>
            </a:r>
            <a:r>
              <a:rPr lang="en-GB" sz="1000">
                <a:latin typeface="Trebuchet MS" pitchFamily="34" charset="0"/>
              </a:rPr>
              <a:t> Pro: With screen pop-ups</a:t>
            </a:r>
          </a:p>
          <a:p>
            <a:pPr>
              <a:spcBef>
                <a:spcPts val="0"/>
              </a:spcBef>
              <a:buClr>
                <a:srgbClr val="00549F"/>
              </a:buClr>
            </a:pPr>
            <a:endParaRPr lang="en-US" sz="1200">
              <a:solidFill>
                <a:schemeClr val="bg1"/>
              </a:solidFill>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Welcome - Automatic Call Distribution</a:t>
            </a:r>
            <a:r>
              <a:rPr lang="en-US" sz="1200">
                <a:solidFill>
                  <a:schemeClr val="bg1"/>
                </a:solidFill>
              </a:rPr>
              <a:t>. </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Built-in distribution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Statistics </a:t>
            </a:r>
            <a:r>
              <a:rPr lang="en-US" sz="1200" b="1">
                <a:solidFill>
                  <a:schemeClr val="bg1"/>
                </a:solidFill>
                <a:latin typeface="Trebuchet MS"/>
                <a:cs typeface="Trebuchet MS"/>
              </a:rPr>
              <a:t>and reporting</a:t>
            </a:r>
            <a:endParaRPr lang="en-US" sz="1200" b="1" dirty="0">
              <a:solidFill>
                <a:schemeClr val="bg1"/>
              </a:solidFill>
              <a:latin typeface="Trebuchet MS"/>
              <a:cs typeface="Trebuchet MS"/>
            </a:endParaRP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32 active agents</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1" name="Picture 2" descr="D:\Users\gferrant\Documents\Postes\Photos\8058s_PremiumDeskphone_f_l_screen.png"/>
          <p:cNvPicPr>
            <a:picLocks noChangeAspect="1" noChangeArrowheads="1"/>
          </p:cNvPicPr>
          <p:nvPr/>
        </p:nvPicPr>
        <p:blipFill>
          <a:blip r:embed="rId3" cstate="email"/>
          <a:srcRect/>
          <a:stretch>
            <a:fillRect/>
          </a:stretch>
        </p:blipFill>
        <p:spPr bwMode="auto">
          <a:xfrm>
            <a:off x="1417703" y="1171564"/>
            <a:ext cx="2356346" cy="1898282"/>
          </a:xfrm>
          <a:prstGeom prst="rect">
            <a:avLst/>
          </a:prstGeom>
          <a:noFill/>
          <a:ln>
            <a:noFill/>
          </a:ln>
        </p:spPr>
      </p:pic>
      <p:pic>
        <p:nvPicPr>
          <p:cNvPr id="29" name="Image 21" descr="131105-213.jpg"/>
          <p:cNvPicPr>
            <a:picLocks noChangeAspect="1"/>
          </p:cNvPicPr>
          <p:nvPr/>
        </p:nvPicPr>
        <p:blipFill>
          <a:blip r:embed="rId4" cstate="email"/>
          <a:srcRect/>
          <a:stretch>
            <a:fillRect/>
          </a:stretch>
        </p:blipFill>
        <p:spPr>
          <a:xfrm flipH="1">
            <a:off x="3554774" y="792956"/>
            <a:ext cx="1088192" cy="1101795"/>
          </a:xfrm>
          <a:prstGeom prst="ellipse">
            <a:avLst/>
          </a:prstGeom>
          <a:ln>
            <a:solidFill>
              <a:schemeClr val="bg1"/>
            </a:solidFill>
          </a:ln>
        </p:spPr>
      </p:pic>
      <p:pic>
        <p:nvPicPr>
          <p:cNvPr id="32" name="Picture 6"/>
          <p:cNvPicPr>
            <a:picLocks noChangeAspect="1" noChangeArrowheads="1"/>
          </p:cNvPicPr>
          <p:nvPr/>
        </p:nvPicPr>
        <p:blipFill>
          <a:blip r:embed="rId5" cstate="email"/>
          <a:srcRect/>
          <a:stretch>
            <a:fillRect/>
          </a:stretch>
        </p:blipFill>
        <p:spPr bwMode="auto">
          <a:xfrm>
            <a:off x="4087146" y="2786801"/>
            <a:ext cx="1212805" cy="425479"/>
          </a:xfrm>
          <a:prstGeom prst="rect">
            <a:avLst/>
          </a:prstGeom>
          <a:ln>
            <a:noFill/>
          </a:ln>
          <a:effectLst>
            <a:outerShdw blurRad="292100" dist="139700" dir="2700000" algn="tl" rotWithShape="0">
              <a:srgbClr val="333333">
                <a:alpha val="65000"/>
              </a:srgbClr>
            </a:outerShdw>
          </a:effectLst>
        </p:spPr>
      </p:pic>
      <p:pic>
        <p:nvPicPr>
          <p:cNvPr id="33" name="Picture 2"/>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4087146" y="2293608"/>
            <a:ext cx="1212805" cy="419152"/>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5" name="Rectangle 34">
            <a:hlinkClick r:id="rId7"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6" name="Rectangle 35">
            <a:hlinkClick r:id="rId8"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7" name="Rectangle 36">
            <a:hlinkClick r:id="rId9"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8" name="Rectangle 37">
            <a:hlinkClick r:id="rId10"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5" name="Rectangle 44">
            <a:hlinkClick r:id="rId11"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7" name="Rectangle 46">
            <a:hlinkClick r:id="rId12"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8" name="Rectangle 47">
            <a:hlinkClick r:id="rId13"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9" name="Rectangle 48">
            <a:hlinkClick r:id="rId14"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0" name="Rectangle 49">
            <a:hlinkClick r:id="rId15"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1" name="Rectangle 50">
            <a:hlinkClick r:id="rId16"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2" name="Rectangle 51">
            <a:hlinkClick r:id="rId17"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3" name="Rectangle 52">
            <a:hlinkClick r:id="rId18"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4" name="Rectangle 53">
            <a:hlinkClick r:id="rId19"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5" name="Rectangle 54">
            <a:hlinkClick r:id="rId20"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6" name="Oval 55"/>
          <p:cNvSpPr/>
          <p:nvPr/>
        </p:nvSpPr>
        <p:spPr>
          <a:xfrm>
            <a:off x="1107272" y="2735239"/>
            <a:ext cx="152400" cy="152400"/>
          </a:xfrm>
          <a:prstGeom prst="ellipse">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059956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30" name="Title 29"/>
          <p:cNvSpPr>
            <a:spLocks noGrp="1"/>
          </p:cNvSpPr>
          <p:nvPr>
            <p:ph type="title"/>
          </p:nvPr>
        </p:nvSpPr>
        <p:spPr>
          <a:xfrm>
            <a:off x="1310627" y="-74041"/>
            <a:ext cx="8693207" cy="792956"/>
          </a:xfrm>
        </p:spPr>
        <p:txBody>
          <a:bodyPr/>
          <a:lstStyle/>
          <a:p>
            <a:r>
              <a:rPr lang="en-US" sz="1600">
                <a:solidFill>
                  <a:schemeClr val="bg1"/>
                </a:solidFill>
              </a:rPr>
              <a:t>DECT/IP DECT</a:t>
            </a:r>
            <a:br>
              <a:rPr lang="en-US" sz="1600">
                <a:solidFill>
                  <a:schemeClr val="bg1"/>
                </a:solidFill>
              </a:rPr>
            </a:br>
            <a:r>
              <a:rPr lang="en-US" sz="1600">
                <a:solidFill>
                  <a:schemeClr val="bg1"/>
                </a:solidFill>
              </a:rPr>
              <a:t>Base stations. </a:t>
            </a:r>
            <a:endParaRPr lang="en-US" sz="20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IP or Digital choice</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Centralized management</a:t>
            </a:r>
            <a:br>
              <a:rPr lang="en-US" sz="1200" b="1">
                <a:solidFill>
                  <a:schemeClr val="bg1"/>
                </a:solidFill>
                <a:latin typeface="Trebuchet MS"/>
                <a:cs typeface="Trebuchet MS"/>
              </a:rPr>
            </a:br>
            <a:r>
              <a:rPr lang="en-US" sz="1000" b="1">
                <a:solidFill>
                  <a:schemeClr val="bg1"/>
                </a:solidFill>
                <a:latin typeface="Trebuchet MS"/>
                <a:cs typeface="Trebuchet MS"/>
              </a:rPr>
              <a:t>from Communication Server</a:t>
            </a:r>
            <a:endParaRPr lang="en-US" sz="1200" b="1">
              <a:solidFill>
                <a:schemeClr val="bg1"/>
              </a:solidFill>
              <a:latin typeface="Trebuchet MS"/>
              <a:cs typeface="Trebuchet MS"/>
            </a:endParaRP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Excellent voice quality</a:t>
            </a:r>
          </a:p>
        </p:txBody>
      </p:sp>
      <p:sp>
        <p:nvSpPr>
          <p:cNvPr id="42" name="Oval 41"/>
          <p:cNvSpPr/>
          <p:nvPr/>
        </p:nvSpPr>
        <p:spPr>
          <a:xfrm>
            <a:off x="1234427" y="4156950"/>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graphicFrame>
        <p:nvGraphicFramePr>
          <p:cNvPr id="29" name="Table 28"/>
          <p:cNvGraphicFramePr>
            <a:graphicFrameLocks noGrp="1"/>
          </p:cNvGraphicFramePr>
          <p:nvPr>
            <p:extLst>
              <p:ext uri="{D42A27DB-BD31-4B8C-83A1-F6EECF244321}">
                <p14:modId xmlns="" xmlns:p14="http://schemas.microsoft.com/office/powerpoint/2010/main" val="894337317"/>
              </p:ext>
            </p:extLst>
          </p:nvPr>
        </p:nvGraphicFramePr>
        <p:xfrm>
          <a:off x="1890020" y="1150628"/>
          <a:ext cx="6692005" cy="2346960"/>
        </p:xfrm>
        <a:graphic>
          <a:graphicData uri="http://schemas.openxmlformats.org/drawingml/2006/table">
            <a:tbl>
              <a:tblPr firstRow="1" bandRow="1">
                <a:tableStyleId>{5C22544A-7EE6-4342-B048-85BDC9FD1C3A}</a:tableStyleId>
              </a:tblPr>
              <a:tblGrid>
                <a:gridCol w="1338401">
                  <a:extLst>
                    <a:ext uri="{9D8B030D-6E8A-4147-A177-3AD203B41FA5}">
                      <a16:colId xmlns="" xmlns:a16="http://schemas.microsoft.com/office/drawing/2014/main" val="20000"/>
                    </a:ext>
                  </a:extLst>
                </a:gridCol>
                <a:gridCol w="1338401">
                  <a:extLst>
                    <a:ext uri="{9D8B030D-6E8A-4147-A177-3AD203B41FA5}">
                      <a16:colId xmlns="" xmlns:a16="http://schemas.microsoft.com/office/drawing/2014/main" val="20001"/>
                    </a:ext>
                  </a:extLst>
                </a:gridCol>
                <a:gridCol w="1338401">
                  <a:extLst>
                    <a:ext uri="{9D8B030D-6E8A-4147-A177-3AD203B41FA5}">
                      <a16:colId xmlns="" xmlns:a16="http://schemas.microsoft.com/office/drawing/2014/main" val="20002"/>
                    </a:ext>
                  </a:extLst>
                </a:gridCol>
                <a:gridCol w="1338401">
                  <a:extLst>
                    <a:ext uri="{9D8B030D-6E8A-4147-A177-3AD203B41FA5}">
                      <a16:colId xmlns="" xmlns:a16="http://schemas.microsoft.com/office/drawing/2014/main" val="1201286485"/>
                    </a:ext>
                  </a:extLst>
                </a:gridCol>
                <a:gridCol w="1338401">
                  <a:extLst>
                    <a:ext uri="{9D8B030D-6E8A-4147-A177-3AD203B41FA5}">
                      <a16:colId xmlns="" xmlns:a16="http://schemas.microsoft.com/office/drawing/2014/main" val="20003"/>
                    </a:ext>
                  </a:extLst>
                </a:gridCol>
              </a:tblGrid>
              <a:tr h="191075">
                <a:tc>
                  <a:txBody>
                    <a:bodyPr/>
                    <a:lstStyle/>
                    <a:p>
                      <a:endParaRPr lang="en-US" sz="800"/>
                    </a:p>
                  </a:txBody>
                  <a:tcPr marL="45720" marR="45720"/>
                </a:tc>
                <a:tc>
                  <a:txBody>
                    <a:bodyPr/>
                    <a:lstStyle/>
                    <a:p>
                      <a:pPr algn="ctr"/>
                      <a:r>
                        <a:rPr lang="en-US" sz="800"/>
                        <a:t>8379</a:t>
                      </a:r>
                    </a:p>
                  </a:txBody>
                  <a:tcPr marL="45720" marR="45720"/>
                </a:tc>
                <a:tc>
                  <a:txBody>
                    <a:bodyPr/>
                    <a:lstStyle/>
                    <a:p>
                      <a:pPr algn="ctr"/>
                      <a:r>
                        <a:rPr lang="en-US" sz="800"/>
                        <a:t>8378</a:t>
                      </a:r>
                    </a:p>
                  </a:txBody>
                  <a:tcPr marL="45720" marR="45720"/>
                </a:tc>
                <a:tc>
                  <a:txBody>
                    <a:bodyPr/>
                    <a:lstStyle/>
                    <a:p>
                      <a:pPr algn="ctr"/>
                      <a:r>
                        <a:rPr lang="en-US" sz="800"/>
                        <a:t>8340</a:t>
                      </a:r>
                    </a:p>
                  </a:txBody>
                  <a:tcPr marL="45720" marR="45720"/>
                </a:tc>
                <a:tc>
                  <a:txBody>
                    <a:bodyPr/>
                    <a:lstStyle/>
                    <a:p>
                      <a:pPr algn="ctr"/>
                      <a:r>
                        <a:rPr lang="en-US" sz="800"/>
                        <a:t>8318</a:t>
                      </a:r>
                    </a:p>
                  </a:txBody>
                  <a:tcPr marL="45720" marR="45720"/>
                </a:tc>
                <a:extLst>
                  <a:ext uri="{0D108BD9-81ED-4DB2-BD59-A6C34878D82A}">
                    <a16:rowId xmlns="" xmlns:a16="http://schemas.microsoft.com/office/drawing/2014/main" val="10000"/>
                  </a:ext>
                </a:extLst>
              </a:tr>
              <a:tr h="191075">
                <a:tc>
                  <a:txBody>
                    <a:bodyPr/>
                    <a:lstStyle/>
                    <a:p>
                      <a:r>
                        <a:rPr lang="en-US" sz="800"/>
                        <a:t>Connectivity</a:t>
                      </a:r>
                    </a:p>
                  </a:txBody>
                  <a:tcPr marL="45720" marR="45720"/>
                </a:tc>
                <a:tc>
                  <a:txBody>
                    <a:bodyPr/>
                    <a:lstStyle/>
                    <a:p>
                      <a:pPr algn="ctr"/>
                      <a:r>
                        <a:rPr lang="en-US" sz="800"/>
                        <a:t>Digital</a:t>
                      </a:r>
                    </a:p>
                  </a:txBody>
                  <a:tcPr marL="45720" marR="45720"/>
                </a:tc>
                <a:tc>
                  <a:txBody>
                    <a:bodyPr/>
                    <a:lstStyle/>
                    <a:p>
                      <a:pPr algn="ctr"/>
                      <a:r>
                        <a:rPr lang="en-US" sz="800"/>
                        <a:t>IP</a:t>
                      </a:r>
                    </a:p>
                  </a:txBody>
                  <a:tcPr marL="45720" marR="45720"/>
                </a:tc>
                <a:tc>
                  <a:txBody>
                    <a:bodyPr/>
                    <a:lstStyle/>
                    <a:p>
                      <a:pPr algn="ctr"/>
                      <a:r>
                        <a:rPr lang="en-US" sz="800"/>
                        <a:t>SIP</a:t>
                      </a:r>
                    </a:p>
                  </a:txBody>
                  <a:tcPr marT="60960" marB="60960"/>
                </a:tc>
                <a:tc>
                  <a:txBody>
                    <a:bodyPr/>
                    <a:lstStyle/>
                    <a:p>
                      <a:pPr algn="ctr"/>
                      <a:r>
                        <a:rPr lang="en-US" sz="800"/>
                        <a:t>SIP</a:t>
                      </a:r>
                    </a:p>
                  </a:txBody>
                  <a:tcPr marL="45720" marR="45720"/>
                </a:tc>
                <a:extLst>
                  <a:ext uri="{0D108BD9-81ED-4DB2-BD59-A6C34878D82A}">
                    <a16:rowId xmlns="" xmlns:a16="http://schemas.microsoft.com/office/drawing/2014/main" val="10001"/>
                  </a:ext>
                </a:extLst>
              </a:tr>
              <a:tr h="301696">
                <a:tc>
                  <a:txBody>
                    <a:bodyPr/>
                    <a:lstStyle/>
                    <a:p>
                      <a:r>
                        <a:rPr lang="en-US" sz="800"/>
                        <a:t>Site</a:t>
                      </a:r>
                    </a:p>
                  </a:txBody>
                  <a:tcPr marL="45720" marR="45720"/>
                </a:tc>
                <a:tc>
                  <a:txBody>
                    <a:bodyPr/>
                    <a:lstStyle/>
                    <a:p>
                      <a:pPr algn="ctr"/>
                      <a:r>
                        <a:rPr lang="en-US" sz="800"/>
                        <a:t>Main site,</a:t>
                      </a:r>
                      <a:r>
                        <a:rPr lang="en-US" sz="800" baseline="0"/>
                        <a:t> branch</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t>Main site, branch</a:t>
                      </a:r>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t>Campus, branch</a:t>
                      </a:r>
                    </a:p>
                  </a:txBody>
                  <a:tcPr marT="60960" marB="60960"/>
                </a:tc>
                <a:tc>
                  <a:txBody>
                    <a:bodyPr/>
                    <a:lstStyle/>
                    <a:p>
                      <a:pPr algn="ctr"/>
                      <a:r>
                        <a:rPr lang="en-US" sz="800"/>
                        <a:t>Small branch, SOHO</a:t>
                      </a:r>
                    </a:p>
                    <a:p>
                      <a:pPr algn="ctr"/>
                      <a:r>
                        <a:rPr lang="en-US" sz="800"/>
                        <a:t>(up</a:t>
                      </a:r>
                      <a:r>
                        <a:rPr lang="en-US" sz="800" baseline="0"/>
                        <a:t> to 20 handsets)</a:t>
                      </a:r>
                      <a:endParaRPr lang="en-US" sz="800"/>
                    </a:p>
                  </a:txBody>
                  <a:tcPr marL="45720" marR="45720"/>
                </a:tc>
                <a:extLst>
                  <a:ext uri="{0D108BD9-81ED-4DB2-BD59-A6C34878D82A}">
                    <a16:rowId xmlns="" xmlns:a16="http://schemas.microsoft.com/office/drawing/2014/main" val="10002"/>
                  </a:ext>
                </a:extLst>
              </a:tr>
              <a:tr h="191075">
                <a:tc>
                  <a:txBody>
                    <a:bodyPr/>
                    <a:lstStyle/>
                    <a:p>
                      <a:r>
                        <a:rPr lang="en-US" sz="800"/>
                        <a:t>Models</a:t>
                      </a:r>
                    </a:p>
                  </a:txBody>
                  <a:tcPr marL="45720" marR="45720"/>
                </a:tc>
                <a:tc>
                  <a:txBody>
                    <a:bodyPr/>
                    <a:lstStyle/>
                    <a:p>
                      <a:pPr algn="ctr"/>
                      <a:r>
                        <a:rPr lang="en-US" sz="800"/>
                        <a:t>Indoor,</a:t>
                      </a:r>
                      <a:r>
                        <a:rPr lang="en-US" sz="800" baseline="0"/>
                        <a:t> outdoor, Ex</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t>Indoor,</a:t>
                      </a:r>
                      <a:r>
                        <a:rPr lang="en-US" sz="800" baseline="0"/>
                        <a:t> outdoor</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t>Indoor,</a:t>
                      </a:r>
                      <a:r>
                        <a:rPr lang="en-US" sz="800" baseline="0"/>
                        <a:t> outdoor</a:t>
                      </a:r>
                      <a:endParaRPr lang="en-US" sz="800"/>
                    </a:p>
                  </a:txBody>
                  <a:tcPr marT="60960" marB="60960"/>
                </a:tc>
                <a:tc>
                  <a:txBody>
                    <a:bodyPr/>
                    <a:lstStyle/>
                    <a:p>
                      <a:pPr algn="ctr"/>
                      <a:r>
                        <a:rPr lang="en-US" sz="800"/>
                        <a:t>Indoor</a:t>
                      </a:r>
                    </a:p>
                  </a:txBody>
                  <a:tcPr marL="45720" marR="45720"/>
                </a:tc>
                <a:extLst>
                  <a:ext uri="{0D108BD9-81ED-4DB2-BD59-A6C34878D82A}">
                    <a16:rowId xmlns="" xmlns:a16="http://schemas.microsoft.com/office/drawing/2014/main" val="10003"/>
                  </a:ext>
                </a:extLst>
              </a:tr>
              <a:tr h="191075">
                <a:tc>
                  <a:txBody>
                    <a:bodyPr/>
                    <a:lstStyle/>
                    <a:p>
                      <a:r>
                        <a:rPr lang="en-US" sz="800" kern="1200"/>
                        <a:t>Roaming/Handover</a:t>
                      </a:r>
                      <a:r>
                        <a:rPr lang="en-US" sz="800" strike="noStrike" kern="1200" baseline="30000"/>
                        <a:t>(1)</a:t>
                      </a:r>
                      <a:endParaRPr lang="en-US" sz="800" strike="noStrike" kern="1200" baseline="30000">
                        <a:solidFill>
                          <a:schemeClr val="dk1"/>
                        </a:solidFill>
                        <a:latin typeface="+mn-lt"/>
                        <a:ea typeface="+mn-ea"/>
                        <a:cs typeface="+mn-cs"/>
                      </a:endParaRPr>
                    </a:p>
                  </a:txBody>
                  <a:tcPr marL="45720" marR="45720"/>
                </a:tc>
                <a:tc>
                  <a:txBody>
                    <a:bodyPr/>
                    <a:lstStyle/>
                    <a:p>
                      <a:pPr algn="ctr"/>
                      <a:r>
                        <a:rPr lang="en-US" sz="800">
                          <a:sym typeface="Wingdings"/>
                        </a:rPr>
                        <a:t></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sym typeface="Wingdings"/>
                        </a:rPr>
                        <a:t></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sym typeface="Wingdings"/>
                        </a:rPr>
                        <a:t></a:t>
                      </a:r>
                      <a:endParaRPr lang="en-US" sz="800"/>
                    </a:p>
                  </a:txBody>
                  <a:tcPr marT="60960" marB="60960"/>
                </a:tc>
                <a:tc>
                  <a:txBody>
                    <a:bodyPr/>
                    <a:lstStyle/>
                    <a:p>
                      <a:pPr algn="ctr"/>
                      <a:endParaRPr lang="en-US" sz="800"/>
                    </a:p>
                  </a:txBody>
                  <a:tcPr marL="45720" marR="45720"/>
                </a:tc>
                <a:extLst>
                  <a:ext uri="{0D108BD9-81ED-4DB2-BD59-A6C34878D82A}">
                    <a16:rowId xmlns="" xmlns:a16="http://schemas.microsoft.com/office/drawing/2014/main" val="10004"/>
                  </a:ext>
                </a:extLst>
              </a:tr>
              <a:tr h="191075">
                <a:tc>
                  <a:txBody>
                    <a:bodyPr/>
                    <a:lstStyle/>
                    <a:p>
                      <a:pPr>
                        <a:spcAft>
                          <a:spcPts val="0"/>
                        </a:spcAft>
                      </a:pPr>
                      <a:r>
                        <a:rPr lang="en-US" sz="800" kern="1200"/>
                        <a:t>Antennas</a:t>
                      </a:r>
                      <a:endParaRPr lang="en-US" sz="800" kern="1200">
                        <a:solidFill>
                          <a:schemeClr val="dk1"/>
                        </a:solidFill>
                        <a:latin typeface="+mn-lt"/>
                        <a:ea typeface="+mn-ea"/>
                        <a:cs typeface="+mn-cs"/>
                      </a:endParaRPr>
                    </a:p>
                  </a:txBody>
                  <a:tcPr marL="45720" marR="45720"/>
                </a:tc>
                <a:tc>
                  <a:txBody>
                    <a:bodyPr/>
                    <a:lstStyle/>
                    <a:p>
                      <a:pPr algn="ctr">
                        <a:spcAft>
                          <a:spcPts val="0"/>
                        </a:spcAft>
                      </a:pPr>
                      <a:r>
                        <a:rPr lang="en-US" sz="800" kern="1200"/>
                        <a:t>Internal/external</a:t>
                      </a:r>
                      <a:endParaRPr lang="en-US" sz="800" kern="1200">
                        <a:solidFill>
                          <a:schemeClr val="dk1"/>
                        </a:solidFill>
                        <a:latin typeface="+mn-lt"/>
                        <a:ea typeface="+mn-ea"/>
                        <a:cs typeface="+mn-cs"/>
                      </a:endParaRPr>
                    </a:p>
                  </a:txBody>
                  <a:tcPr marL="45720" marR="45720"/>
                </a:tc>
                <a:tc>
                  <a:txBody>
                    <a:bodyPr/>
                    <a:lstStyle/>
                    <a:p>
                      <a:pPr algn="ctr">
                        <a:spcAft>
                          <a:spcPts val="0"/>
                        </a:spcAft>
                      </a:pPr>
                      <a:r>
                        <a:rPr lang="en-US" sz="800" kern="1200"/>
                        <a:t>Internal/external</a:t>
                      </a:r>
                      <a:endParaRPr lang="en-US" sz="800" kern="1200">
                        <a:solidFill>
                          <a:schemeClr val="dk1"/>
                        </a:solidFill>
                        <a:latin typeface="+mn-lt"/>
                        <a:ea typeface="+mn-ea"/>
                        <a:cs typeface="+mn-cs"/>
                      </a:endParaRPr>
                    </a:p>
                  </a:txBody>
                  <a:tcPr marL="45720" marR="45720"/>
                </a:tc>
                <a:tc>
                  <a:txBody>
                    <a:bodyPr/>
                    <a:lstStyle/>
                    <a:p>
                      <a:pPr algn="ctr">
                        <a:spcAft>
                          <a:spcPts val="0"/>
                        </a:spcAft>
                      </a:pPr>
                      <a:r>
                        <a:rPr lang="en-US" sz="800" kern="1200"/>
                        <a:t>Internal/external</a:t>
                      </a:r>
                      <a:endParaRPr lang="en-US" sz="800" kern="1200">
                        <a:solidFill>
                          <a:schemeClr val="dk1"/>
                        </a:solidFill>
                        <a:latin typeface="+mn-lt"/>
                        <a:ea typeface="+mn-ea"/>
                        <a:cs typeface="+mn-cs"/>
                      </a:endParaRPr>
                    </a:p>
                  </a:txBody>
                  <a:tcPr marT="60960" marB="60960"/>
                </a:tc>
                <a:tc>
                  <a:txBody>
                    <a:bodyPr/>
                    <a:lstStyle/>
                    <a:p>
                      <a:pPr algn="ctr">
                        <a:spcAft>
                          <a:spcPts val="0"/>
                        </a:spcAft>
                      </a:pPr>
                      <a:r>
                        <a:rPr lang="en-US" sz="800" kern="1200"/>
                        <a:t>Internal</a:t>
                      </a:r>
                      <a:endParaRPr lang="en-US" sz="800" kern="1200">
                        <a:solidFill>
                          <a:schemeClr val="dk1"/>
                        </a:solidFill>
                        <a:latin typeface="+mn-lt"/>
                        <a:ea typeface="+mn-ea"/>
                        <a:cs typeface="+mn-cs"/>
                      </a:endParaRPr>
                    </a:p>
                  </a:txBody>
                  <a:tcPr marL="45720" marR="45720"/>
                </a:tc>
                <a:extLst>
                  <a:ext uri="{0D108BD9-81ED-4DB2-BD59-A6C34878D82A}">
                    <a16:rowId xmlns="" xmlns:a16="http://schemas.microsoft.com/office/drawing/2014/main" val="10005"/>
                  </a:ext>
                </a:extLst>
              </a:tr>
              <a:tr h="301696">
                <a:tc>
                  <a:txBody>
                    <a:bodyPr/>
                    <a:lstStyle/>
                    <a:p>
                      <a:r>
                        <a:rPr lang="en-US" sz="800"/>
                        <a:t>ALE</a:t>
                      </a:r>
                      <a:r>
                        <a:rPr lang="en-US" sz="800" baseline="0"/>
                        <a:t> Handsets</a:t>
                      </a:r>
                      <a:endParaRPr lang="en-US" sz="800"/>
                    </a:p>
                  </a:txBody>
                  <a:tcPr marL="45720" marR="45720"/>
                </a:tc>
                <a:tc>
                  <a:txBody>
                    <a:bodyPr/>
                    <a:lstStyle/>
                    <a:p>
                      <a:pPr algn="ctr"/>
                      <a:r>
                        <a:rPr lang="en-US" sz="800"/>
                        <a:t>8212,</a:t>
                      </a:r>
                      <a:r>
                        <a:rPr lang="en-US" sz="800" baseline="0"/>
                        <a:t> 8232, 8242, 8262, 8262EX</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t>8212,</a:t>
                      </a:r>
                      <a:r>
                        <a:rPr lang="en-US" sz="800" baseline="0"/>
                        <a:t> 8232, 8242, 8262, 8262EX</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dirty="0"/>
                        <a:t>8212,</a:t>
                      </a:r>
                      <a:r>
                        <a:rPr lang="en-US" sz="800" baseline="0" dirty="0"/>
                        <a:t> 8232, 8242</a:t>
                      </a:r>
                      <a:endParaRPr lang="en-US" sz="800" dirty="0"/>
                    </a:p>
                  </a:txBody>
                  <a:tcPr marT="60960" marB="60960"/>
                </a:tc>
                <a:tc>
                  <a:txBody>
                    <a:bodyPr/>
                    <a:lstStyle/>
                    <a:p>
                      <a:pPr algn="ctr"/>
                      <a:r>
                        <a:rPr lang="en-US" sz="800"/>
                        <a:t>8212</a:t>
                      </a:r>
                    </a:p>
                  </a:txBody>
                  <a:tcPr marL="45720" marR="45720"/>
                </a:tc>
                <a:extLst>
                  <a:ext uri="{0D108BD9-81ED-4DB2-BD59-A6C34878D82A}">
                    <a16:rowId xmlns="" xmlns:a16="http://schemas.microsoft.com/office/drawing/2014/main" val="10006"/>
                  </a:ext>
                </a:extLst>
              </a:tr>
              <a:tr h="191075">
                <a:tc>
                  <a:txBody>
                    <a:bodyPr/>
                    <a:lstStyle/>
                    <a:p>
                      <a:r>
                        <a:rPr lang="en-US" sz="800"/>
                        <a:t>Third-party GAP Handsets</a:t>
                      </a:r>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sym typeface="Wingdings"/>
                        </a:rPr>
                        <a:t></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sym typeface="Wingdings"/>
                        </a:rPr>
                        <a:t></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sym typeface="Wingdings"/>
                        </a:rPr>
                        <a:t></a:t>
                      </a:r>
                      <a:endParaRPr lang="en-US" sz="800"/>
                    </a:p>
                  </a:txBody>
                  <a:tcPr marT="60960" marB="60960"/>
                </a:tc>
                <a:tc>
                  <a:txBody>
                    <a:bodyPr/>
                    <a:lstStyle/>
                    <a:p>
                      <a:pPr algn="ctr"/>
                      <a:endParaRPr lang="en-US" sz="800"/>
                    </a:p>
                  </a:txBody>
                  <a:tcPr marL="45720" marR="45720"/>
                </a:tc>
                <a:extLst>
                  <a:ext uri="{0D108BD9-81ED-4DB2-BD59-A6C34878D82A}">
                    <a16:rowId xmlns="" xmlns:a16="http://schemas.microsoft.com/office/drawing/2014/main" val="10007"/>
                  </a:ext>
                </a:extLst>
              </a:tr>
              <a:tr h="191075">
                <a:tc>
                  <a:txBody>
                    <a:bodyPr/>
                    <a:lstStyle/>
                    <a:p>
                      <a:r>
                        <a:rPr lang="en-US" sz="800"/>
                        <a:t>Centralized management</a:t>
                      </a:r>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sym typeface="Wingdings"/>
                        </a:rPr>
                        <a:t></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sym typeface="Wingdings"/>
                        </a:rPr>
                        <a:t></a:t>
                      </a:r>
                      <a:endParaRPr lang="en-US" sz="8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a:sym typeface="Wingdings"/>
                        </a:rPr>
                        <a:t></a:t>
                      </a:r>
                      <a:endParaRPr lang="en-US" sz="800"/>
                    </a:p>
                  </a:txBody>
                  <a:tcPr marT="60960" marB="6096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800" dirty="0">
                          <a:sym typeface="Wingdings"/>
                        </a:rPr>
                        <a:t></a:t>
                      </a:r>
                      <a:endParaRPr lang="en-US" sz="800" dirty="0"/>
                    </a:p>
                  </a:txBody>
                  <a:tcPr marL="45720" marR="45720"/>
                </a:tc>
                <a:extLst>
                  <a:ext uri="{0D108BD9-81ED-4DB2-BD59-A6C34878D82A}">
                    <a16:rowId xmlns="" xmlns:a16="http://schemas.microsoft.com/office/drawing/2014/main" val="10008"/>
                  </a:ext>
                </a:extLst>
              </a:tr>
            </a:tbl>
          </a:graphicData>
        </a:graphic>
      </p:graphicFrame>
      <p:pic>
        <p:nvPicPr>
          <p:cNvPr id="31" name="Picture 2"/>
          <p:cNvPicPr>
            <a:picLocks noChangeAspect="1" noChangeArrowheads="1"/>
          </p:cNvPicPr>
          <p:nvPr/>
        </p:nvPicPr>
        <p:blipFill rotWithShape="1">
          <a:blip r:embed="rId3" cstate="print">
            <a:extLst>
              <a:ext uri="{28A0092B-C50C-407E-A947-70E740481C1C}">
                <a14:useLocalDpi xmlns="" xmlns:a14="http://schemas.microsoft.com/office/drawing/2010/main"/>
              </a:ext>
            </a:extLst>
          </a:blip>
          <a:srcRect/>
          <a:stretch/>
        </p:blipFill>
        <p:spPr bwMode="auto">
          <a:xfrm>
            <a:off x="7175332" y="-124743"/>
            <a:ext cx="1293437" cy="13295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 name="Picture 2" descr="D:\Users\cjapiot\Pictures\MARKETING PHOTOS\product\dect_wlan\2015_035-4070_f.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3490485" y="331026"/>
            <a:ext cx="788653" cy="873747"/>
          </a:xfrm>
          <a:prstGeom prst="rect">
            <a:avLst/>
          </a:prstGeom>
          <a:noFill/>
        </p:spPr>
      </p:pic>
      <p:sp>
        <p:nvSpPr>
          <p:cNvPr id="33" name="TextBox 32"/>
          <p:cNvSpPr txBox="1"/>
          <p:nvPr/>
        </p:nvSpPr>
        <p:spPr>
          <a:xfrm>
            <a:off x="5657230" y="3573461"/>
            <a:ext cx="3241593" cy="253916"/>
          </a:xfrm>
          <a:prstGeom prst="rect">
            <a:avLst/>
          </a:prstGeom>
          <a:noFill/>
        </p:spPr>
        <p:txBody>
          <a:bodyPr wrap="none" rtlCol="0">
            <a:spAutoFit/>
          </a:bodyPr>
          <a:lstStyle/>
          <a:p>
            <a:r>
              <a:rPr lang="en-US" sz="1050" i="1">
                <a:latin typeface="+mj-lt"/>
              </a:rPr>
              <a:t>Legacy 8340 should be positioned only for add-ons</a:t>
            </a:r>
          </a:p>
        </p:txBody>
      </p:sp>
      <p:pic>
        <p:nvPicPr>
          <p:cNvPr id="35" name="Picture 2" descr="D:\Users\cjapiot\Pictures\MARKETING PHOTOS\product\dect_wlan\2015_038-8340_f.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6204307" y="310026"/>
            <a:ext cx="763689" cy="894747"/>
          </a:xfrm>
          <a:prstGeom prst="rect">
            <a:avLst/>
          </a:prstGeom>
          <a:noFill/>
        </p:spPr>
      </p:pic>
      <p:sp>
        <p:nvSpPr>
          <p:cNvPr id="2" name="TextBox 1"/>
          <p:cNvSpPr txBox="1"/>
          <p:nvPr/>
        </p:nvSpPr>
        <p:spPr>
          <a:xfrm>
            <a:off x="1581788" y="4733471"/>
            <a:ext cx="4137671" cy="215444"/>
          </a:xfrm>
          <a:prstGeom prst="rect">
            <a:avLst/>
          </a:prstGeom>
          <a:noFill/>
        </p:spPr>
        <p:txBody>
          <a:bodyPr wrap="none" rtlCol="0">
            <a:spAutoFit/>
          </a:bodyPr>
          <a:lstStyle/>
          <a:p>
            <a:r>
              <a:rPr lang="en-US" sz="800">
                <a:latin typeface="+mj-lt"/>
                <a:cs typeface="Segoe UI" panose="020B0502040204020203" pitchFamily="34" charset="0"/>
              </a:rPr>
              <a:t>(1) Handover only across same types of base stations (</a:t>
            </a:r>
            <a:r>
              <a:rPr lang="en-US" sz="800" err="1">
                <a:latin typeface="+mj-lt"/>
                <a:cs typeface="Segoe UI" panose="020B0502040204020203" pitchFamily="34" charset="0"/>
              </a:rPr>
              <a:t>e.g</a:t>
            </a:r>
            <a:r>
              <a:rPr lang="en-US" sz="800">
                <a:latin typeface="+mj-lt"/>
                <a:cs typeface="Segoe UI" panose="020B0502040204020203" pitchFamily="34" charset="0"/>
              </a:rPr>
              <a:t> between 8379 base stations)</a:t>
            </a:r>
          </a:p>
        </p:txBody>
      </p:sp>
      <p:pic>
        <p:nvPicPr>
          <p:cNvPr id="4" name="Picture 3"/>
          <p:cNvPicPr>
            <a:picLocks noChangeAspect="1"/>
          </p:cNvPicPr>
          <p:nvPr/>
        </p:nvPicPr>
        <p:blipFill rotWithShape="1">
          <a:blip r:embed="rId6" cstate="print">
            <a:extLst>
              <a:ext uri="{28A0092B-C50C-407E-A947-70E740481C1C}">
                <a14:useLocalDpi xmlns="" xmlns:a14="http://schemas.microsoft.com/office/drawing/2010/main"/>
              </a:ext>
            </a:extLst>
          </a:blip>
          <a:srcRect/>
          <a:stretch/>
        </p:blipFill>
        <p:spPr>
          <a:xfrm>
            <a:off x="4775200" y="321112"/>
            <a:ext cx="882030" cy="968818"/>
          </a:xfrm>
          <a:prstGeom prst="rect">
            <a:avLst/>
          </a:prstGeom>
        </p:spPr>
      </p:pic>
      <p:sp>
        <p:nvSpPr>
          <p:cNvPr id="36" name="Rectangle 35">
            <a:hlinkClick r:id="rId7"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7" name="Rectangle 36">
            <a:hlinkClick r:id="rId8"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8" name="Rectangle 37">
            <a:hlinkClick r:id="rId9"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10"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11"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12"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13"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4"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5"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6"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7"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8"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19"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20"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7" name="Oval 56"/>
          <p:cNvSpPr/>
          <p:nvPr/>
        </p:nvSpPr>
        <p:spPr>
          <a:xfrm>
            <a:off x="1107272" y="3070087"/>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8809474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4528" y="-23734"/>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783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Provides DECT (Digital Enhanced Communication Technology) connectivity for a cost-effective and high-performance on-site mobility service. Offers reliable business communications for on site mobility with roaming and handover between sites. Integrated antenna. Digital connectivity. Indoor and outdoor models. Centralized management.</a:t>
            </a:r>
          </a:p>
          <a:p>
            <a:endParaRPr lang="en-US" sz="1000">
              <a:solidFill>
                <a:schemeClr val="tx1"/>
              </a:solidFill>
              <a:latin typeface="Trebuchet MS" pitchFamily="34" charset="0"/>
            </a:endParaRPr>
          </a:p>
          <a:p>
            <a:endParaRPr lang="en-US" sz="1000">
              <a:solidFill>
                <a:schemeClr val="tx1"/>
              </a:solidFill>
              <a:latin typeface="Trebuchet MS" pitchFamily="34" charset="0"/>
            </a:endParaRPr>
          </a:p>
        </p:txBody>
      </p:sp>
      <p:sp>
        <p:nvSpPr>
          <p:cNvPr id="6" name="Rectangle 5"/>
          <p:cNvSpPr/>
          <p:nvPr/>
        </p:nvSpPr>
        <p:spPr>
          <a:xfrm>
            <a:off x="5251569" y="776782"/>
            <a:ext cx="3943385" cy="2754600"/>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High density = less stations than WLAN</a:t>
            </a:r>
          </a:p>
          <a:p>
            <a:pPr marL="180000" indent="-180975">
              <a:spcBef>
                <a:spcPts val="0"/>
              </a:spcBef>
              <a:buClr>
                <a:srgbClr val="00549F"/>
              </a:buClr>
              <a:buFontTx/>
              <a:buChar char="•"/>
            </a:pPr>
            <a:r>
              <a:rPr lang="en-US" sz="1000">
                <a:latin typeface="Trebuchet MS" pitchFamily="34" charset="0"/>
              </a:rPr>
              <a:t>Same feature level as DeskPhone</a:t>
            </a:r>
          </a:p>
          <a:p>
            <a:pPr marL="180000" indent="-180975">
              <a:spcBef>
                <a:spcPts val="0"/>
              </a:spcBef>
              <a:buClr>
                <a:srgbClr val="00549F"/>
              </a:buClr>
              <a:buFontTx/>
              <a:buChar char="•"/>
            </a:pPr>
            <a:r>
              <a:rPr lang="en-US" sz="1000">
                <a:latin typeface="Trebuchet MS" pitchFamily="34" charset="0"/>
              </a:rPr>
              <a:t>Cost effective digital connection.  6 simultaneous radio communications per station.</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Indoor and outdoor mobility with multi-cell, roaming, handover and security</a:t>
            </a:r>
          </a:p>
          <a:p>
            <a:pPr marL="180000" indent="-180975" eaLnBrk="0" hangingPunct="0">
              <a:spcBef>
                <a:spcPts val="0"/>
              </a:spcBef>
              <a:buClr>
                <a:srgbClr val="00549F"/>
              </a:buClr>
              <a:buFontTx/>
              <a:buChar char="•"/>
              <a:defRPr/>
            </a:pPr>
            <a:r>
              <a:rPr lang="en-US" sz="1000">
                <a:latin typeface="Trebuchet MS" pitchFamily="34" charset="0"/>
              </a:rPr>
              <a:t>Cost-effective TDM cabling: zero-touch on IP network</a:t>
            </a:r>
          </a:p>
          <a:p>
            <a:pPr marL="180000" indent="-180975" eaLnBrk="0" hangingPunct="0">
              <a:spcBef>
                <a:spcPts val="0"/>
              </a:spcBef>
              <a:buClr>
                <a:srgbClr val="00549F"/>
              </a:buClr>
              <a:buFontTx/>
              <a:buChar char="•"/>
              <a:defRPr/>
            </a:pPr>
            <a:r>
              <a:rPr lang="en-US" sz="1000">
                <a:latin typeface="Trebuchet MS" pitchFamily="34" charset="0"/>
              </a:rPr>
              <a:t>&gt; 100 m cabling: no extra switch needed</a:t>
            </a:r>
          </a:p>
          <a:p>
            <a:pPr>
              <a:spcBef>
                <a:spcPts val="0"/>
              </a:spcBef>
              <a:buClr>
                <a:srgbClr val="00549F"/>
              </a:buClr>
            </a:pPr>
            <a:r>
              <a:rPr lang="en-US" sz="1200">
                <a:solidFill>
                  <a:schemeClr val="bg1"/>
                </a:solidFill>
                <a:latin typeface="Trebuchet MS" pitchFamily="34" charset="0"/>
              </a:rPr>
              <a:t>Options</a:t>
            </a:r>
          </a:p>
          <a:p>
            <a:pPr marL="180000" indent="-180975" eaLnBrk="0" hangingPunct="0">
              <a:spcBef>
                <a:spcPts val="0"/>
              </a:spcBef>
              <a:buClr>
                <a:srgbClr val="00549F"/>
              </a:buClr>
              <a:buFontTx/>
              <a:buChar char="•"/>
              <a:tabLst>
                <a:tab pos="1162050" algn="l"/>
              </a:tabLst>
              <a:defRPr/>
            </a:pPr>
            <a:r>
              <a:rPr lang="en-US" sz="1000">
                <a:latin typeface="Trebuchet MS" pitchFamily="34" charset="0"/>
              </a:rPr>
              <a:t>3BN67172AA	Explosion proof model 4070 IO-Ex</a:t>
            </a:r>
          </a:p>
          <a:p>
            <a:pPr marL="180000" indent="-180975" eaLnBrk="0" hangingPunct="0">
              <a:spcBef>
                <a:spcPts val="0"/>
              </a:spcBef>
              <a:buClr>
                <a:srgbClr val="00549F"/>
              </a:buClr>
              <a:buFontTx/>
              <a:buChar char="•"/>
              <a:tabLst>
                <a:tab pos="1162050" algn="l"/>
              </a:tabLst>
              <a:defRPr/>
            </a:pPr>
            <a:r>
              <a:rPr lang="en-US" sz="1000">
                <a:latin typeface="Trebuchet MS" pitchFamily="34" charset="0"/>
              </a:rPr>
              <a:t>Wall mounting kit, external antennas, connectors, cords</a:t>
            </a:r>
          </a:p>
          <a:p>
            <a:pPr>
              <a:spcBef>
                <a:spcPts val="0"/>
              </a:spcBef>
              <a:buClr>
                <a:srgbClr val="00549F"/>
              </a:buClr>
            </a:pPr>
            <a:endParaRPr lang="en-US" sz="1200">
              <a:solidFill>
                <a:schemeClr val="bg1"/>
              </a:solidFill>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8379 DECT IBS</a:t>
            </a:r>
            <a:r>
              <a:rPr lang="en-US" sz="1200">
                <a:solidFill>
                  <a:schemeClr val="bg1"/>
                </a:solidFill>
              </a:rPr>
              <a:t/>
            </a:r>
            <a:br>
              <a:rPr lang="en-US" sz="1200">
                <a:solidFill>
                  <a:schemeClr val="bg1"/>
                </a:solidFill>
              </a:rPr>
            </a:br>
            <a:r>
              <a:rPr lang="en-US" sz="1200" b="0">
                <a:solidFill>
                  <a:schemeClr val="bg1"/>
                </a:solidFill>
              </a:rPr>
              <a:t>On-site mobility DECT radio coverage. Digital. Indoor, outdoor models </a:t>
            </a:r>
            <a:endParaRPr lang="en-US" sz="1600" b="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Expert ALE business communications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High-density coverage</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Cost-effective digital cabling</a:t>
            </a:r>
          </a:p>
        </p:txBody>
      </p:sp>
      <p:sp>
        <p:nvSpPr>
          <p:cNvPr id="42" name="Oval 41"/>
          <p:cNvSpPr/>
          <p:nvPr/>
        </p:nvSpPr>
        <p:spPr>
          <a:xfrm>
            <a:off x="1234427" y="4156950"/>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 name="Picture 2"/>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1386827" y="776782"/>
            <a:ext cx="2257274" cy="2480443"/>
          </a:xfrm>
          <a:prstGeom prst="rect">
            <a:avLst/>
          </a:prstGeom>
        </p:spPr>
      </p:pic>
      <p:pic>
        <p:nvPicPr>
          <p:cNvPr id="7" name="Picture 6"/>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3699913" y="872221"/>
            <a:ext cx="1462970" cy="973888"/>
          </a:xfrm>
          <a:prstGeom prst="rect">
            <a:avLst/>
          </a:prstGeom>
        </p:spPr>
      </p:pic>
      <p:sp>
        <p:nvSpPr>
          <p:cNvPr id="8" name="TextBox 7"/>
          <p:cNvSpPr txBox="1"/>
          <p:nvPr/>
        </p:nvSpPr>
        <p:spPr>
          <a:xfrm>
            <a:off x="3884812" y="1738387"/>
            <a:ext cx="1013419" cy="215444"/>
          </a:xfrm>
          <a:prstGeom prst="rect">
            <a:avLst/>
          </a:prstGeom>
          <a:noFill/>
        </p:spPr>
        <p:txBody>
          <a:bodyPr wrap="none" rtlCol="0">
            <a:spAutoFit/>
          </a:bodyPr>
          <a:lstStyle/>
          <a:p>
            <a:r>
              <a:rPr lang="en-US" sz="800">
                <a:solidFill>
                  <a:schemeClr val="bg1"/>
                </a:solidFill>
                <a:latin typeface="+mj-lt"/>
                <a:cs typeface="Segoe UI" panose="020B0502040204020203" pitchFamily="34" charset="0"/>
              </a:rPr>
              <a:t>External antennas</a:t>
            </a:r>
          </a:p>
        </p:txBody>
      </p:sp>
      <p:pic>
        <p:nvPicPr>
          <p:cNvPr id="10" name="Picture 9"/>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3771256" y="2016389"/>
            <a:ext cx="1132770" cy="754076"/>
          </a:xfrm>
          <a:prstGeom prst="rect">
            <a:avLst/>
          </a:prstGeom>
        </p:spPr>
      </p:pic>
      <p:sp>
        <p:nvSpPr>
          <p:cNvPr id="36" name="TextBox 35"/>
          <p:cNvSpPr txBox="1"/>
          <p:nvPr/>
        </p:nvSpPr>
        <p:spPr>
          <a:xfrm>
            <a:off x="4095511" y="2769155"/>
            <a:ext cx="556563" cy="215444"/>
          </a:xfrm>
          <a:prstGeom prst="rect">
            <a:avLst/>
          </a:prstGeom>
          <a:noFill/>
        </p:spPr>
        <p:txBody>
          <a:bodyPr wrap="none" rtlCol="0">
            <a:spAutoFit/>
          </a:bodyPr>
          <a:lstStyle/>
          <a:p>
            <a:r>
              <a:rPr lang="en-US" sz="800">
                <a:solidFill>
                  <a:schemeClr val="bg1"/>
                </a:solidFill>
                <a:latin typeface="+mj-lt"/>
                <a:cs typeface="Segoe UI" panose="020B0502040204020203" pitchFamily="34" charset="0"/>
              </a:rPr>
              <a:t>Outdoor</a:t>
            </a:r>
          </a:p>
        </p:txBody>
      </p:sp>
      <p:sp>
        <p:nvSpPr>
          <p:cNvPr id="35" name="Rectangle 34">
            <a:hlinkClick r:id="rId6"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7" name="Rectangle 36">
            <a:hlinkClick r:id="rId7"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8" name="Rectangle 37">
            <a:hlinkClick r:id="rId8"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9"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10"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11"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12"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3"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4"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5"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18"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19"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7" name="Oval 56"/>
          <p:cNvSpPr/>
          <p:nvPr/>
        </p:nvSpPr>
        <p:spPr>
          <a:xfrm>
            <a:off x="1107272" y="3070087"/>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804973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Provides a robust infrastructure for Digital Enhanced Cordless Telecommunications (DECT) in buildings and outdoors, to connect mobile workers everywhere. The unique radio tuning capabilities and on-air synchronization enable network coverage in most difficult areas. GAP/AGAP. Centralized management. No IP network customization. 11 calls/station. POE: no additional power supply and cabling</a:t>
            </a:r>
          </a:p>
          <a:p>
            <a:endParaRPr lang="en-US" sz="1000">
              <a:solidFill>
                <a:schemeClr val="tx1"/>
              </a:solidFill>
              <a:latin typeface="Trebuchet MS" pitchFamily="34" charset="0"/>
            </a:endParaRPr>
          </a:p>
          <a:p>
            <a:endParaRPr lang="en-US" sz="1000">
              <a:solidFill>
                <a:schemeClr val="tx1"/>
              </a:solidFill>
              <a:latin typeface="Trebuchet MS" pitchFamily="34" charset="0"/>
            </a:endParaRPr>
          </a:p>
        </p:txBody>
      </p:sp>
      <p:sp>
        <p:nvSpPr>
          <p:cNvPr id="6" name="Rectangle 5"/>
          <p:cNvSpPr/>
          <p:nvPr/>
        </p:nvSpPr>
        <p:spPr>
          <a:xfrm>
            <a:off x="5251569" y="776782"/>
            <a:ext cx="3943385" cy="2215991"/>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Same feature level as DeskPhone</a:t>
            </a:r>
          </a:p>
          <a:p>
            <a:pPr marL="180000" indent="-180975">
              <a:spcBef>
                <a:spcPts val="0"/>
              </a:spcBef>
              <a:buClr>
                <a:srgbClr val="00549F"/>
              </a:buClr>
              <a:buFontTx/>
              <a:buChar char="•"/>
            </a:pPr>
            <a:r>
              <a:rPr lang="en-US" sz="1000" dirty="0">
                <a:latin typeface="Trebuchet MS" pitchFamily="34" charset="0"/>
              </a:rPr>
              <a:t>Automated provisioning and over-the-air synchronization</a:t>
            </a:r>
          </a:p>
          <a:p>
            <a:pPr marL="180000" indent="-180975">
              <a:spcBef>
                <a:spcPts val="0"/>
              </a:spcBef>
              <a:buClr>
                <a:srgbClr val="00549F"/>
              </a:buClr>
              <a:buFontTx/>
              <a:buChar char="•"/>
            </a:pPr>
            <a:r>
              <a:rPr lang="en-US" sz="1000" dirty="0">
                <a:latin typeface="Trebuchet MS" pitchFamily="34" charset="0"/>
              </a:rPr>
              <a:t>Roaming with 8379 DECT on another site</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Zero-touch deployment</a:t>
            </a:r>
          </a:p>
          <a:p>
            <a:pPr marL="180000" indent="-180975" eaLnBrk="0" hangingPunct="0">
              <a:spcBef>
                <a:spcPts val="0"/>
              </a:spcBef>
              <a:buClr>
                <a:srgbClr val="00549F"/>
              </a:buClr>
              <a:buFontTx/>
              <a:buChar char="•"/>
              <a:defRPr/>
            </a:pPr>
            <a:r>
              <a:rPr lang="en-US" sz="1000" dirty="0">
                <a:latin typeface="Trebuchet MS" pitchFamily="34" charset="0"/>
              </a:rPr>
              <a:t>Expert communications and excellent voice quality </a:t>
            </a:r>
          </a:p>
          <a:p>
            <a:pPr marL="180000" indent="-180975" eaLnBrk="0" hangingPunct="0">
              <a:spcBef>
                <a:spcPts val="0"/>
              </a:spcBef>
              <a:buClr>
                <a:srgbClr val="00549F"/>
              </a:buClr>
              <a:buFontTx/>
              <a:buChar char="•"/>
              <a:defRPr/>
            </a:pPr>
            <a:r>
              <a:rPr lang="en-US" sz="1000" dirty="0">
                <a:latin typeface="Trebuchet MS" pitchFamily="34" charset="0"/>
              </a:rPr>
              <a:t>Centralized management</a:t>
            </a:r>
          </a:p>
          <a:p>
            <a:pPr eaLnBrk="0" hangingPunct="0">
              <a:spcBef>
                <a:spcPts val="0"/>
              </a:spcBef>
              <a:buClr>
                <a:srgbClr val="00549F"/>
              </a:buClr>
              <a:defRPr/>
            </a:pPr>
            <a:r>
              <a:rPr lang="en-US" sz="1200" dirty="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700" dirty="0">
                <a:latin typeface="Trebuchet MS" pitchFamily="34" charset="0"/>
              </a:rPr>
              <a:t>3BN67365AA 8378 DECT IP-</a:t>
            </a:r>
            <a:r>
              <a:rPr lang="en-US" sz="700" dirty="0" err="1">
                <a:latin typeface="Trebuchet MS" pitchFamily="34" charset="0"/>
              </a:rPr>
              <a:t>xBS</a:t>
            </a:r>
            <a:r>
              <a:rPr lang="en-US" sz="700" dirty="0">
                <a:latin typeface="Trebuchet MS" pitchFamily="34" charset="0"/>
              </a:rPr>
              <a:t> integrated antennas</a:t>
            </a:r>
          </a:p>
          <a:p>
            <a:pPr marL="180000" indent="-180975" eaLnBrk="0" hangingPunct="0">
              <a:spcBef>
                <a:spcPts val="0"/>
              </a:spcBef>
              <a:buClr>
                <a:srgbClr val="00549F"/>
              </a:buClr>
              <a:buFontTx/>
              <a:buChar char="•"/>
            </a:pPr>
            <a:r>
              <a:rPr lang="en-US" sz="700" dirty="0">
                <a:latin typeface="Trebuchet MS" pitchFamily="34" charset="0"/>
              </a:rPr>
              <a:t>3BN67366AA 8378 DECT IP-</a:t>
            </a:r>
            <a:r>
              <a:rPr lang="en-US" sz="700" dirty="0" err="1">
                <a:latin typeface="Trebuchet MS" pitchFamily="34" charset="0"/>
              </a:rPr>
              <a:t>xBS</a:t>
            </a:r>
            <a:r>
              <a:rPr lang="en-US" sz="700" dirty="0">
                <a:latin typeface="Trebuchet MS" pitchFamily="34" charset="0"/>
              </a:rPr>
              <a:t> for external antennas</a:t>
            </a:r>
          </a:p>
          <a:p>
            <a:pPr marL="180000" indent="-180975" eaLnBrk="0" hangingPunct="0">
              <a:spcBef>
                <a:spcPts val="0"/>
              </a:spcBef>
              <a:buClr>
                <a:srgbClr val="00549F"/>
              </a:buClr>
              <a:buFontTx/>
              <a:buChar char="•"/>
            </a:pPr>
            <a:r>
              <a:rPr lang="en-US" sz="700" dirty="0">
                <a:latin typeface="Trebuchet MS" pitchFamily="34" charset="0"/>
              </a:rPr>
              <a:t>3BN67367AA 8378 DECT IP-</a:t>
            </a:r>
            <a:r>
              <a:rPr lang="en-US" sz="700" dirty="0" err="1">
                <a:latin typeface="Trebuchet MS" pitchFamily="34" charset="0"/>
              </a:rPr>
              <a:t>xBS</a:t>
            </a:r>
            <a:r>
              <a:rPr lang="en-US" sz="700" dirty="0">
                <a:latin typeface="Trebuchet MS" pitchFamily="34" charset="0"/>
              </a:rPr>
              <a:t> OUTDOOR with external antennas.</a:t>
            </a:r>
          </a:p>
          <a:p>
            <a:pPr marL="180000" indent="-180975" eaLnBrk="0" hangingPunct="0">
              <a:spcBef>
                <a:spcPts val="0"/>
              </a:spcBef>
              <a:buClr>
                <a:srgbClr val="00549F"/>
              </a:buClr>
              <a:buFontTx/>
              <a:buChar char="•"/>
            </a:pPr>
            <a:r>
              <a:rPr lang="en-US" sz="700" dirty="0">
                <a:latin typeface="Trebuchet MS" pitchFamily="34" charset="0"/>
              </a:rPr>
              <a:t>3BN67185AA 8 </a:t>
            </a:r>
            <a:r>
              <a:rPr lang="en-US" sz="700" dirty="0" err="1">
                <a:latin typeface="Trebuchet MS" pitchFamily="34" charset="0"/>
              </a:rPr>
              <a:t>dBi</a:t>
            </a:r>
            <a:r>
              <a:rPr lang="en-US" sz="700" dirty="0">
                <a:latin typeface="Trebuchet MS" pitchFamily="34" charset="0"/>
              </a:rPr>
              <a:t> Gain antenna, 3BD52212AA 7,5 dB Gain antenna</a:t>
            </a:r>
          </a:p>
          <a:p>
            <a:pPr marL="180000" indent="-180975" eaLnBrk="0" hangingPunct="0">
              <a:spcBef>
                <a:spcPts val="0"/>
              </a:spcBef>
              <a:buClr>
                <a:srgbClr val="00549F"/>
              </a:buClr>
              <a:buFontTx/>
              <a:buChar char="•"/>
            </a:pPr>
            <a:r>
              <a:rPr lang="en-US" sz="700" dirty="0">
                <a:latin typeface="Trebuchet MS" pitchFamily="34" charset="0"/>
              </a:rPr>
              <a:t>3BD52205AA 8dB right circular antenna, 3BD52206AA 8dB left circular antenna</a:t>
            </a:r>
          </a:p>
          <a:p>
            <a:pPr marL="180000" indent="-180975" eaLnBrk="0" hangingPunct="0">
              <a:spcBef>
                <a:spcPts val="0"/>
              </a:spcBef>
              <a:buClr>
                <a:srgbClr val="00549F"/>
              </a:buClr>
              <a:buFontTx/>
              <a:buChar char="•"/>
            </a:pPr>
            <a:r>
              <a:rPr lang="en-US" sz="700" dirty="0">
                <a:latin typeface="Trebuchet MS" pitchFamily="34" charset="0"/>
              </a:rPr>
              <a:t>3MG27035xx </a:t>
            </a:r>
            <a:r>
              <a:rPr lang="en-US" sz="700" dirty="0" err="1">
                <a:latin typeface="Trebuchet MS" pitchFamily="34" charset="0"/>
              </a:rPr>
              <a:t>PoE</a:t>
            </a:r>
            <a:r>
              <a:rPr lang="en-US" sz="700" dirty="0">
                <a:latin typeface="Trebuchet MS" pitchFamily="34" charset="0"/>
              </a:rPr>
              <a:t> injector</a:t>
            </a: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8378 DECT IP-</a:t>
            </a:r>
            <a:r>
              <a:rPr lang="en-US" sz="1600" err="1">
                <a:solidFill>
                  <a:schemeClr val="bg1"/>
                </a:solidFill>
              </a:rPr>
              <a:t>xBS</a:t>
            </a:r>
            <a:r>
              <a:rPr lang="en-US" sz="1600">
                <a:solidFill>
                  <a:schemeClr val="bg1"/>
                </a:solidFill>
              </a:rPr>
              <a:t/>
            </a:r>
            <a:br>
              <a:rPr lang="en-US" sz="1600">
                <a:solidFill>
                  <a:schemeClr val="bg1"/>
                </a:solidFill>
              </a:rPr>
            </a:br>
            <a:r>
              <a:rPr lang="en-US" sz="1200" b="0">
                <a:solidFill>
                  <a:schemeClr val="bg1"/>
                </a:solidFill>
              </a:rPr>
              <a:t>On-site mobility IP-DECT radio coverage. Indoor, outdoor models </a:t>
            </a:r>
            <a:endParaRPr lang="en-US" sz="2000" b="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GAP business </a:t>
            </a:r>
            <a:r>
              <a:rPr lang="en-US" sz="1200" b="1" dirty="0">
                <a:solidFill>
                  <a:schemeClr val="bg1"/>
                </a:solidFill>
                <a:latin typeface="Trebuchet MS"/>
                <a:cs typeface="Trebuchet MS"/>
              </a:rPr>
              <a:t>communications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Leverage IP network for voice</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High-density coverage</a:t>
            </a:r>
            <a:br>
              <a:rPr lang="en-US" sz="1200" b="1">
                <a:solidFill>
                  <a:schemeClr val="bg1"/>
                </a:solidFill>
                <a:latin typeface="Trebuchet MS"/>
                <a:cs typeface="Trebuchet MS"/>
              </a:rPr>
            </a:br>
            <a:r>
              <a:rPr lang="en-US" sz="1200" b="1">
                <a:solidFill>
                  <a:schemeClr val="bg1"/>
                </a:solidFill>
                <a:latin typeface="Trebuchet MS"/>
                <a:cs typeface="Trebuchet MS"/>
              </a:rPr>
              <a:t>even in difficult areas</a:t>
            </a:r>
          </a:p>
        </p:txBody>
      </p:sp>
      <p:sp>
        <p:nvSpPr>
          <p:cNvPr id="42" name="Oval 41"/>
          <p:cNvSpPr/>
          <p:nvPr/>
        </p:nvSpPr>
        <p:spPr>
          <a:xfrm>
            <a:off x="1234427" y="4156950"/>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9" name="Oval 28"/>
          <p:cNvSpPr/>
          <p:nvPr/>
        </p:nvSpPr>
        <p:spPr>
          <a:xfrm>
            <a:off x="3872542" y="2119695"/>
            <a:ext cx="274645" cy="293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accent1"/>
                </a:solidFill>
                <a:latin typeface="Trebuchet MS" pitchFamily="34" charset="0"/>
              </a:rPr>
              <a:t>IP</a:t>
            </a:r>
          </a:p>
        </p:txBody>
      </p:sp>
      <p:sp>
        <p:nvSpPr>
          <p:cNvPr id="31" name="Freeform 123"/>
          <p:cNvSpPr>
            <a:spLocks noChangeAspect="1" noEditPoints="1"/>
          </p:cNvSpPr>
          <p:nvPr/>
        </p:nvSpPr>
        <p:spPr bwMode="auto">
          <a:xfrm>
            <a:off x="3807142" y="2905785"/>
            <a:ext cx="676201" cy="167930"/>
          </a:xfrm>
          <a:custGeom>
            <a:avLst/>
            <a:gdLst/>
            <a:ahLst/>
            <a:cxnLst>
              <a:cxn ang="0">
                <a:pos x="659" y="0"/>
              </a:cxn>
              <a:cxn ang="0">
                <a:pos x="95" y="0"/>
              </a:cxn>
              <a:cxn ang="0">
                <a:pos x="112" y="45"/>
              </a:cxn>
              <a:cxn ang="0">
                <a:pos x="41" y="116"/>
              </a:cxn>
              <a:cxn ang="0">
                <a:pos x="0" y="102"/>
              </a:cxn>
              <a:cxn ang="0">
                <a:pos x="0" y="114"/>
              </a:cxn>
              <a:cxn ang="0">
                <a:pos x="46" y="160"/>
              </a:cxn>
              <a:cxn ang="0">
                <a:pos x="659" y="160"/>
              </a:cxn>
              <a:cxn ang="0">
                <a:pos x="705" y="114"/>
              </a:cxn>
              <a:cxn ang="0">
                <a:pos x="705" y="46"/>
              </a:cxn>
              <a:cxn ang="0">
                <a:pos x="659" y="0"/>
              </a:cxn>
              <a:cxn ang="0">
                <a:pos x="38" y="70"/>
              </a:cxn>
              <a:cxn ang="0">
                <a:pos x="67" y="41"/>
              </a:cxn>
              <a:cxn ang="0">
                <a:pos x="38" y="13"/>
              </a:cxn>
              <a:cxn ang="0">
                <a:pos x="9" y="41"/>
              </a:cxn>
              <a:cxn ang="0">
                <a:pos x="38" y="70"/>
              </a:cxn>
            </a:cxnLst>
            <a:rect l="0" t="0" r="r" b="b"/>
            <a:pathLst>
              <a:path w="705" h="160">
                <a:moveTo>
                  <a:pt x="659" y="0"/>
                </a:moveTo>
                <a:cubicBezTo>
                  <a:pt x="95" y="0"/>
                  <a:pt x="95" y="0"/>
                  <a:pt x="95" y="0"/>
                </a:cubicBezTo>
                <a:cubicBezTo>
                  <a:pt x="106" y="12"/>
                  <a:pt x="112" y="28"/>
                  <a:pt x="112" y="45"/>
                </a:cubicBezTo>
                <a:cubicBezTo>
                  <a:pt x="112" y="84"/>
                  <a:pt x="80" y="116"/>
                  <a:pt x="41" y="116"/>
                </a:cubicBezTo>
                <a:cubicBezTo>
                  <a:pt x="26" y="116"/>
                  <a:pt x="11" y="111"/>
                  <a:pt x="0" y="102"/>
                </a:cubicBezTo>
                <a:cubicBezTo>
                  <a:pt x="0" y="114"/>
                  <a:pt x="0" y="114"/>
                  <a:pt x="0" y="114"/>
                </a:cubicBezTo>
                <a:cubicBezTo>
                  <a:pt x="0" y="140"/>
                  <a:pt x="20" y="160"/>
                  <a:pt x="46" y="160"/>
                </a:cubicBezTo>
                <a:cubicBezTo>
                  <a:pt x="659" y="160"/>
                  <a:pt x="659" y="160"/>
                  <a:pt x="659" y="160"/>
                </a:cubicBezTo>
                <a:cubicBezTo>
                  <a:pt x="685" y="160"/>
                  <a:pt x="705" y="140"/>
                  <a:pt x="705" y="114"/>
                </a:cubicBezTo>
                <a:cubicBezTo>
                  <a:pt x="705" y="46"/>
                  <a:pt x="705" y="46"/>
                  <a:pt x="705" y="46"/>
                </a:cubicBezTo>
                <a:cubicBezTo>
                  <a:pt x="705" y="21"/>
                  <a:pt x="685" y="0"/>
                  <a:pt x="659" y="0"/>
                </a:cubicBezTo>
                <a:close/>
                <a:moveTo>
                  <a:pt x="38" y="70"/>
                </a:moveTo>
                <a:cubicBezTo>
                  <a:pt x="54" y="70"/>
                  <a:pt x="67" y="57"/>
                  <a:pt x="67" y="41"/>
                </a:cubicBezTo>
                <a:cubicBezTo>
                  <a:pt x="67" y="26"/>
                  <a:pt x="54" y="13"/>
                  <a:pt x="38" y="13"/>
                </a:cubicBezTo>
                <a:cubicBezTo>
                  <a:pt x="22" y="13"/>
                  <a:pt x="9" y="26"/>
                  <a:pt x="9" y="41"/>
                </a:cubicBezTo>
                <a:cubicBezTo>
                  <a:pt x="9" y="57"/>
                  <a:pt x="22" y="70"/>
                  <a:pt x="38" y="70"/>
                </a:cubicBezTo>
                <a:close/>
              </a:path>
            </a:pathLst>
          </a:custGeom>
          <a:solidFill>
            <a:schemeClr val="bg1"/>
          </a:solidFill>
          <a:ln w="9525">
            <a:noFill/>
            <a:round/>
            <a:headEnd/>
            <a:tailEnd/>
          </a:ln>
        </p:spPr>
        <p:txBody>
          <a:bodyPr/>
          <a:lstStyle/>
          <a:p>
            <a:pPr>
              <a:defRPr/>
            </a:pPr>
            <a:endParaRPr lang="en-US">
              <a:latin typeface="+mn-lt"/>
            </a:endParaRPr>
          </a:p>
        </p:txBody>
      </p:sp>
      <p:cxnSp>
        <p:nvCxnSpPr>
          <p:cNvPr id="32" name="Straight Connector 31"/>
          <p:cNvCxnSpPr>
            <a:endCxn id="29" idx="4"/>
          </p:cNvCxnSpPr>
          <p:nvPr/>
        </p:nvCxnSpPr>
        <p:spPr>
          <a:xfrm flipH="1" flipV="1">
            <a:off x="4009864" y="2413616"/>
            <a:ext cx="0" cy="489867"/>
          </a:xfrm>
          <a:prstGeom prst="line">
            <a:avLst/>
          </a:prstGeom>
          <a:ln w="38100" cap="rnd">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632818" y="2282289"/>
            <a:ext cx="238872" cy="1"/>
          </a:xfrm>
          <a:prstGeom prst="line">
            <a:avLst/>
          </a:prstGeom>
          <a:ln w="38100" cap="rnd">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2145257" y="1150430"/>
            <a:ext cx="1646413" cy="1808413"/>
          </a:xfrm>
          <a:prstGeom prst="rect">
            <a:avLst/>
          </a:prstGeom>
        </p:spPr>
      </p:pic>
      <p:sp>
        <p:nvSpPr>
          <p:cNvPr id="36" name="Rectangle 35">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7" name="Rectangle 36">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8" name="Rectangle 37">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7" name="Oval 56"/>
          <p:cNvSpPr/>
          <p:nvPr/>
        </p:nvSpPr>
        <p:spPr>
          <a:xfrm>
            <a:off x="1107272" y="3070087"/>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603547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733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Provides DECT (Digital Enhanced Communication Technology) connectivity for a cost-effective and high-performance on-site mobility service. Offers reliable business communications for on site mobility with roaming and handover between sites. Integrated antenna. IP connectivity to connect to the company network (LAN). Indoor and outdoor models. POE: no additional power supply and cabling</a:t>
            </a:r>
          </a:p>
          <a:p>
            <a:endParaRPr lang="en-US" sz="1000">
              <a:solidFill>
                <a:schemeClr val="tx1"/>
              </a:solidFill>
              <a:latin typeface="Trebuchet MS" pitchFamily="34" charset="0"/>
            </a:endParaRPr>
          </a:p>
          <a:p>
            <a:endParaRPr lang="en-US" sz="1000">
              <a:solidFill>
                <a:schemeClr val="tx1"/>
              </a:solidFill>
              <a:latin typeface="Trebuchet MS" pitchFamily="34" charset="0"/>
            </a:endParaRPr>
          </a:p>
        </p:txBody>
      </p:sp>
      <p:sp>
        <p:nvSpPr>
          <p:cNvPr id="6" name="Rectangle 5"/>
          <p:cNvSpPr/>
          <p:nvPr/>
        </p:nvSpPr>
        <p:spPr>
          <a:xfrm>
            <a:off x="5251569" y="776782"/>
            <a:ext cx="3943385" cy="2754600"/>
          </a:xfrm>
          <a:prstGeom prst="rect">
            <a:avLst/>
          </a:prstGeom>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Same feature level as DeskPhone</a:t>
            </a:r>
          </a:p>
          <a:p>
            <a:pPr marL="180000" indent="-180975">
              <a:spcBef>
                <a:spcPts val="0"/>
              </a:spcBef>
              <a:buClr>
                <a:srgbClr val="00549F"/>
              </a:buClr>
              <a:buFontTx/>
              <a:buChar char="•"/>
            </a:pPr>
            <a:r>
              <a:rPr lang="en-US" sz="1000">
                <a:latin typeface="Trebuchet MS" pitchFamily="34" charset="0"/>
              </a:rPr>
              <a:t>IP connection. 11 simultaneous radio </a:t>
            </a:r>
            <a:r>
              <a:rPr lang="en-US" sz="1000" err="1">
                <a:latin typeface="Trebuchet MS" pitchFamily="34" charset="0"/>
              </a:rPr>
              <a:t>comms</a:t>
            </a:r>
            <a:r>
              <a:rPr lang="en-US" sz="1000">
                <a:latin typeface="Trebuchet MS" pitchFamily="34" charset="0"/>
              </a:rPr>
              <a:t> per station</a:t>
            </a:r>
          </a:p>
          <a:p>
            <a:pPr marL="180000" indent="-180975">
              <a:spcBef>
                <a:spcPts val="0"/>
              </a:spcBef>
              <a:buClr>
                <a:srgbClr val="00549F"/>
              </a:buClr>
              <a:buFontTx/>
              <a:buChar char="•"/>
            </a:pPr>
            <a:r>
              <a:rPr lang="en-US" sz="1000">
                <a:latin typeface="Trebuchet MS" pitchFamily="34" charset="0"/>
              </a:rPr>
              <a:t>1 switch + 1 IP DECT station = remote site mobile telephony</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Provide on site mobility on full IP networks</a:t>
            </a:r>
          </a:p>
          <a:p>
            <a:pPr marL="180000" indent="-180975" eaLnBrk="0" hangingPunct="0">
              <a:spcBef>
                <a:spcPts val="0"/>
              </a:spcBef>
              <a:buClr>
                <a:srgbClr val="00549F"/>
              </a:buClr>
              <a:buFontTx/>
              <a:buChar char="•"/>
              <a:defRPr/>
            </a:pPr>
            <a:r>
              <a:rPr lang="en-US" sz="1000">
                <a:latin typeface="Trebuchet MS" pitchFamily="34" charset="0"/>
              </a:rPr>
              <a:t>Adapted for all environments: office and industrial</a:t>
            </a:r>
          </a:p>
          <a:p>
            <a:pPr marL="180000" indent="-180975" eaLnBrk="0" hangingPunct="0">
              <a:spcBef>
                <a:spcPts val="0"/>
              </a:spcBef>
              <a:buClr>
                <a:srgbClr val="00549F"/>
              </a:buClr>
              <a:buFontTx/>
              <a:buChar char="•"/>
              <a:defRPr/>
            </a:pPr>
            <a:r>
              <a:rPr lang="en-US" sz="1000">
                <a:latin typeface="Trebuchet MS" pitchFamily="34" charset="0"/>
              </a:rPr>
              <a:t>Coverage can fit most difficult areas by use of external antennas</a:t>
            </a:r>
          </a:p>
          <a:p>
            <a:pPr>
              <a:spcBef>
                <a:spcPts val="0"/>
              </a:spcBef>
              <a:buClr>
                <a:srgbClr val="00549F"/>
              </a:buClr>
            </a:pPr>
            <a:r>
              <a:rPr lang="en-US" sz="120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a:latin typeface="Trebuchet MS" pitchFamily="34" charset="0"/>
              </a:rPr>
              <a:t>3BN67185AA	8dBi Gain Antenna with external antennas</a:t>
            </a:r>
          </a:p>
          <a:p>
            <a:pPr marL="180000" indent="-180975" eaLnBrk="0" hangingPunct="0">
              <a:spcBef>
                <a:spcPts val="0"/>
              </a:spcBef>
              <a:buClr>
                <a:srgbClr val="00549F"/>
              </a:buClr>
              <a:buFontTx/>
              <a:buChar char="•"/>
            </a:pPr>
            <a:r>
              <a:rPr lang="en-US" sz="1000">
                <a:latin typeface="Trebuchet MS" pitchFamily="34" charset="0"/>
              </a:rPr>
              <a:t>3MG27035xx	</a:t>
            </a:r>
            <a:r>
              <a:rPr lang="en-US" sz="1000" err="1">
                <a:latin typeface="Trebuchet MS" pitchFamily="34" charset="0"/>
              </a:rPr>
              <a:t>PoE</a:t>
            </a:r>
            <a:r>
              <a:rPr lang="en-US" sz="1000">
                <a:latin typeface="Trebuchet MS" pitchFamily="34" charset="0"/>
              </a:rPr>
              <a:t> injector</a:t>
            </a:r>
          </a:p>
          <a:p>
            <a:pPr marL="180000" indent="-180975" eaLnBrk="0" hangingPunct="0">
              <a:spcBef>
                <a:spcPts val="0"/>
              </a:spcBef>
              <a:buClr>
                <a:srgbClr val="00549F"/>
              </a:buClr>
              <a:buFontTx/>
              <a:buChar char="•"/>
            </a:pPr>
            <a:r>
              <a:rPr lang="en-US" sz="1000">
                <a:latin typeface="Trebuchet MS" pitchFamily="34" charset="0"/>
              </a:rPr>
              <a:t>3BN67184AA	Isolated Outdoor Box</a:t>
            </a:r>
          </a:p>
          <a:p>
            <a:pPr>
              <a:spcBef>
                <a:spcPts val="0"/>
              </a:spcBef>
              <a:buClr>
                <a:srgbClr val="00549F"/>
              </a:buClr>
            </a:pPr>
            <a:endParaRPr lang="en-US" sz="1200">
              <a:solidFill>
                <a:schemeClr val="bg1"/>
              </a:solidFill>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8340 Smart IP-DECT Access Points</a:t>
            </a:r>
            <a:r>
              <a:rPr lang="en-US" sz="1200">
                <a:solidFill>
                  <a:schemeClr val="bg1"/>
                </a:solidFill>
              </a:rPr>
              <a:t/>
            </a:r>
            <a:br>
              <a:rPr lang="en-US" sz="1200">
                <a:solidFill>
                  <a:schemeClr val="bg1"/>
                </a:solidFill>
              </a:rPr>
            </a:br>
            <a:r>
              <a:rPr lang="en-US" sz="1200" b="0">
                <a:solidFill>
                  <a:schemeClr val="bg1"/>
                </a:solidFill>
              </a:rPr>
              <a:t>On-site mobility IP-DECT radio coverage</a:t>
            </a:r>
            <a:endParaRPr lang="en-US" sz="1600" b="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Expert ALE business communications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Leverage IP network for voice</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High-density coverage</a:t>
            </a:r>
          </a:p>
        </p:txBody>
      </p:sp>
      <p:sp>
        <p:nvSpPr>
          <p:cNvPr id="43" name="Oval 42"/>
          <p:cNvSpPr/>
          <p:nvPr/>
        </p:nvSpPr>
        <p:spPr>
          <a:xfrm>
            <a:off x="3884812" y="4154759"/>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9" name="Picture 2" descr="D:\Users\cjapiot\Pictures\MARKETING PHOTOS\product\dect_wlan\2015_038-8340_f.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2107054" y="952873"/>
            <a:ext cx="1571051" cy="1840661"/>
          </a:xfrm>
          <a:prstGeom prst="rect">
            <a:avLst/>
          </a:prstGeom>
          <a:noFill/>
        </p:spPr>
      </p:pic>
      <p:sp>
        <p:nvSpPr>
          <p:cNvPr id="31" name="Oval 30"/>
          <p:cNvSpPr/>
          <p:nvPr/>
        </p:nvSpPr>
        <p:spPr>
          <a:xfrm>
            <a:off x="3891006" y="2004823"/>
            <a:ext cx="274645" cy="293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accent1"/>
                </a:solidFill>
                <a:latin typeface="Trebuchet MS" pitchFamily="34" charset="0"/>
              </a:rPr>
              <a:t>IP</a:t>
            </a:r>
          </a:p>
        </p:txBody>
      </p:sp>
      <p:sp>
        <p:nvSpPr>
          <p:cNvPr id="32" name="Freeform 123"/>
          <p:cNvSpPr>
            <a:spLocks noChangeAspect="1" noEditPoints="1"/>
          </p:cNvSpPr>
          <p:nvPr/>
        </p:nvSpPr>
        <p:spPr bwMode="auto">
          <a:xfrm>
            <a:off x="3825606" y="2790913"/>
            <a:ext cx="676201" cy="167930"/>
          </a:xfrm>
          <a:custGeom>
            <a:avLst/>
            <a:gdLst/>
            <a:ahLst/>
            <a:cxnLst>
              <a:cxn ang="0">
                <a:pos x="659" y="0"/>
              </a:cxn>
              <a:cxn ang="0">
                <a:pos x="95" y="0"/>
              </a:cxn>
              <a:cxn ang="0">
                <a:pos x="112" y="45"/>
              </a:cxn>
              <a:cxn ang="0">
                <a:pos x="41" y="116"/>
              </a:cxn>
              <a:cxn ang="0">
                <a:pos x="0" y="102"/>
              </a:cxn>
              <a:cxn ang="0">
                <a:pos x="0" y="114"/>
              </a:cxn>
              <a:cxn ang="0">
                <a:pos x="46" y="160"/>
              </a:cxn>
              <a:cxn ang="0">
                <a:pos x="659" y="160"/>
              </a:cxn>
              <a:cxn ang="0">
                <a:pos x="705" y="114"/>
              </a:cxn>
              <a:cxn ang="0">
                <a:pos x="705" y="46"/>
              </a:cxn>
              <a:cxn ang="0">
                <a:pos x="659" y="0"/>
              </a:cxn>
              <a:cxn ang="0">
                <a:pos x="38" y="70"/>
              </a:cxn>
              <a:cxn ang="0">
                <a:pos x="67" y="41"/>
              </a:cxn>
              <a:cxn ang="0">
                <a:pos x="38" y="13"/>
              </a:cxn>
              <a:cxn ang="0">
                <a:pos x="9" y="41"/>
              </a:cxn>
              <a:cxn ang="0">
                <a:pos x="38" y="70"/>
              </a:cxn>
            </a:cxnLst>
            <a:rect l="0" t="0" r="r" b="b"/>
            <a:pathLst>
              <a:path w="705" h="160">
                <a:moveTo>
                  <a:pt x="659" y="0"/>
                </a:moveTo>
                <a:cubicBezTo>
                  <a:pt x="95" y="0"/>
                  <a:pt x="95" y="0"/>
                  <a:pt x="95" y="0"/>
                </a:cubicBezTo>
                <a:cubicBezTo>
                  <a:pt x="106" y="12"/>
                  <a:pt x="112" y="28"/>
                  <a:pt x="112" y="45"/>
                </a:cubicBezTo>
                <a:cubicBezTo>
                  <a:pt x="112" y="84"/>
                  <a:pt x="80" y="116"/>
                  <a:pt x="41" y="116"/>
                </a:cubicBezTo>
                <a:cubicBezTo>
                  <a:pt x="26" y="116"/>
                  <a:pt x="11" y="111"/>
                  <a:pt x="0" y="102"/>
                </a:cubicBezTo>
                <a:cubicBezTo>
                  <a:pt x="0" y="114"/>
                  <a:pt x="0" y="114"/>
                  <a:pt x="0" y="114"/>
                </a:cubicBezTo>
                <a:cubicBezTo>
                  <a:pt x="0" y="140"/>
                  <a:pt x="20" y="160"/>
                  <a:pt x="46" y="160"/>
                </a:cubicBezTo>
                <a:cubicBezTo>
                  <a:pt x="659" y="160"/>
                  <a:pt x="659" y="160"/>
                  <a:pt x="659" y="160"/>
                </a:cubicBezTo>
                <a:cubicBezTo>
                  <a:pt x="685" y="160"/>
                  <a:pt x="705" y="140"/>
                  <a:pt x="705" y="114"/>
                </a:cubicBezTo>
                <a:cubicBezTo>
                  <a:pt x="705" y="46"/>
                  <a:pt x="705" y="46"/>
                  <a:pt x="705" y="46"/>
                </a:cubicBezTo>
                <a:cubicBezTo>
                  <a:pt x="705" y="21"/>
                  <a:pt x="685" y="0"/>
                  <a:pt x="659" y="0"/>
                </a:cubicBezTo>
                <a:close/>
                <a:moveTo>
                  <a:pt x="38" y="70"/>
                </a:moveTo>
                <a:cubicBezTo>
                  <a:pt x="54" y="70"/>
                  <a:pt x="67" y="57"/>
                  <a:pt x="67" y="41"/>
                </a:cubicBezTo>
                <a:cubicBezTo>
                  <a:pt x="67" y="26"/>
                  <a:pt x="54" y="13"/>
                  <a:pt x="38" y="13"/>
                </a:cubicBezTo>
                <a:cubicBezTo>
                  <a:pt x="22" y="13"/>
                  <a:pt x="9" y="26"/>
                  <a:pt x="9" y="41"/>
                </a:cubicBezTo>
                <a:cubicBezTo>
                  <a:pt x="9" y="57"/>
                  <a:pt x="22" y="70"/>
                  <a:pt x="38" y="70"/>
                </a:cubicBezTo>
                <a:close/>
              </a:path>
            </a:pathLst>
          </a:custGeom>
          <a:solidFill>
            <a:schemeClr val="bg1"/>
          </a:solidFill>
          <a:ln w="9525">
            <a:noFill/>
            <a:round/>
            <a:headEnd/>
            <a:tailEnd/>
          </a:ln>
        </p:spPr>
        <p:txBody>
          <a:bodyPr/>
          <a:lstStyle/>
          <a:p>
            <a:pPr>
              <a:defRPr/>
            </a:pPr>
            <a:endParaRPr lang="en-US">
              <a:latin typeface="+mn-lt"/>
            </a:endParaRPr>
          </a:p>
        </p:txBody>
      </p:sp>
      <p:cxnSp>
        <p:nvCxnSpPr>
          <p:cNvPr id="33" name="Straight Connector 32"/>
          <p:cNvCxnSpPr>
            <a:endCxn id="31" idx="4"/>
          </p:cNvCxnSpPr>
          <p:nvPr/>
        </p:nvCxnSpPr>
        <p:spPr>
          <a:xfrm flipH="1" flipV="1">
            <a:off x="4028328" y="2298744"/>
            <a:ext cx="0" cy="489867"/>
          </a:xfrm>
          <a:prstGeom prst="line">
            <a:avLst/>
          </a:prstGeom>
          <a:ln w="38100" cap="rnd">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651282" y="2167417"/>
            <a:ext cx="238872" cy="1"/>
          </a:xfrm>
          <a:prstGeom prst="line">
            <a:avLst/>
          </a:prstGeom>
          <a:ln w="38100" cap="rnd">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7" name="Rectangle 36">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8" name="Rectangle 37">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8" name="Oval 57"/>
          <p:cNvSpPr/>
          <p:nvPr/>
        </p:nvSpPr>
        <p:spPr>
          <a:xfrm>
            <a:off x="1107272" y="3070087"/>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190217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48131" y="-11162"/>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728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r>
              <a:rPr lang="en-US" sz="1000">
                <a:solidFill>
                  <a:schemeClr val="bg1"/>
                </a:solidFill>
                <a:latin typeface="Trebuchet MS" pitchFamily="34" charset="0"/>
              </a:rPr>
              <a:t/>
            </a:r>
            <a:br>
              <a:rPr lang="en-US" sz="1000">
                <a:solidFill>
                  <a:schemeClr val="bg1"/>
                </a:solidFill>
                <a:latin typeface="Trebuchet MS" pitchFamily="34" charset="0"/>
              </a:rPr>
            </a:br>
            <a:r>
              <a:rPr lang="en-US" sz="1000">
                <a:solidFill>
                  <a:schemeClr val="tx1"/>
                </a:solidFill>
                <a:latin typeface="Trebuchet MS" pitchFamily="34" charset="0"/>
              </a:rPr>
              <a:t>Provides DECT (Digital Enhanced Communication Technology) connectivity for a cost-effective on-site mobility service in small offices and branches. Integrated antenna. IP connectivity to connect to the company network (LAN). Single Cell, no roaming, no handover. Only with cost-effective 8212 device.</a:t>
            </a:r>
          </a:p>
        </p:txBody>
      </p:sp>
      <p:sp>
        <p:nvSpPr>
          <p:cNvPr id="6" name="Rectangle 5"/>
          <p:cNvSpPr/>
          <p:nvPr/>
        </p:nvSpPr>
        <p:spPr>
          <a:xfrm>
            <a:off x="5251569" y="776782"/>
            <a:ext cx="3943385" cy="2754600"/>
          </a:xfrm>
          <a:prstGeom prst="rect">
            <a:avLst/>
          </a:prstGeom>
          <a:ln>
            <a:noFill/>
          </a:ln>
        </p:spPr>
        <p:txBody>
          <a:bodyPr wrap="square">
            <a:spAutoFit/>
          </a:bodyPr>
          <a:lstStyle/>
          <a:p>
            <a:pPr>
              <a:spcBef>
                <a:spcPts val="0"/>
              </a:spcBef>
              <a:buClr>
                <a:srgbClr val="00549F"/>
              </a:buClr>
            </a:pPr>
            <a:r>
              <a:rPr lang="en-US" sz="1200">
                <a:solidFill>
                  <a:schemeClr val="bg1"/>
                </a:solidFill>
                <a:latin typeface="Trebuchet MS" pitchFamily="34" charset="0"/>
              </a:rPr>
              <a:t>What our customers like</a:t>
            </a:r>
          </a:p>
          <a:p>
            <a:pPr marL="180000" indent="-180975">
              <a:spcBef>
                <a:spcPts val="0"/>
              </a:spcBef>
              <a:buClr>
                <a:srgbClr val="00549F"/>
              </a:buClr>
              <a:buFontTx/>
              <a:buChar char="•"/>
            </a:pPr>
            <a:r>
              <a:rPr lang="en-US" sz="1000">
                <a:latin typeface="Trebuchet MS" pitchFamily="34" charset="0"/>
              </a:rPr>
              <a:t>Affordable on-site mobility</a:t>
            </a:r>
          </a:p>
          <a:p>
            <a:pPr marL="180000" indent="-180975">
              <a:spcBef>
                <a:spcPts val="0"/>
              </a:spcBef>
              <a:buClr>
                <a:srgbClr val="00549F"/>
              </a:buClr>
              <a:buFontTx/>
              <a:buChar char="•"/>
            </a:pPr>
            <a:r>
              <a:rPr lang="en-US" sz="1000">
                <a:latin typeface="Trebuchet MS" pitchFamily="34" charset="0"/>
              </a:rPr>
              <a:t>Centralized management done by Communication Server</a:t>
            </a:r>
          </a:p>
          <a:p>
            <a:pPr marL="180000" indent="-180975">
              <a:spcBef>
                <a:spcPts val="0"/>
              </a:spcBef>
              <a:buClr>
                <a:srgbClr val="00549F"/>
              </a:buClr>
              <a:buFontTx/>
              <a:buChar char="•"/>
            </a:pPr>
            <a:r>
              <a:rPr lang="en-US" sz="1000">
                <a:latin typeface="Trebuchet MS" pitchFamily="34" charset="0"/>
              </a:rPr>
              <a:t>Ideal solution for very small branch offices </a:t>
            </a:r>
            <a:br>
              <a:rPr lang="en-US" sz="1000">
                <a:latin typeface="Trebuchet MS" pitchFamily="34" charset="0"/>
              </a:rPr>
            </a:br>
            <a:r>
              <a:rPr lang="en-US" sz="1000">
                <a:latin typeface="Trebuchet MS" pitchFamily="34" charset="0"/>
              </a:rPr>
              <a:t>(up to 20 handsets) with no roaming requirements</a:t>
            </a:r>
          </a:p>
          <a:p>
            <a:pPr>
              <a:spcBef>
                <a:spcPts val="0"/>
              </a:spcBef>
              <a:buClr>
                <a:srgbClr val="00549F"/>
              </a:buClr>
            </a:pPr>
            <a:r>
              <a:rPr lang="en-US" sz="120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a:latin typeface="Trebuchet MS" pitchFamily="34" charset="0"/>
              </a:rPr>
              <a:t>Reliable on-site mobility for small branch offices</a:t>
            </a:r>
          </a:p>
          <a:p>
            <a:pPr marL="180000" indent="-180975" eaLnBrk="0" hangingPunct="0">
              <a:spcBef>
                <a:spcPts val="0"/>
              </a:spcBef>
              <a:buClr>
                <a:srgbClr val="00549F"/>
              </a:buClr>
              <a:buFontTx/>
              <a:buChar char="•"/>
              <a:defRPr/>
            </a:pPr>
            <a:r>
              <a:rPr lang="en-US" sz="1000">
                <a:latin typeface="Trebuchet MS" pitchFamily="34" charset="0"/>
              </a:rPr>
              <a:t>Low operation costs: scalable solution for a large number of small branches</a:t>
            </a:r>
          </a:p>
          <a:p>
            <a:pPr marL="180000" indent="-180975" eaLnBrk="0" hangingPunct="0">
              <a:spcBef>
                <a:spcPts val="0"/>
              </a:spcBef>
              <a:buClr>
                <a:srgbClr val="00549F"/>
              </a:buClr>
              <a:buFontTx/>
              <a:buChar char="•"/>
              <a:defRPr/>
            </a:pPr>
            <a:r>
              <a:rPr lang="en-US" sz="1000">
                <a:latin typeface="Trebuchet MS" pitchFamily="34" charset="0"/>
              </a:rPr>
              <a:t>Cost-effective “one-vendor” solution</a:t>
            </a:r>
          </a:p>
          <a:p>
            <a:pPr>
              <a:spcBef>
                <a:spcPts val="0"/>
              </a:spcBef>
              <a:buClr>
                <a:srgbClr val="00549F"/>
              </a:buClr>
            </a:pPr>
            <a:r>
              <a:rPr lang="en-US" sz="1200">
                <a:solidFill>
                  <a:schemeClr val="bg1"/>
                </a:solidFill>
                <a:latin typeface="Trebuchet MS" pitchFamily="34" charset="0"/>
              </a:rPr>
              <a:t>Options</a:t>
            </a:r>
          </a:p>
          <a:p>
            <a:pPr marL="180000" indent="-180975" eaLnBrk="0" hangingPunct="0">
              <a:spcBef>
                <a:spcPts val="0"/>
              </a:spcBef>
              <a:buClr>
                <a:srgbClr val="00549F"/>
              </a:buClr>
              <a:buFontTx/>
              <a:buChar char="•"/>
            </a:pPr>
            <a:r>
              <a:rPr lang="en-US" sz="1000">
                <a:latin typeface="Trebuchet MS" pitchFamily="34" charset="0"/>
              </a:rPr>
              <a:t>3BN07006AA	8318 SIP-DECT Single Base Station </a:t>
            </a:r>
            <a:br>
              <a:rPr lang="en-US" sz="1000">
                <a:latin typeface="Trebuchet MS" pitchFamily="34" charset="0"/>
              </a:rPr>
            </a:br>
            <a:r>
              <a:rPr lang="en-US" sz="1000">
                <a:latin typeface="Trebuchet MS" pitchFamily="34" charset="0"/>
              </a:rPr>
              <a:t>          	+ 1x8212 DECT Handset with Desktop charger</a:t>
            </a:r>
          </a:p>
          <a:p>
            <a:pPr>
              <a:spcBef>
                <a:spcPts val="0"/>
              </a:spcBef>
              <a:buClr>
                <a:srgbClr val="00549F"/>
              </a:buClr>
            </a:pPr>
            <a:endParaRPr lang="en-US" sz="1200">
              <a:latin typeface="Trebuchet MS" pitchFamily="34" charset="0"/>
            </a:endParaRPr>
          </a:p>
          <a:p>
            <a:pPr marL="180000"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8318 Single Cell SIP Base Station </a:t>
            </a:r>
            <a:r>
              <a:rPr lang="en-US" sz="1200">
                <a:solidFill>
                  <a:schemeClr val="bg1"/>
                </a:solidFill>
              </a:rPr>
              <a:t/>
            </a:r>
            <a:br>
              <a:rPr lang="en-US" sz="1200">
                <a:solidFill>
                  <a:schemeClr val="bg1"/>
                </a:solidFill>
              </a:rPr>
            </a:br>
            <a:r>
              <a:rPr lang="en-US" sz="1200" b="0">
                <a:solidFill>
                  <a:schemeClr val="bg1"/>
                </a:solidFill>
              </a:rPr>
              <a:t>On-site mobility IP-DECT for Small Office and Home Office</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Very small branch offices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Leverage IP connectivity</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Cost-effective solution </a:t>
            </a:r>
            <a:br>
              <a:rPr lang="en-US" sz="1200" b="1">
                <a:solidFill>
                  <a:schemeClr val="bg1"/>
                </a:solidFill>
                <a:latin typeface="Trebuchet MS"/>
                <a:cs typeface="Trebuchet MS"/>
              </a:rPr>
            </a:br>
            <a:r>
              <a:rPr lang="en-US" sz="1200" b="1">
                <a:solidFill>
                  <a:schemeClr val="bg1"/>
                </a:solidFill>
                <a:latin typeface="Trebuchet MS"/>
                <a:cs typeface="Trebuchet MS"/>
              </a:rPr>
              <a:t>and operations</a:t>
            </a:r>
          </a:p>
        </p:txBody>
      </p:sp>
      <p:sp>
        <p:nvSpPr>
          <p:cNvPr id="42" name="Oval 41"/>
          <p:cNvSpPr/>
          <p:nvPr/>
        </p:nvSpPr>
        <p:spPr>
          <a:xfrm>
            <a:off x="1234427" y="4156950"/>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cxnSp>
        <p:nvCxnSpPr>
          <p:cNvPr id="29" name="Straight Connector 28"/>
          <p:cNvCxnSpPr>
            <a:endCxn id="31" idx="2"/>
          </p:cNvCxnSpPr>
          <p:nvPr/>
        </p:nvCxnSpPr>
        <p:spPr>
          <a:xfrm flipV="1">
            <a:off x="3612451" y="2151783"/>
            <a:ext cx="278555" cy="0"/>
          </a:xfrm>
          <a:prstGeom prst="line">
            <a:avLst/>
          </a:prstGeom>
          <a:ln w="38100" cap="rnd">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3891006" y="2004823"/>
            <a:ext cx="274645" cy="293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a:solidFill>
                  <a:schemeClr val="accent1"/>
                </a:solidFill>
                <a:latin typeface="Trebuchet MS" pitchFamily="34" charset="0"/>
              </a:rPr>
              <a:t>IP</a:t>
            </a:r>
          </a:p>
        </p:txBody>
      </p:sp>
      <p:sp>
        <p:nvSpPr>
          <p:cNvPr id="32" name="Freeform 123"/>
          <p:cNvSpPr>
            <a:spLocks noChangeAspect="1" noEditPoints="1"/>
          </p:cNvSpPr>
          <p:nvPr/>
        </p:nvSpPr>
        <p:spPr bwMode="auto">
          <a:xfrm>
            <a:off x="3825606" y="2790913"/>
            <a:ext cx="676201" cy="167930"/>
          </a:xfrm>
          <a:custGeom>
            <a:avLst/>
            <a:gdLst/>
            <a:ahLst/>
            <a:cxnLst>
              <a:cxn ang="0">
                <a:pos x="659" y="0"/>
              </a:cxn>
              <a:cxn ang="0">
                <a:pos x="95" y="0"/>
              </a:cxn>
              <a:cxn ang="0">
                <a:pos x="112" y="45"/>
              </a:cxn>
              <a:cxn ang="0">
                <a:pos x="41" y="116"/>
              </a:cxn>
              <a:cxn ang="0">
                <a:pos x="0" y="102"/>
              </a:cxn>
              <a:cxn ang="0">
                <a:pos x="0" y="114"/>
              </a:cxn>
              <a:cxn ang="0">
                <a:pos x="46" y="160"/>
              </a:cxn>
              <a:cxn ang="0">
                <a:pos x="659" y="160"/>
              </a:cxn>
              <a:cxn ang="0">
                <a:pos x="705" y="114"/>
              </a:cxn>
              <a:cxn ang="0">
                <a:pos x="705" y="46"/>
              </a:cxn>
              <a:cxn ang="0">
                <a:pos x="659" y="0"/>
              </a:cxn>
              <a:cxn ang="0">
                <a:pos x="38" y="70"/>
              </a:cxn>
              <a:cxn ang="0">
                <a:pos x="67" y="41"/>
              </a:cxn>
              <a:cxn ang="0">
                <a:pos x="38" y="13"/>
              </a:cxn>
              <a:cxn ang="0">
                <a:pos x="9" y="41"/>
              </a:cxn>
              <a:cxn ang="0">
                <a:pos x="38" y="70"/>
              </a:cxn>
            </a:cxnLst>
            <a:rect l="0" t="0" r="r" b="b"/>
            <a:pathLst>
              <a:path w="705" h="160">
                <a:moveTo>
                  <a:pt x="659" y="0"/>
                </a:moveTo>
                <a:cubicBezTo>
                  <a:pt x="95" y="0"/>
                  <a:pt x="95" y="0"/>
                  <a:pt x="95" y="0"/>
                </a:cubicBezTo>
                <a:cubicBezTo>
                  <a:pt x="106" y="12"/>
                  <a:pt x="112" y="28"/>
                  <a:pt x="112" y="45"/>
                </a:cubicBezTo>
                <a:cubicBezTo>
                  <a:pt x="112" y="84"/>
                  <a:pt x="80" y="116"/>
                  <a:pt x="41" y="116"/>
                </a:cubicBezTo>
                <a:cubicBezTo>
                  <a:pt x="26" y="116"/>
                  <a:pt x="11" y="111"/>
                  <a:pt x="0" y="102"/>
                </a:cubicBezTo>
                <a:cubicBezTo>
                  <a:pt x="0" y="114"/>
                  <a:pt x="0" y="114"/>
                  <a:pt x="0" y="114"/>
                </a:cubicBezTo>
                <a:cubicBezTo>
                  <a:pt x="0" y="140"/>
                  <a:pt x="20" y="160"/>
                  <a:pt x="46" y="160"/>
                </a:cubicBezTo>
                <a:cubicBezTo>
                  <a:pt x="659" y="160"/>
                  <a:pt x="659" y="160"/>
                  <a:pt x="659" y="160"/>
                </a:cubicBezTo>
                <a:cubicBezTo>
                  <a:pt x="685" y="160"/>
                  <a:pt x="705" y="140"/>
                  <a:pt x="705" y="114"/>
                </a:cubicBezTo>
                <a:cubicBezTo>
                  <a:pt x="705" y="46"/>
                  <a:pt x="705" y="46"/>
                  <a:pt x="705" y="46"/>
                </a:cubicBezTo>
                <a:cubicBezTo>
                  <a:pt x="705" y="21"/>
                  <a:pt x="685" y="0"/>
                  <a:pt x="659" y="0"/>
                </a:cubicBezTo>
                <a:close/>
                <a:moveTo>
                  <a:pt x="38" y="70"/>
                </a:moveTo>
                <a:cubicBezTo>
                  <a:pt x="54" y="70"/>
                  <a:pt x="67" y="57"/>
                  <a:pt x="67" y="41"/>
                </a:cubicBezTo>
                <a:cubicBezTo>
                  <a:pt x="67" y="26"/>
                  <a:pt x="54" y="13"/>
                  <a:pt x="38" y="13"/>
                </a:cubicBezTo>
                <a:cubicBezTo>
                  <a:pt x="22" y="13"/>
                  <a:pt x="9" y="26"/>
                  <a:pt x="9" y="41"/>
                </a:cubicBezTo>
                <a:cubicBezTo>
                  <a:pt x="9" y="57"/>
                  <a:pt x="22" y="70"/>
                  <a:pt x="38" y="70"/>
                </a:cubicBezTo>
                <a:close/>
              </a:path>
            </a:pathLst>
          </a:custGeom>
          <a:solidFill>
            <a:schemeClr val="bg1"/>
          </a:solidFill>
          <a:ln w="9525">
            <a:noFill/>
            <a:round/>
            <a:headEnd/>
            <a:tailEnd/>
          </a:ln>
        </p:spPr>
        <p:txBody>
          <a:bodyPr/>
          <a:lstStyle/>
          <a:p>
            <a:pPr>
              <a:defRPr/>
            </a:pPr>
            <a:endParaRPr lang="en-US">
              <a:latin typeface="+mn-lt"/>
            </a:endParaRPr>
          </a:p>
        </p:txBody>
      </p:sp>
      <p:cxnSp>
        <p:nvCxnSpPr>
          <p:cNvPr id="33" name="Straight Connector 32"/>
          <p:cNvCxnSpPr>
            <a:endCxn id="31" idx="4"/>
          </p:cNvCxnSpPr>
          <p:nvPr/>
        </p:nvCxnSpPr>
        <p:spPr>
          <a:xfrm flipH="1" flipV="1">
            <a:off x="4028328" y="2298744"/>
            <a:ext cx="0" cy="489867"/>
          </a:xfrm>
          <a:prstGeom prst="line">
            <a:avLst/>
          </a:prstGeom>
          <a:ln w="38100" cap="rnd">
            <a:solidFill>
              <a:schemeClr val="bg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760465" y="1213499"/>
            <a:ext cx="676894" cy="188462"/>
          </a:xfrm>
          <a:prstGeom prst="rect">
            <a:avLst/>
          </a:prstGeom>
          <a:noFill/>
        </p:spPr>
        <p:txBody>
          <a:bodyPr wrap="none" lIns="91440" tIns="45720" rIns="91440" bIns="45720" rtlCol="0" anchor="ctr" anchorCtr="0">
            <a:spAutoFit/>
          </a:bodyPr>
          <a:lstStyle/>
          <a:p>
            <a:r>
              <a:rPr lang="en-US" sz="1200">
                <a:solidFill>
                  <a:srgbClr val="404040"/>
                </a:solidFill>
                <a:latin typeface="Trebuchet MS" pitchFamily="34" charset="0"/>
              </a:rPr>
              <a:t>Small offices</a:t>
            </a:r>
          </a:p>
        </p:txBody>
      </p:sp>
      <p:grpSp>
        <p:nvGrpSpPr>
          <p:cNvPr id="36" name="Group 35"/>
          <p:cNvGrpSpPr/>
          <p:nvPr/>
        </p:nvGrpSpPr>
        <p:grpSpPr>
          <a:xfrm>
            <a:off x="3891006" y="1401961"/>
            <a:ext cx="412785" cy="413673"/>
            <a:chOff x="715963" y="3862388"/>
            <a:chExt cx="649287" cy="608012"/>
          </a:xfrm>
          <a:solidFill>
            <a:schemeClr val="bg1"/>
          </a:solidFill>
        </p:grpSpPr>
        <p:sp>
          <p:nvSpPr>
            <p:cNvPr id="37" name="Freeform 5"/>
            <p:cNvSpPr>
              <a:spLocks/>
            </p:cNvSpPr>
            <p:nvPr/>
          </p:nvSpPr>
          <p:spPr bwMode="auto">
            <a:xfrm>
              <a:off x="1057275" y="4040188"/>
              <a:ext cx="46037" cy="61912"/>
            </a:xfrm>
            <a:custGeom>
              <a:avLst/>
              <a:gdLst>
                <a:gd name="T0" fmla="*/ 2 w 16"/>
                <a:gd name="T1" fmla="*/ 7 h 22"/>
                <a:gd name="T2" fmla="*/ 7 w 16"/>
                <a:gd name="T3" fmla="*/ 17 h 22"/>
                <a:gd name="T4" fmla="*/ 11 w 16"/>
                <a:gd name="T5" fmla="*/ 21 h 22"/>
                <a:gd name="T6" fmla="*/ 14 w 16"/>
                <a:gd name="T7" fmla="*/ 22 h 22"/>
                <a:gd name="T8" fmla="*/ 16 w 16"/>
                <a:gd name="T9" fmla="*/ 17 h 22"/>
                <a:gd name="T10" fmla="*/ 15 w 16"/>
                <a:gd name="T11" fmla="*/ 13 h 22"/>
                <a:gd name="T12" fmla="*/ 12 w 16"/>
                <a:gd name="T13" fmla="*/ 5 h 22"/>
                <a:gd name="T14" fmla="*/ 11 w 16"/>
                <a:gd name="T15" fmla="*/ 3 h 22"/>
                <a:gd name="T16" fmla="*/ 8 w 16"/>
                <a:gd name="T17" fmla="*/ 1 h 22"/>
                <a:gd name="T18" fmla="*/ 8 w 16"/>
                <a:gd name="T19" fmla="*/ 1 h 22"/>
                <a:gd name="T20" fmla="*/ 3 w 16"/>
                <a:gd name="T21" fmla="*/ 3 h 22"/>
                <a:gd name="T22" fmla="*/ 2 w 16"/>
                <a:gd name="T23" fmla="*/ 7 h 22"/>
                <a:gd name="T24" fmla="*/ 2 w 16"/>
                <a:gd name="T2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2">
                  <a:moveTo>
                    <a:pt x="2" y="7"/>
                  </a:moveTo>
                  <a:cubicBezTo>
                    <a:pt x="3" y="10"/>
                    <a:pt x="6" y="15"/>
                    <a:pt x="7" y="17"/>
                  </a:cubicBezTo>
                  <a:cubicBezTo>
                    <a:pt x="8" y="18"/>
                    <a:pt x="9" y="19"/>
                    <a:pt x="11" y="21"/>
                  </a:cubicBezTo>
                  <a:cubicBezTo>
                    <a:pt x="12" y="22"/>
                    <a:pt x="13" y="22"/>
                    <a:pt x="14" y="22"/>
                  </a:cubicBezTo>
                  <a:cubicBezTo>
                    <a:pt x="15" y="22"/>
                    <a:pt x="16" y="21"/>
                    <a:pt x="16" y="17"/>
                  </a:cubicBezTo>
                  <a:cubicBezTo>
                    <a:pt x="16" y="16"/>
                    <a:pt x="15" y="14"/>
                    <a:pt x="15" y="13"/>
                  </a:cubicBezTo>
                  <a:cubicBezTo>
                    <a:pt x="15" y="12"/>
                    <a:pt x="13" y="8"/>
                    <a:pt x="12" y="5"/>
                  </a:cubicBezTo>
                  <a:cubicBezTo>
                    <a:pt x="11" y="3"/>
                    <a:pt x="11" y="3"/>
                    <a:pt x="11" y="3"/>
                  </a:cubicBezTo>
                  <a:cubicBezTo>
                    <a:pt x="11" y="3"/>
                    <a:pt x="11" y="0"/>
                    <a:pt x="8" y="1"/>
                  </a:cubicBezTo>
                  <a:cubicBezTo>
                    <a:pt x="8" y="1"/>
                    <a:pt x="8" y="1"/>
                    <a:pt x="8" y="1"/>
                  </a:cubicBezTo>
                  <a:cubicBezTo>
                    <a:pt x="7" y="1"/>
                    <a:pt x="6" y="2"/>
                    <a:pt x="3" y="3"/>
                  </a:cubicBezTo>
                  <a:cubicBezTo>
                    <a:pt x="0" y="5"/>
                    <a:pt x="1" y="7"/>
                    <a:pt x="2" y="7"/>
                  </a:cubicBezTo>
                  <a:cubicBezTo>
                    <a:pt x="2" y="7"/>
                    <a:pt x="2" y="7"/>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1079500" y="3989388"/>
              <a:ext cx="187325" cy="192087"/>
            </a:xfrm>
            <a:custGeom>
              <a:avLst/>
              <a:gdLst>
                <a:gd name="T0" fmla="*/ 9 w 66"/>
                <a:gd name="T1" fmla="*/ 19 h 68"/>
                <a:gd name="T2" fmla="*/ 10 w 66"/>
                <a:gd name="T3" fmla="*/ 21 h 68"/>
                <a:gd name="T4" fmla="*/ 13 w 66"/>
                <a:gd name="T5" fmla="*/ 30 h 68"/>
                <a:gd name="T6" fmla="*/ 14 w 66"/>
                <a:gd name="T7" fmla="*/ 35 h 68"/>
                <a:gd name="T8" fmla="*/ 11 w 66"/>
                <a:gd name="T9" fmla="*/ 43 h 68"/>
                <a:gd name="T10" fmla="*/ 6 w 66"/>
                <a:gd name="T11" fmla="*/ 46 h 68"/>
                <a:gd name="T12" fmla="*/ 6 w 66"/>
                <a:gd name="T13" fmla="*/ 46 h 68"/>
                <a:gd name="T14" fmla="*/ 6 w 66"/>
                <a:gd name="T15" fmla="*/ 46 h 68"/>
                <a:gd name="T16" fmla="*/ 0 w 66"/>
                <a:gd name="T17" fmla="*/ 44 h 68"/>
                <a:gd name="T18" fmla="*/ 33 w 66"/>
                <a:gd name="T19" fmla="*/ 68 h 68"/>
                <a:gd name="T20" fmla="*/ 66 w 66"/>
                <a:gd name="T21" fmla="*/ 34 h 68"/>
                <a:gd name="T22" fmla="*/ 33 w 66"/>
                <a:gd name="T23" fmla="*/ 0 h 68"/>
                <a:gd name="T24" fmla="*/ 5 w 66"/>
                <a:gd name="T25" fmla="*/ 14 h 68"/>
                <a:gd name="T26" fmla="*/ 9 w 66"/>
                <a:gd name="T27"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8">
                  <a:moveTo>
                    <a:pt x="9" y="19"/>
                  </a:moveTo>
                  <a:cubicBezTo>
                    <a:pt x="10" y="21"/>
                    <a:pt x="10" y="21"/>
                    <a:pt x="10" y="21"/>
                  </a:cubicBezTo>
                  <a:cubicBezTo>
                    <a:pt x="11" y="23"/>
                    <a:pt x="12" y="27"/>
                    <a:pt x="13" y="30"/>
                  </a:cubicBezTo>
                  <a:cubicBezTo>
                    <a:pt x="13" y="31"/>
                    <a:pt x="14" y="33"/>
                    <a:pt x="14" y="35"/>
                  </a:cubicBezTo>
                  <a:cubicBezTo>
                    <a:pt x="14" y="37"/>
                    <a:pt x="14" y="41"/>
                    <a:pt x="11" y="43"/>
                  </a:cubicBezTo>
                  <a:cubicBezTo>
                    <a:pt x="10" y="45"/>
                    <a:pt x="8" y="46"/>
                    <a:pt x="6" y="46"/>
                  </a:cubicBezTo>
                  <a:cubicBezTo>
                    <a:pt x="6" y="46"/>
                    <a:pt x="6" y="46"/>
                    <a:pt x="6" y="46"/>
                  </a:cubicBezTo>
                  <a:cubicBezTo>
                    <a:pt x="6" y="46"/>
                    <a:pt x="6" y="46"/>
                    <a:pt x="6" y="46"/>
                  </a:cubicBezTo>
                  <a:cubicBezTo>
                    <a:pt x="4" y="46"/>
                    <a:pt x="2" y="45"/>
                    <a:pt x="0" y="44"/>
                  </a:cubicBezTo>
                  <a:cubicBezTo>
                    <a:pt x="5" y="58"/>
                    <a:pt x="17" y="68"/>
                    <a:pt x="33" y="68"/>
                  </a:cubicBezTo>
                  <a:cubicBezTo>
                    <a:pt x="51" y="68"/>
                    <a:pt x="66" y="52"/>
                    <a:pt x="66" y="34"/>
                  </a:cubicBezTo>
                  <a:cubicBezTo>
                    <a:pt x="66" y="15"/>
                    <a:pt x="51" y="0"/>
                    <a:pt x="33" y="0"/>
                  </a:cubicBezTo>
                  <a:cubicBezTo>
                    <a:pt x="21" y="0"/>
                    <a:pt x="11" y="6"/>
                    <a:pt x="5" y="14"/>
                  </a:cubicBezTo>
                  <a:cubicBezTo>
                    <a:pt x="7" y="15"/>
                    <a:pt x="8" y="17"/>
                    <a:pt x="9"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
            <p:cNvSpPr>
              <a:spLocks/>
            </p:cNvSpPr>
            <p:nvPr/>
          </p:nvSpPr>
          <p:spPr bwMode="auto">
            <a:xfrm>
              <a:off x="1130300" y="4332288"/>
              <a:ext cx="234950" cy="138112"/>
            </a:xfrm>
            <a:custGeom>
              <a:avLst/>
              <a:gdLst>
                <a:gd name="T0" fmla="*/ 78 w 83"/>
                <a:gd name="T1" fmla="*/ 0 h 49"/>
                <a:gd name="T2" fmla="*/ 6 w 83"/>
                <a:gd name="T3" fmla="*/ 0 h 49"/>
                <a:gd name="T4" fmla="*/ 0 w 83"/>
                <a:gd name="T5" fmla="*/ 5 h 49"/>
                <a:gd name="T6" fmla="*/ 0 w 83"/>
                <a:gd name="T7" fmla="*/ 33 h 49"/>
                <a:gd name="T8" fmla="*/ 0 w 83"/>
                <a:gd name="T9" fmla="*/ 43 h 49"/>
                <a:gd name="T10" fmla="*/ 6 w 83"/>
                <a:gd name="T11" fmla="*/ 49 h 49"/>
                <a:gd name="T12" fmla="*/ 78 w 83"/>
                <a:gd name="T13" fmla="*/ 49 h 49"/>
                <a:gd name="T14" fmla="*/ 83 w 83"/>
                <a:gd name="T15" fmla="*/ 43 h 49"/>
                <a:gd name="T16" fmla="*/ 83 w 83"/>
                <a:gd name="T17" fmla="*/ 5 h 49"/>
                <a:gd name="T18" fmla="*/ 78 w 83"/>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49">
                  <a:moveTo>
                    <a:pt x="78" y="0"/>
                  </a:moveTo>
                  <a:cubicBezTo>
                    <a:pt x="6" y="0"/>
                    <a:pt x="6" y="0"/>
                    <a:pt x="6" y="0"/>
                  </a:cubicBezTo>
                  <a:cubicBezTo>
                    <a:pt x="3" y="0"/>
                    <a:pt x="0" y="2"/>
                    <a:pt x="0" y="5"/>
                  </a:cubicBezTo>
                  <a:cubicBezTo>
                    <a:pt x="0" y="33"/>
                    <a:pt x="0" y="33"/>
                    <a:pt x="0" y="33"/>
                  </a:cubicBezTo>
                  <a:cubicBezTo>
                    <a:pt x="0" y="43"/>
                    <a:pt x="0" y="43"/>
                    <a:pt x="0" y="43"/>
                  </a:cubicBezTo>
                  <a:cubicBezTo>
                    <a:pt x="0" y="46"/>
                    <a:pt x="3" y="49"/>
                    <a:pt x="6" y="49"/>
                  </a:cubicBezTo>
                  <a:cubicBezTo>
                    <a:pt x="78" y="49"/>
                    <a:pt x="78" y="49"/>
                    <a:pt x="78" y="49"/>
                  </a:cubicBezTo>
                  <a:cubicBezTo>
                    <a:pt x="81" y="49"/>
                    <a:pt x="83" y="46"/>
                    <a:pt x="83" y="43"/>
                  </a:cubicBezTo>
                  <a:cubicBezTo>
                    <a:pt x="83" y="5"/>
                    <a:pt x="83" y="5"/>
                    <a:pt x="83" y="5"/>
                  </a:cubicBezTo>
                  <a:cubicBezTo>
                    <a:pt x="83" y="2"/>
                    <a:pt x="81" y="0"/>
                    <a:pt x="7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8"/>
            <p:cNvSpPr>
              <a:spLocks/>
            </p:cNvSpPr>
            <p:nvPr/>
          </p:nvSpPr>
          <p:spPr bwMode="auto">
            <a:xfrm>
              <a:off x="1042988" y="4206875"/>
              <a:ext cx="257175" cy="220662"/>
            </a:xfrm>
            <a:custGeom>
              <a:avLst/>
              <a:gdLst>
                <a:gd name="T0" fmla="*/ 25 w 91"/>
                <a:gd name="T1" fmla="*/ 49 h 78"/>
                <a:gd name="T2" fmla="*/ 37 w 91"/>
                <a:gd name="T3" fmla="*/ 37 h 78"/>
                <a:gd name="T4" fmla="*/ 91 w 91"/>
                <a:gd name="T5" fmla="*/ 37 h 78"/>
                <a:gd name="T6" fmla="*/ 91 w 91"/>
                <a:gd name="T7" fmla="*/ 31 h 78"/>
                <a:gd name="T8" fmla="*/ 71 w 91"/>
                <a:gd name="T9" fmla="*/ 2 h 78"/>
                <a:gd name="T10" fmla="*/ 70 w 91"/>
                <a:gd name="T11" fmla="*/ 2 h 78"/>
                <a:gd name="T12" fmla="*/ 67 w 91"/>
                <a:gd name="T13" fmla="*/ 1 h 78"/>
                <a:gd name="T14" fmla="*/ 67 w 91"/>
                <a:gd name="T15" fmla="*/ 1 h 78"/>
                <a:gd name="T16" fmla="*/ 64 w 91"/>
                <a:gd name="T17" fmla="*/ 0 h 78"/>
                <a:gd name="T18" fmla="*/ 63 w 91"/>
                <a:gd name="T19" fmla="*/ 0 h 78"/>
                <a:gd name="T20" fmla="*/ 59 w 91"/>
                <a:gd name="T21" fmla="*/ 0 h 78"/>
                <a:gd name="T22" fmla="*/ 34 w 91"/>
                <a:gd name="T23" fmla="*/ 0 h 78"/>
                <a:gd name="T24" fmla="*/ 2 w 91"/>
                <a:gd name="T25" fmla="*/ 33 h 78"/>
                <a:gd name="T26" fmla="*/ 2 w 91"/>
                <a:gd name="T27" fmla="*/ 44 h 78"/>
                <a:gd name="T28" fmla="*/ 2 w 91"/>
                <a:gd name="T29" fmla="*/ 68 h 78"/>
                <a:gd name="T30" fmla="*/ 13 w 91"/>
                <a:gd name="T31" fmla="*/ 78 h 78"/>
                <a:gd name="T32" fmla="*/ 25 w 91"/>
                <a:gd name="T33" fmla="*/ 78 h 78"/>
                <a:gd name="T34" fmla="*/ 25 w 91"/>
                <a:gd name="T35" fmla="*/ 77 h 78"/>
                <a:gd name="T36" fmla="*/ 25 w 91"/>
                <a:gd name="T37"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78">
                  <a:moveTo>
                    <a:pt x="25" y="49"/>
                  </a:moveTo>
                  <a:cubicBezTo>
                    <a:pt x="25" y="42"/>
                    <a:pt x="30" y="37"/>
                    <a:pt x="37" y="37"/>
                  </a:cubicBezTo>
                  <a:cubicBezTo>
                    <a:pt x="91" y="37"/>
                    <a:pt x="91" y="37"/>
                    <a:pt x="91" y="37"/>
                  </a:cubicBezTo>
                  <a:cubicBezTo>
                    <a:pt x="91" y="31"/>
                    <a:pt x="91" y="31"/>
                    <a:pt x="91" y="31"/>
                  </a:cubicBezTo>
                  <a:cubicBezTo>
                    <a:pt x="91" y="18"/>
                    <a:pt x="83" y="7"/>
                    <a:pt x="71" y="2"/>
                  </a:cubicBezTo>
                  <a:cubicBezTo>
                    <a:pt x="71" y="2"/>
                    <a:pt x="71" y="2"/>
                    <a:pt x="70" y="2"/>
                  </a:cubicBezTo>
                  <a:cubicBezTo>
                    <a:pt x="69" y="2"/>
                    <a:pt x="69" y="1"/>
                    <a:pt x="67" y="1"/>
                  </a:cubicBezTo>
                  <a:cubicBezTo>
                    <a:pt x="67" y="1"/>
                    <a:pt x="67" y="1"/>
                    <a:pt x="67" y="1"/>
                  </a:cubicBezTo>
                  <a:cubicBezTo>
                    <a:pt x="66" y="0"/>
                    <a:pt x="65" y="0"/>
                    <a:pt x="64" y="0"/>
                  </a:cubicBezTo>
                  <a:cubicBezTo>
                    <a:pt x="64" y="0"/>
                    <a:pt x="63" y="0"/>
                    <a:pt x="63" y="0"/>
                  </a:cubicBezTo>
                  <a:cubicBezTo>
                    <a:pt x="62" y="0"/>
                    <a:pt x="60" y="0"/>
                    <a:pt x="59" y="0"/>
                  </a:cubicBezTo>
                  <a:cubicBezTo>
                    <a:pt x="34" y="0"/>
                    <a:pt x="34" y="0"/>
                    <a:pt x="34" y="0"/>
                  </a:cubicBezTo>
                  <a:cubicBezTo>
                    <a:pt x="0" y="0"/>
                    <a:pt x="2" y="28"/>
                    <a:pt x="2" y="33"/>
                  </a:cubicBezTo>
                  <a:cubicBezTo>
                    <a:pt x="2" y="44"/>
                    <a:pt x="2" y="44"/>
                    <a:pt x="2" y="44"/>
                  </a:cubicBezTo>
                  <a:cubicBezTo>
                    <a:pt x="2" y="68"/>
                    <a:pt x="2" y="68"/>
                    <a:pt x="2" y="68"/>
                  </a:cubicBezTo>
                  <a:cubicBezTo>
                    <a:pt x="2" y="73"/>
                    <a:pt x="7" y="78"/>
                    <a:pt x="13" y="78"/>
                  </a:cubicBezTo>
                  <a:cubicBezTo>
                    <a:pt x="25" y="78"/>
                    <a:pt x="25" y="78"/>
                    <a:pt x="25" y="78"/>
                  </a:cubicBezTo>
                  <a:cubicBezTo>
                    <a:pt x="25" y="77"/>
                    <a:pt x="25" y="77"/>
                    <a:pt x="25" y="77"/>
                  </a:cubicBezTo>
                  <a:lnTo>
                    <a:pt x="25"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9"/>
            <p:cNvSpPr>
              <a:spLocks noChangeArrowheads="1"/>
            </p:cNvSpPr>
            <p:nvPr/>
          </p:nvSpPr>
          <p:spPr bwMode="auto">
            <a:xfrm>
              <a:off x="730250" y="3876675"/>
              <a:ext cx="50800" cy="50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p:cNvSpPr>
              <a:spLocks noEditPoints="1"/>
            </p:cNvSpPr>
            <p:nvPr/>
          </p:nvSpPr>
          <p:spPr bwMode="auto">
            <a:xfrm>
              <a:off x="715963" y="3862388"/>
              <a:ext cx="471487" cy="500062"/>
            </a:xfrm>
            <a:custGeom>
              <a:avLst/>
              <a:gdLst>
                <a:gd name="T0" fmla="*/ 155 w 167"/>
                <a:gd name="T1" fmla="*/ 0 h 177"/>
                <a:gd name="T2" fmla="*/ 33 w 167"/>
                <a:gd name="T3" fmla="*/ 0 h 177"/>
                <a:gd name="T4" fmla="*/ 38 w 167"/>
                <a:gd name="T5" fmla="*/ 14 h 177"/>
                <a:gd name="T6" fmla="*/ 14 w 167"/>
                <a:gd name="T7" fmla="*/ 38 h 177"/>
                <a:gd name="T8" fmla="*/ 0 w 167"/>
                <a:gd name="T9" fmla="*/ 33 h 177"/>
                <a:gd name="T10" fmla="*/ 0 w 167"/>
                <a:gd name="T11" fmla="*/ 163 h 177"/>
                <a:gd name="T12" fmla="*/ 13 w 167"/>
                <a:gd name="T13" fmla="*/ 177 h 177"/>
                <a:gd name="T14" fmla="*/ 111 w 167"/>
                <a:gd name="T15" fmla="*/ 177 h 177"/>
                <a:gd name="T16" fmla="*/ 111 w 167"/>
                <a:gd name="T17" fmla="*/ 166 h 177"/>
                <a:gd name="T18" fmla="*/ 111 w 167"/>
                <a:gd name="T19" fmla="*/ 155 h 177"/>
                <a:gd name="T20" fmla="*/ 111 w 167"/>
                <a:gd name="T21" fmla="*/ 155 h 177"/>
                <a:gd name="T22" fmla="*/ 121 w 167"/>
                <a:gd name="T23" fmla="*/ 125 h 177"/>
                <a:gd name="T24" fmla="*/ 145 w 167"/>
                <a:gd name="T25" fmla="*/ 115 h 177"/>
                <a:gd name="T26" fmla="*/ 123 w 167"/>
                <a:gd name="T27" fmla="*/ 91 h 177"/>
                <a:gd name="T28" fmla="*/ 118 w 167"/>
                <a:gd name="T29" fmla="*/ 77 h 177"/>
                <a:gd name="T30" fmla="*/ 117 w 167"/>
                <a:gd name="T31" fmla="*/ 74 h 177"/>
                <a:gd name="T32" fmla="*/ 117 w 167"/>
                <a:gd name="T33" fmla="*/ 73 h 177"/>
                <a:gd name="T34" fmla="*/ 115 w 167"/>
                <a:gd name="T35" fmla="*/ 67 h 177"/>
                <a:gd name="T36" fmla="*/ 121 w 167"/>
                <a:gd name="T37" fmla="*/ 60 h 177"/>
                <a:gd name="T38" fmla="*/ 127 w 167"/>
                <a:gd name="T39" fmla="*/ 57 h 177"/>
                <a:gd name="T40" fmla="*/ 129 w 167"/>
                <a:gd name="T41" fmla="*/ 55 h 177"/>
                <a:gd name="T42" fmla="*/ 162 w 167"/>
                <a:gd name="T43" fmla="*/ 38 h 177"/>
                <a:gd name="T44" fmla="*/ 167 w 167"/>
                <a:gd name="T45" fmla="*/ 39 h 177"/>
                <a:gd name="T46" fmla="*/ 167 w 167"/>
                <a:gd name="T47" fmla="*/ 14 h 177"/>
                <a:gd name="T48" fmla="*/ 155 w 167"/>
                <a:gd name="T49" fmla="*/ 0 h 177"/>
                <a:gd name="T50" fmla="*/ 52 w 167"/>
                <a:gd name="T51" fmla="*/ 144 h 177"/>
                <a:gd name="T52" fmla="*/ 35 w 167"/>
                <a:gd name="T53" fmla="*/ 144 h 177"/>
                <a:gd name="T54" fmla="*/ 35 w 167"/>
                <a:gd name="T55" fmla="*/ 121 h 177"/>
                <a:gd name="T56" fmla="*/ 52 w 167"/>
                <a:gd name="T57" fmla="*/ 121 h 177"/>
                <a:gd name="T58" fmla="*/ 52 w 167"/>
                <a:gd name="T59" fmla="*/ 144 h 177"/>
                <a:gd name="T60" fmla="*/ 65 w 167"/>
                <a:gd name="T61" fmla="*/ 63 h 177"/>
                <a:gd name="T62" fmla="*/ 49 w 167"/>
                <a:gd name="T63" fmla="*/ 63 h 177"/>
                <a:gd name="T64" fmla="*/ 49 w 167"/>
                <a:gd name="T65" fmla="*/ 41 h 177"/>
                <a:gd name="T66" fmla="*/ 65 w 167"/>
                <a:gd name="T67" fmla="*/ 41 h 177"/>
                <a:gd name="T68" fmla="*/ 65 w 167"/>
                <a:gd name="T69" fmla="*/ 63 h 177"/>
                <a:gd name="T70" fmla="*/ 104 w 167"/>
                <a:gd name="T71" fmla="*/ 144 h 177"/>
                <a:gd name="T72" fmla="*/ 88 w 167"/>
                <a:gd name="T73" fmla="*/ 144 h 177"/>
                <a:gd name="T74" fmla="*/ 88 w 167"/>
                <a:gd name="T75" fmla="*/ 121 h 177"/>
                <a:gd name="T76" fmla="*/ 104 w 167"/>
                <a:gd name="T77" fmla="*/ 121 h 177"/>
                <a:gd name="T78" fmla="*/ 104 w 167"/>
                <a:gd name="T79" fmla="*/ 144 h 177"/>
                <a:gd name="T80" fmla="*/ 104 w 167"/>
                <a:gd name="T81" fmla="*/ 101 h 177"/>
                <a:gd name="T82" fmla="*/ 88 w 167"/>
                <a:gd name="T83" fmla="*/ 101 h 177"/>
                <a:gd name="T84" fmla="*/ 88 w 167"/>
                <a:gd name="T85" fmla="*/ 79 h 177"/>
                <a:gd name="T86" fmla="*/ 104 w 167"/>
                <a:gd name="T87" fmla="*/ 79 h 177"/>
                <a:gd name="T88" fmla="*/ 104 w 167"/>
                <a:gd name="T89" fmla="*/ 101 h 177"/>
                <a:gd name="T90" fmla="*/ 104 w 167"/>
                <a:gd name="T91" fmla="*/ 63 h 177"/>
                <a:gd name="T92" fmla="*/ 88 w 167"/>
                <a:gd name="T93" fmla="*/ 63 h 177"/>
                <a:gd name="T94" fmla="*/ 88 w 167"/>
                <a:gd name="T95" fmla="*/ 41 h 177"/>
                <a:gd name="T96" fmla="*/ 104 w 167"/>
                <a:gd name="T97" fmla="*/ 41 h 177"/>
                <a:gd name="T98" fmla="*/ 104 w 167"/>
                <a:gd name="T99" fmla="*/ 6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177">
                  <a:moveTo>
                    <a:pt x="155" y="0"/>
                  </a:moveTo>
                  <a:cubicBezTo>
                    <a:pt x="33" y="0"/>
                    <a:pt x="33" y="0"/>
                    <a:pt x="33" y="0"/>
                  </a:cubicBezTo>
                  <a:cubicBezTo>
                    <a:pt x="36" y="4"/>
                    <a:pt x="38" y="9"/>
                    <a:pt x="38" y="14"/>
                  </a:cubicBezTo>
                  <a:cubicBezTo>
                    <a:pt x="38" y="27"/>
                    <a:pt x="27" y="38"/>
                    <a:pt x="14" y="38"/>
                  </a:cubicBezTo>
                  <a:cubicBezTo>
                    <a:pt x="8" y="38"/>
                    <a:pt x="4" y="36"/>
                    <a:pt x="0" y="33"/>
                  </a:cubicBezTo>
                  <a:cubicBezTo>
                    <a:pt x="0" y="163"/>
                    <a:pt x="0" y="163"/>
                    <a:pt x="0" y="163"/>
                  </a:cubicBezTo>
                  <a:cubicBezTo>
                    <a:pt x="0" y="171"/>
                    <a:pt x="6" y="177"/>
                    <a:pt x="13" y="177"/>
                  </a:cubicBezTo>
                  <a:cubicBezTo>
                    <a:pt x="111" y="177"/>
                    <a:pt x="111" y="177"/>
                    <a:pt x="111" y="177"/>
                  </a:cubicBezTo>
                  <a:cubicBezTo>
                    <a:pt x="111" y="166"/>
                    <a:pt x="111" y="166"/>
                    <a:pt x="111" y="166"/>
                  </a:cubicBezTo>
                  <a:cubicBezTo>
                    <a:pt x="111" y="155"/>
                    <a:pt x="111" y="155"/>
                    <a:pt x="111" y="155"/>
                  </a:cubicBezTo>
                  <a:cubicBezTo>
                    <a:pt x="111" y="155"/>
                    <a:pt x="111" y="155"/>
                    <a:pt x="111" y="155"/>
                  </a:cubicBezTo>
                  <a:cubicBezTo>
                    <a:pt x="111" y="149"/>
                    <a:pt x="111" y="135"/>
                    <a:pt x="121" y="125"/>
                  </a:cubicBezTo>
                  <a:cubicBezTo>
                    <a:pt x="126" y="119"/>
                    <a:pt x="135" y="116"/>
                    <a:pt x="145" y="115"/>
                  </a:cubicBezTo>
                  <a:cubicBezTo>
                    <a:pt x="134" y="111"/>
                    <a:pt x="126" y="102"/>
                    <a:pt x="123" y="91"/>
                  </a:cubicBezTo>
                  <a:cubicBezTo>
                    <a:pt x="118" y="77"/>
                    <a:pt x="118" y="77"/>
                    <a:pt x="118" y="77"/>
                  </a:cubicBezTo>
                  <a:cubicBezTo>
                    <a:pt x="118" y="75"/>
                    <a:pt x="117" y="74"/>
                    <a:pt x="117" y="74"/>
                  </a:cubicBezTo>
                  <a:cubicBezTo>
                    <a:pt x="117" y="73"/>
                    <a:pt x="117" y="73"/>
                    <a:pt x="117" y="73"/>
                  </a:cubicBezTo>
                  <a:cubicBezTo>
                    <a:pt x="115" y="71"/>
                    <a:pt x="115" y="69"/>
                    <a:pt x="115" y="67"/>
                  </a:cubicBezTo>
                  <a:cubicBezTo>
                    <a:pt x="116" y="65"/>
                    <a:pt x="117" y="62"/>
                    <a:pt x="121" y="60"/>
                  </a:cubicBezTo>
                  <a:cubicBezTo>
                    <a:pt x="124" y="59"/>
                    <a:pt x="125" y="58"/>
                    <a:pt x="127" y="57"/>
                  </a:cubicBezTo>
                  <a:cubicBezTo>
                    <a:pt x="129" y="55"/>
                    <a:pt x="129" y="55"/>
                    <a:pt x="129" y="55"/>
                  </a:cubicBezTo>
                  <a:cubicBezTo>
                    <a:pt x="136" y="45"/>
                    <a:pt x="149" y="38"/>
                    <a:pt x="162" y="38"/>
                  </a:cubicBezTo>
                  <a:cubicBezTo>
                    <a:pt x="163" y="38"/>
                    <a:pt x="165" y="38"/>
                    <a:pt x="167" y="39"/>
                  </a:cubicBezTo>
                  <a:cubicBezTo>
                    <a:pt x="167" y="14"/>
                    <a:pt x="167" y="14"/>
                    <a:pt x="167" y="14"/>
                  </a:cubicBezTo>
                  <a:cubicBezTo>
                    <a:pt x="167" y="6"/>
                    <a:pt x="163" y="0"/>
                    <a:pt x="155" y="0"/>
                  </a:cubicBezTo>
                  <a:close/>
                  <a:moveTo>
                    <a:pt x="52" y="144"/>
                  </a:moveTo>
                  <a:cubicBezTo>
                    <a:pt x="35" y="144"/>
                    <a:pt x="35" y="144"/>
                    <a:pt x="35" y="144"/>
                  </a:cubicBezTo>
                  <a:cubicBezTo>
                    <a:pt x="35" y="121"/>
                    <a:pt x="35" y="121"/>
                    <a:pt x="35" y="121"/>
                  </a:cubicBezTo>
                  <a:cubicBezTo>
                    <a:pt x="52" y="121"/>
                    <a:pt x="52" y="121"/>
                    <a:pt x="52" y="121"/>
                  </a:cubicBezTo>
                  <a:lnTo>
                    <a:pt x="52" y="144"/>
                  </a:lnTo>
                  <a:close/>
                  <a:moveTo>
                    <a:pt x="65" y="63"/>
                  </a:moveTo>
                  <a:cubicBezTo>
                    <a:pt x="49" y="63"/>
                    <a:pt x="49" y="63"/>
                    <a:pt x="49" y="63"/>
                  </a:cubicBezTo>
                  <a:cubicBezTo>
                    <a:pt x="49" y="41"/>
                    <a:pt x="49" y="41"/>
                    <a:pt x="49" y="41"/>
                  </a:cubicBezTo>
                  <a:cubicBezTo>
                    <a:pt x="65" y="41"/>
                    <a:pt x="65" y="41"/>
                    <a:pt x="65" y="41"/>
                  </a:cubicBezTo>
                  <a:lnTo>
                    <a:pt x="65" y="63"/>
                  </a:lnTo>
                  <a:close/>
                  <a:moveTo>
                    <a:pt x="104" y="144"/>
                  </a:moveTo>
                  <a:cubicBezTo>
                    <a:pt x="88" y="144"/>
                    <a:pt x="88" y="144"/>
                    <a:pt x="88" y="144"/>
                  </a:cubicBezTo>
                  <a:cubicBezTo>
                    <a:pt x="88" y="121"/>
                    <a:pt x="88" y="121"/>
                    <a:pt x="88" y="121"/>
                  </a:cubicBezTo>
                  <a:cubicBezTo>
                    <a:pt x="104" y="121"/>
                    <a:pt x="104" y="121"/>
                    <a:pt x="104" y="121"/>
                  </a:cubicBezTo>
                  <a:lnTo>
                    <a:pt x="104" y="144"/>
                  </a:lnTo>
                  <a:close/>
                  <a:moveTo>
                    <a:pt x="104" y="101"/>
                  </a:moveTo>
                  <a:cubicBezTo>
                    <a:pt x="88" y="101"/>
                    <a:pt x="88" y="101"/>
                    <a:pt x="88" y="101"/>
                  </a:cubicBezTo>
                  <a:cubicBezTo>
                    <a:pt x="88" y="79"/>
                    <a:pt x="88" y="79"/>
                    <a:pt x="88" y="79"/>
                  </a:cubicBezTo>
                  <a:cubicBezTo>
                    <a:pt x="104" y="79"/>
                    <a:pt x="104" y="79"/>
                    <a:pt x="104" y="79"/>
                  </a:cubicBezTo>
                  <a:lnTo>
                    <a:pt x="104" y="101"/>
                  </a:lnTo>
                  <a:close/>
                  <a:moveTo>
                    <a:pt x="104" y="63"/>
                  </a:moveTo>
                  <a:cubicBezTo>
                    <a:pt x="88" y="63"/>
                    <a:pt x="88" y="63"/>
                    <a:pt x="88" y="63"/>
                  </a:cubicBezTo>
                  <a:cubicBezTo>
                    <a:pt x="88" y="41"/>
                    <a:pt x="88" y="41"/>
                    <a:pt x="88" y="41"/>
                  </a:cubicBezTo>
                  <a:cubicBezTo>
                    <a:pt x="104" y="41"/>
                    <a:pt x="104" y="41"/>
                    <a:pt x="104" y="41"/>
                  </a:cubicBezTo>
                  <a:lnTo>
                    <a:pt x="104" y="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TextBox 49"/>
          <p:cNvSpPr txBox="1"/>
          <p:nvPr/>
        </p:nvSpPr>
        <p:spPr>
          <a:xfrm>
            <a:off x="3000148" y="2300476"/>
            <a:ext cx="505267" cy="276999"/>
          </a:xfrm>
          <a:prstGeom prst="rect">
            <a:avLst/>
          </a:prstGeom>
          <a:noFill/>
        </p:spPr>
        <p:txBody>
          <a:bodyPr wrap="none" lIns="91440" tIns="45720" rIns="91440" bIns="45720" rtlCol="0" anchor="ctr" anchorCtr="0">
            <a:spAutoFit/>
          </a:bodyPr>
          <a:lstStyle/>
          <a:p>
            <a:r>
              <a:rPr lang="en-US" sz="1200">
                <a:solidFill>
                  <a:srgbClr val="404040"/>
                </a:solidFill>
                <a:latin typeface="Trebuchet MS" pitchFamily="34" charset="0"/>
              </a:rPr>
              <a:t>8318</a:t>
            </a:r>
          </a:p>
        </p:txBody>
      </p:sp>
      <p:sp>
        <p:nvSpPr>
          <p:cNvPr id="51" name="TextBox 50"/>
          <p:cNvSpPr txBox="1"/>
          <p:nvPr/>
        </p:nvSpPr>
        <p:spPr>
          <a:xfrm>
            <a:off x="1967046" y="2062763"/>
            <a:ext cx="505267" cy="276999"/>
          </a:xfrm>
          <a:prstGeom prst="rect">
            <a:avLst/>
          </a:prstGeom>
          <a:noFill/>
        </p:spPr>
        <p:txBody>
          <a:bodyPr wrap="none" lIns="91440" tIns="45720" rIns="91440" bIns="45720" rtlCol="0" anchor="ctr" anchorCtr="0">
            <a:spAutoFit/>
          </a:bodyPr>
          <a:lstStyle/>
          <a:p>
            <a:r>
              <a:rPr lang="en-US" sz="1200">
                <a:solidFill>
                  <a:srgbClr val="404040"/>
                </a:solidFill>
                <a:latin typeface="Trebuchet MS" pitchFamily="34" charset="0"/>
              </a:rPr>
              <a:t>8212</a:t>
            </a:r>
          </a:p>
        </p:txBody>
      </p:sp>
      <p:pic>
        <p:nvPicPr>
          <p:cNvPr id="52" name="Picture 2"/>
          <p:cNvPicPr>
            <a:picLocks noChangeAspect="1" noChangeArrowheads="1"/>
          </p:cNvPicPr>
          <p:nvPr/>
        </p:nvPicPr>
        <p:blipFill>
          <a:blip r:embed="rId3" cstate="print">
            <a:extLst>
              <a:ext uri="{28A0092B-C50C-407E-A947-70E740481C1C}">
                <a14:useLocalDpi xmlns="" xmlns:a14="http://schemas.microsoft.com/office/drawing/2010/main"/>
              </a:ext>
            </a:extLst>
          </a:blip>
          <a:srcRect/>
          <a:stretch>
            <a:fillRect/>
          </a:stretch>
        </p:blipFill>
        <p:spPr bwMode="auto">
          <a:xfrm>
            <a:off x="1857033" y="912305"/>
            <a:ext cx="2021184" cy="14833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3" name="Rectangle 52">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54" name="Rectangle 53">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55" name="Rectangle 54">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56" name="Rectangle 55">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57" name="Rectangle 56">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58" name="Rectangle 57">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59" name="Rectangle 58">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60" name="Rectangle 59">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61" name="Rectangle 60">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62" name="Rectangle 61">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63" name="Rectangle 62">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64" name="Rectangle 63">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65" name="Rectangle 64">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66" name="Rectangle 65">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67" name="Oval 66"/>
          <p:cNvSpPr/>
          <p:nvPr/>
        </p:nvSpPr>
        <p:spPr>
          <a:xfrm>
            <a:off x="1107272" y="3070087"/>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834352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18878" y="3177831"/>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r>
              <a:rPr lang="en-US" sz="1000" dirty="0">
                <a:solidFill>
                  <a:schemeClr val="bg1"/>
                </a:solidFill>
                <a:latin typeface="Trebuchet MS" pitchFamily="34" charset="0"/>
              </a:rPr>
              <a:t/>
            </a:r>
            <a:br>
              <a:rPr lang="en-US" sz="1000" dirty="0">
                <a:solidFill>
                  <a:schemeClr val="bg1"/>
                </a:solidFill>
                <a:latin typeface="Trebuchet MS" pitchFamily="34" charset="0"/>
              </a:rPr>
            </a:br>
            <a:r>
              <a:rPr lang="en-US" sz="1000" dirty="0">
                <a:solidFill>
                  <a:schemeClr val="tx1"/>
                </a:solidFill>
                <a:latin typeface="Trebuchet MS" pitchFamily="34" charset="0"/>
              </a:rPr>
              <a:t>All Essential and Business features. Team chat group up to 100 participants. 20 Gb </a:t>
            </a:r>
            <a:r>
              <a:rPr lang="en-US" sz="1000" dirty="0" err="1">
                <a:solidFill>
                  <a:schemeClr val="tx1"/>
                </a:solidFill>
                <a:latin typeface="Trebuchet MS" pitchFamily="34" charset="0"/>
              </a:rPr>
              <a:t>stoage</a:t>
            </a:r>
            <a:r>
              <a:rPr lang="en-US" sz="1000" dirty="0">
                <a:solidFill>
                  <a:schemeClr val="tx1"/>
                </a:solidFill>
                <a:latin typeface="Trebuchet MS" pitchFamily="34" charset="0"/>
              </a:rPr>
              <a:t> per user. Live audio/video/screen share meeting up to 20 participants (PC or smartphone required). See 5 video streams, select one for large display. Invite guests by email: they don’t need a Rainbow account. Add-in to call or chat from within Outlook.  User provisioning with Microsoft Azure AD. </a:t>
            </a:r>
          </a:p>
        </p:txBody>
      </p:sp>
      <p:sp>
        <p:nvSpPr>
          <p:cNvPr id="6" name="Rectangle 5"/>
          <p:cNvSpPr/>
          <p:nvPr/>
        </p:nvSpPr>
        <p:spPr>
          <a:xfrm>
            <a:off x="5181521" y="696142"/>
            <a:ext cx="3846530" cy="2569934"/>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Team collaboration groups up to 100 participants to chat and share files with team and external contacts</a:t>
            </a:r>
          </a:p>
          <a:p>
            <a:pPr marL="180000" indent="-180975">
              <a:spcBef>
                <a:spcPts val="0"/>
              </a:spcBef>
              <a:buClr>
                <a:srgbClr val="00549F"/>
              </a:buClr>
              <a:buFontTx/>
              <a:buChar char="•"/>
            </a:pPr>
            <a:r>
              <a:rPr lang="en-US" sz="1000" dirty="0">
                <a:latin typeface="Trebuchet MS" pitchFamily="34" charset="0"/>
              </a:rPr>
              <a:t>Instant meeting with voice, video, file/screen sharing up to </a:t>
            </a:r>
            <a:r>
              <a:rPr lang="en-US" sz="1000" dirty="0">
                <a:solidFill>
                  <a:srgbClr val="FF0000"/>
                </a:solidFill>
                <a:latin typeface="Trebuchet MS" pitchFamily="34" charset="0"/>
              </a:rPr>
              <a:t>20</a:t>
            </a:r>
            <a:r>
              <a:rPr lang="en-US" sz="1000" dirty="0">
                <a:latin typeface="Trebuchet MS" pitchFamily="34" charset="0"/>
              </a:rPr>
              <a:t> participants</a:t>
            </a:r>
          </a:p>
          <a:p>
            <a:pPr marL="180000" indent="-180975">
              <a:spcBef>
                <a:spcPts val="0"/>
              </a:spcBef>
              <a:buClr>
                <a:srgbClr val="00549F"/>
              </a:buClr>
              <a:buFontTx/>
              <a:buChar char="•"/>
            </a:pPr>
            <a:r>
              <a:rPr lang="en-US" sz="1000" dirty="0">
                <a:latin typeface="Trebuchet MS" pitchFamily="34" charset="0"/>
              </a:rPr>
              <a:t>Invite guests: they don’t need a Rainbow account</a:t>
            </a:r>
          </a:p>
          <a:p>
            <a:pPr>
              <a:spcBef>
                <a:spcPts val="0"/>
              </a:spcBef>
              <a:buClr>
                <a:srgbClr val="00549F"/>
              </a:buClr>
            </a:pPr>
            <a:endParaRPr lang="en-US" sz="1000" dirty="0">
              <a:solidFill>
                <a:schemeClr val="bg1"/>
              </a:solidFill>
              <a:latin typeface="Trebuchet MS" pitchFamily="34" charset="0"/>
            </a:endParaRP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Ease adoption by using a single app for team chat, phone control and conferences</a:t>
            </a:r>
          </a:p>
          <a:p>
            <a:pPr marL="180000" indent="-180975" eaLnBrk="0" hangingPunct="0">
              <a:spcBef>
                <a:spcPts val="0"/>
              </a:spcBef>
              <a:buClr>
                <a:srgbClr val="00549F"/>
              </a:buClr>
              <a:buFontTx/>
              <a:buChar char="•"/>
              <a:defRPr/>
            </a:pPr>
            <a:r>
              <a:rPr lang="en-US" sz="1000" dirty="0">
                <a:latin typeface="Trebuchet MS" pitchFamily="34" charset="0"/>
              </a:rPr>
              <a:t>Decrease costs: external conference bridges only for large meetings or for dial-in/dial-out from any phone</a:t>
            </a:r>
            <a:endParaRPr lang="en-US" sz="1200" dirty="0">
              <a:solidFill>
                <a:schemeClr val="bg1"/>
              </a:solidFill>
              <a:latin typeface="Trebuchet MS" pitchFamily="34" charset="0"/>
            </a:endParaRPr>
          </a:p>
          <a:p>
            <a:pPr>
              <a:spcBef>
                <a:spcPts val="0"/>
              </a:spcBef>
              <a:buClr>
                <a:srgbClr val="00549F"/>
              </a:buClr>
            </a:pPr>
            <a:r>
              <a:rPr lang="en-US" sz="1200" dirty="0">
                <a:solidFill>
                  <a:schemeClr val="bg1"/>
                </a:solidFill>
                <a:latin typeface="Trebuchet MS" pitchFamily="34" charset="0"/>
              </a:rPr>
              <a:t>Options</a:t>
            </a:r>
          </a:p>
          <a:p>
            <a:pPr>
              <a:spcBef>
                <a:spcPts val="0"/>
              </a:spcBef>
              <a:buClr>
                <a:srgbClr val="00549F"/>
              </a:buClr>
            </a:pPr>
            <a:r>
              <a:rPr lang="en-US" sz="1000" dirty="0">
                <a:solidFill>
                  <a:schemeClr val="tx1"/>
                </a:solidFill>
                <a:latin typeface="Trebuchet MS" pitchFamily="34" charset="0"/>
              </a:rPr>
              <a:t> </a:t>
            </a: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Rainbow Enterprise</a:t>
            </a:r>
            <a:br>
              <a:rPr lang="en-US" sz="1600">
                <a:solidFill>
                  <a:schemeClr val="bg1"/>
                </a:solidFill>
              </a:rPr>
            </a:br>
            <a:r>
              <a:rPr lang="en-US" sz="1200" b="0">
                <a:solidFill>
                  <a:schemeClr val="bg1"/>
                </a:solidFill>
              </a:rPr>
              <a:t>Video conferences and virtual meetings</a:t>
            </a:r>
            <a:endParaRPr lang="en-US" sz="160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Groups up to 100 participants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Instant video meetings up</a:t>
            </a:r>
            <a:br>
              <a:rPr lang="en-US" sz="1200" b="1" dirty="0">
                <a:solidFill>
                  <a:schemeClr val="bg1"/>
                </a:solidFill>
                <a:latin typeface="Trebuchet MS"/>
                <a:cs typeface="Trebuchet MS"/>
              </a:rPr>
            </a:br>
            <a:r>
              <a:rPr lang="en-US" sz="1200" b="1" dirty="0">
                <a:solidFill>
                  <a:schemeClr val="bg1"/>
                </a:solidFill>
                <a:latin typeface="Trebuchet MS"/>
                <a:cs typeface="Trebuchet MS"/>
              </a:rPr>
              <a:t>to 20 participants, with guests</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20 Gb file sharing per user</a:t>
            </a:r>
          </a:p>
        </p:txBody>
      </p:sp>
      <p:sp>
        <p:nvSpPr>
          <p:cNvPr id="42" name="Oval 41"/>
          <p:cNvSpPr/>
          <p:nvPr/>
        </p:nvSpPr>
        <p:spPr>
          <a:xfrm>
            <a:off x="1234427"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1" name="Image 1"/>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1662913" y="884633"/>
            <a:ext cx="2537394" cy="2165399"/>
          </a:xfrm>
          <a:prstGeom prst="rect">
            <a:avLst/>
          </a:prstGeom>
        </p:spPr>
      </p:pic>
      <p:pic>
        <p:nvPicPr>
          <p:cNvPr id="32" name="67E64F29-4F1E-43C5-A793-276F1D37B548" descr="image001"/>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2309126" y="1088103"/>
            <a:ext cx="1587859" cy="908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 name="Arrow: Left-Right 32"/>
          <p:cNvSpPr/>
          <p:nvPr/>
        </p:nvSpPr>
        <p:spPr>
          <a:xfrm>
            <a:off x="2097315" y="2543379"/>
            <a:ext cx="1148759" cy="309243"/>
          </a:xfrm>
          <a:prstGeom prst="leftRightArrow">
            <a:avLst/>
          </a:prstGeom>
          <a:solidFill>
            <a:schemeClr val="accent1"/>
          </a:solidFill>
          <a:ln>
            <a:solidFill>
              <a:schemeClr val="accent2">
                <a:lumMod val="20000"/>
                <a:lumOff val="8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6" name="Rectangle 35">
            <a:hlinkClick r:id="rId6"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7" name="Rectangle 36">
            <a:hlinkClick r:id="rId7"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8" name="Rectangle 37">
            <a:hlinkClick r:id="rId8"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5" name="Rectangle 44">
            <a:hlinkClick r:id="rId9"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7" name="Rectangle 46">
            <a:hlinkClick r:id="rId10"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8" name="Rectangle 47">
            <a:hlinkClick r:id="rId11"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9" name="Rectangle 48">
            <a:hlinkClick r:id="rId12"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0" name="Rectangle 49">
            <a:hlinkClick r:id="rId13"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1" name="Rectangle 50">
            <a:hlinkClick r:id="rId14"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2" name="Rectangle 51">
            <a:hlinkClick r:id="rId15"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3" name="Rectangle 52">
            <a:hlinkClick r:id="rId1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4" name="Rectangle 53">
            <a:hlinkClick r:id="rId1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5" name="Rectangle 54">
            <a:hlinkClick r:id="rId18"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6" name="Rectangle 55">
            <a:hlinkClick r:id="rId19"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7" name="Oval 56"/>
          <p:cNvSpPr/>
          <p:nvPr/>
        </p:nvSpPr>
        <p:spPr>
          <a:xfrm>
            <a:off x="1081175" y="64891"/>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431212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36" name="Rectangle 35">
            <a:hlinkClick r:id="rId6"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7" name="Rectangle 36">
            <a:hlinkClick r:id="rId7"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9" name="Rectangle 38">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0" name="Rectangle 39">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1" name="Rectangle 40">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42" name="Rectangle 41">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3" name="Rectangle 42">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4" name="Rectangle 43">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5" name="Rectangle 44">
            <a:hlinkClick r:id="rId8"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7" name="Rectangle 46">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8" name="Rectangle 47">
            <a:hlinkClick r:id="rId9"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49" name="Rectangle 48">
            <a:hlinkClick r:id="rId10"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0" name="Rectangle 49">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1" name="Rectangle 50">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2" name="Oval 51"/>
          <p:cNvSpPr/>
          <p:nvPr/>
        </p:nvSpPr>
        <p:spPr>
          <a:xfrm>
            <a:off x="1097747" y="3412573"/>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
        <p:nvSpPr>
          <p:cNvPr id="53" name="TextBox 52"/>
          <p:cNvSpPr txBox="1"/>
          <p:nvPr/>
        </p:nvSpPr>
        <p:spPr>
          <a:xfrm>
            <a:off x="1401811" y="226932"/>
            <a:ext cx="2779928" cy="338554"/>
          </a:xfrm>
          <a:prstGeom prst="rect">
            <a:avLst/>
          </a:prstGeom>
          <a:noFill/>
        </p:spPr>
        <p:txBody>
          <a:bodyPr wrap="none" rtlCol="0" anchor="t">
            <a:spAutoFit/>
          </a:bodyPr>
          <a:lstStyle/>
          <a:p>
            <a:r>
              <a:rPr lang="en-US" sz="1600" b="1">
                <a:solidFill>
                  <a:schemeClr val="bg1"/>
                </a:solidFill>
                <a:latin typeface="Trebuchet MS"/>
                <a:ea typeface="+mj-ea"/>
                <a:cs typeface="Segoe UI"/>
              </a:rPr>
              <a:t>OmniAccess® Stellar WLAN</a:t>
            </a:r>
            <a:endParaRPr lang="en-US">
              <a:solidFill>
                <a:schemeClr val="bg1"/>
              </a:solidFill>
              <a:ea typeface="+mj-ea"/>
            </a:endParaRPr>
          </a:p>
        </p:txBody>
      </p:sp>
      <p:sp>
        <p:nvSpPr>
          <p:cNvPr id="30" name="Text Box 14">
            <a:extLst>
              <a:ext uri="{FF2B5EF4-FFF2-40B4-BE49-F238E27FC236}">
                <a16:creationId xmlns="" xmlns:a16="http://schemas.microsoft.com/office/drawing/2014/main" id="{1EF95F5A-3B77-DA4D-9445-4E339DD9A532}"/>
              </a:ext>
            </a:extLst>
          </p:cNvPr>
          <p:cNvSpPr txBox="1">
            <a:spLocks noChangeArrowheads="1"/>
          </p:cNvSpPr>
          <p:nvPr>
            <p:custDataLst>
              <p:tags r:id="rId1"/>
            </p:custDataLst>
          </p:nvPr>
        </p:nvSpPr>
        <p:spPr bwMode="auto">
          <a:xfrm>
            <a:off x="1061128" y="3017972"/>
            <a:ext cx="1509113" cy="1046440"/>
          </a:xfrm>
          <a:prstGeom prst="rect">
            <a:avLst/>
          </a:prstGeom>
          <a:noFill/>
          <a:ln w="9525">
            <a:noFill/>
            <a:miter lim="800000"/>
            <a:headEnd/>
            <a:tailEnd/>
          </a:ln>
        </p:spPr>
        <p:txBody>
          <a:bodyPr wrap="square" lIns="0" rIns="0">
            <a:spAutoFit/>
          </a:bodyPr>
          <a:lstStyle>
            <a:defPPr>
              <a:defRPr lang="en-US"/>
            </a:defPPr>
            <a:lvl1pPr algn="ctr">
              <a:spcBef>
                <a:spcPts val="133"/>
              </a:spcBef>
              <a:spcAft>
                <a:spcPts val="133"/>
              </a:spcAft>
              <a:defRPr sz="1000" b="1">
                <a:solidFill>
                  <a:schemeClr val="bg1"/>
                </a:solidFill>
                <a:latin typeface="Trebuchet MS" pitchFamily="34" charset="0"/>
              </a:defRPr>
            </a:lvl1pPr>
          </a:lstStyle>
          <a:p>
            <a:r>
              <a:rPr lang="en-US" sz="1100">
                <a:solidFill>
                  <a:schemeClr val="tx1"/>
                </a:solidFill>
              </a:rPr>
              <a:t>AP1101</a:t>
            </a:r>
            <a:r>
              <a:rPr lang="en-US">
                <a:solidFill>
                  <a:schemeClr val="tx1"/>
                </a:solidFill>
              </a:rPr>
              <a:t/>
            </a:r>
            <a:br>
              <a:rPr lang="en-US">
                <a:solidFill>
                  <a:schemeClr val="tx1"/>
                </a:solidFill>
              </a:rPr>
            </a:br>
            <a:r>
              <a:rPr lang="en-US">
                <a:solidFill>
                  <a:schemeClr val="tx1"/>
                </a:solidFill>
              </a:rPr>
              <a:t>802.11ac Wave 1</a:t>
            </a:r>
            <a:r>
              <a:rPr lang="en-US"/>
              <a:t/>
            </a:r>
            <a:br>
              <a:rPr lang="en-US"/>
            </a:br>
            <a:r>
              <a:rPr lang="en-US" sz="900" b="0">
                <a:solidFill>
                  <a:schemeClr val="tx1">
                    <a:lumMod val="85000"/>
                    <a:lumOff val="15000"/>
                  </a:schemeClr>
                </a:solidFill>
                <a:latin typeface="Tahoma" pitchFamily="34" charset="0"/>
              </a:rPr>
              <a:t>2 radios</a:t>
            </a:r>
          </a:p>
          <a:p>
            <a:r>
              <a:rPr lang="en-US" sz="900" b="0">
                <a:solidFill>
                  <a:schemeClr val="tx1">
                    <a:lumMod val="85000"/>
                    <a:lumOff val="15000"/>
                  </a:schemeClr>
                </a:solidFill>
                <a:latin typeface="Tahoma" pitchFamily="34" charset="0"/>
              </a:rPr>
              <a:t>2×2:2 @ 2.4GHz</a:t>
            </a:r>
          </a:p>
          <a:p>
            <a:r>
              <a:rPr lang="en-US" sz="900" b="0">
                <a:solidFill>
                  <a:schemeClr val="tx1">
                    <a:lumMod val="85000"/>
                    <a:lumOff val="15000"/>
                  </a:schemeClr>
                </a:solidFill>
                <a:latin typeface="Tahoma" pitchFamily="34" charset="0"/>
              </a:rPr>
              <a:t>2x2:2 @ 5GHz</a:t>
            </a:r>
          </a:p>
          <a:p>
            <a:r>
              <a:rPr lang="en-US" sz="900" b="0">
                <a:solidFill>
                  <a:schemeClr val="tx1">
                    <a:lumMod val="85000"/>
                    <a:lumOff val="15000"/>
                  </a:schemeClr>
                </a:solidFill>
                <a:latin typeface="Tahoma" pitchFamily="34" charset="0"/>
              </a:rPr>
              <a:t>1 GE port</a:t>
            </a:r>
          </a:p>
        </p:txBody>
      </p:sp>
      <p:pic>
        <p:nvPicPr>
          <p:cNvPr id="31" name="Picture 16">
            <a:extLst>
              <a:ext uri="{FF2B5EF4-FFF2-40B4-BE49-F238E27FC236}">
                <a16:creationId xmlns="" xmlns:a16="http://schemas.microsoft.com/office/drawing/2014/main" id="{294CEEBE-15C0-E146-9198-7A9896196718}"/>
              </a:ext>
            </a:extLst>
          </p:cNvPr>
          <p:cNvPicPr>
            <a:picLocks noChangeAspect="1"/>
          </p:cNvPicPr>
          <p:nvPr/>
        </p:nvPicPr>
        <p:blipFill>
          <a:blip r:embed="rId11" cstate="print">
            <a:extLst>
              <a:ext uri="{BEBA8EAE-BF5A-486C-A8C5-ECC9F3942E4B}">
                <a14:imgProps xmlns="" xmlns:a14="http://schemas.microsoft.com/office/drawing/2010/main">
                  <a14:imgLayer r:embed="rId12">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1415636" y="2100245"/>
            <a:ext cx="820089" cy="926554"/>
          </a:xfrm>
          <a:prstGeom prst="rect">
            <a:avLst/>
          </a:prstGeom>
        </p:spPr>
      </p:pic>
      <p:sp>
        <p:nvSpPr>
          <p:cNvPr id="32" name="Text Box 14">
            <a:extLst>
              <a:ext uri="{FF2B5EF4-FFF2-40B4-BE49-F238E27FC236}">
                <a16:creationId xmlns="" xmlns:a16="http://schemas.microsoft.com/office/drawing/2014/main" id="{C305D797-E00C-D749-9DEA-A2CC85380E4A}"/>
              </a:ext>
            </a:extLst>
          </p:cNvPr>
          <p:cNvSpPr txBox="1">
            <a:spLocks noChangeArrowheads="1"/>
          </p:cNvSpPr>
          <p:nvPr>
            <p:custDataLst>
              <p:tags r:id="rId2"/>
            </p:custDataLst>
          </p:nvPr>
        </p:nvSpPr>
        <p:spPr bwMode="auto">
          <a:xfrm>
            <a:off x="2242530" y="2797287"/>
            <a:ext cx="1558243" cy="1695336"/>
          </a:xfrm>
          <a:prstGeom prst="rect">
            <a:avLst/>
          </a:prstGeom>
          <a:noFill/>
          <a:ln w="9525">
            <a:noFill/>
            <a:miter lim="800000"/>
            <a:headEnd/>
            <a:tailEnd/>
          </a:ln>
        </p:spPr>
        <p:txBody>
          <a:bodyPr wrap="square" lIns="0" rIns="0">
            <a:spAutoFit/>
          </a:bodyPr>
          <a:lstStyle/>
          <a:p>
            <a:pPr algn="ctr">
              <a:spcBef>
                <a:spcPts val="133"/>
              </a:spcBef>
              <a:spcAft>
                <a:spcPts val="133"/>
              </a:spcAft>
            </a:pPr>
            <a:r>
              <a:rPr lang="en-US" sz="1100" b="1">
                <a:latin typeface="Trebuchet MS" pitchFamily="34" charset="0"/>
              </a:rPr>
              <a:t>AP1201H</a:t>
            </a:r>
            <a:r>
              <a:rPr lang="en-US" sz="1000" b="1">
                <a:latin typeface="Trebuchet MS" pitchFamily="34" charset="0"/>
              </a:rPr>
              <a:t/>
            </a:r>
            <a:br>
              <a:rPr lang="en-US" sz="1000" b="1">
                <a:latin typeface="Trebuchet MS" pitchFamily="34" charset="0"/>
              </a:rPr>
            </a:br>
            <a:r>
              <a:rPr lang="en-US" sz="1000" b="1">
                <a:latin typeface="Trebuchet MS" pitchFamily="34" charset="0"/>
              </a:rPr>
              <a:t>802.11ac Wave 2</a:t>
            </a:r>
            <a:r>
              <a:rPr lang="en-US" sz="1000">
                <a:solidFill>
                  <a:schemeClr val="bg1"/>
                </a:solidFill>
              </a:rPr>
              <a:t/>
            </a:r>
            <a:br>
              <a:rPr lang="en-US" sz="1000">
                <a:solidFill>
                  <a:schemeClr val="bg1"/>
                </a:solidFill>
              </a:rPr>
            </a:br>
            <a:r>
              <a:rPr lang="en-US" sz="900">
                <a:solidFill>
                  <a:schemeClr val="tx1">
                    <a:lumMod val="85000"/>
                    <a:lumOff val="15000"/>
                  </a:schemeClr>
                </a:solidFill>
                <a:latin typeface="Tahoma" pitchFamily="34" charset="0"/>
              </a:rPr>
              <a:t>2 radios</a:t>
            </a:r>
          </a:p>
          <a:p>
            <a:pPr marL="128585" indent="-128585" algn="ctr" defTabSz="685783" eaLnBrk="0" hangingPunct="0">
              <a:spcBef>
                <a:spcPts val="133"/>
              </a:spcBef>
              <a:spcAft>
                <a:spcPts val="133"/>
              </a:spcAft>
              <a:buClr>
                <a:srgbClr val="404040"/>
              </a:buClr>
              <a:defRPr/>
            </a:pPr>
            <a:r>
              <a:rPr lang="en-US" sz="900">
                <a:solidFill>
                  <a:schemeClr val="tx1">
                    <a:lumMod val="85000"/>
                    <a:lumOff val="15000"/>
                  </a:schemeClr>
                </a:solidFill>
                <a:latin typeface="Tahoma" pitchFamily="34" charset="0"/>
              </a:rPr>
              <a:t>2×2:2 @ 2.4GHz</a:t>
            </a:r>
          </a:p>
          <a:p>
            <a:pPr marL="128585" indent="-128585" algn="ctr" defTabSz="685783" eaLnBrk="0" hangingPunct="0">
              <a:spcBef>
                <a:spcPts val="133"/>
              </a:spcBef>
              <a:spcAft>
                <a:spcPts val="133"/>
              </a:spcAft>
              <a:buClr>
                <a:srgbClr val="404040"/>
              </a:buClr>
              <a:defRPr/>
            </a:pPr>
            <a:r>
              <a:rPr lang="en-US" sz="900">
                <a:solidFill>
                  <a:schemeClr val="tx1">
                    <a:lumMod val="85000"/>
                    <a:lumOff val="15000"/>
                  </a:schemeClr>
                </a:solidFill>
                <a:latin typeface="Tahoma" pitchFamily="34" charset="0"/>
              </a:rPr>
              <a:t>2x2:2 @ 5GHz</a:t>
            </a:r>
          </a:p>
          <a:p>
            <a:pPr algn="ctr">
              <a:spcBef>
                <a:spcPts val="133"/>
              </a:spcBef>
              <a:spcAft>
                <a:spcPts val="133"/>
              </a:spcAft>
            </a:pPr>
            <a:r>
              <a:rPr lang="en-US" sz="900" b="1">
                <a:solidFill>
                  <a:schemeClr val="tx1">
                    <a:lumMod val="85000"/>
                    <a:lumOff val="15000"/>
                  </a:schemeClr>
                </a:solidFill>
                <a:latin typeface="Tahoma" pitchFamily="34" charset="0"/>
              </a:rPr>
              <a:t>BLE w/USB</a:t>
            </a:r>
          </a:p>
          <a:p>
            <a:pPr algn="ctr">
              <a:spcBef>
                <a:spcPts val="133"/>
              </a:spcBef>
              <a:spcAft>
                <a:spcPts val="133"/>
              </a:spcAft>
            </a:pPr>
            <a:r>
              <a:rPr lang="en-US" sz="900">
                <a:solidFill>
                  <a:schemeClr val="tx1">
                    <a:lumMod val="85000"/>
                    <a:lumOff val="15000"/>
                  </a:schemeClr>
                </a:solidFill>
                <a:latin typeface="Tahoma" pitchFamily="34" charset="0"/>
              </a:rPr>
              <a:t>1 GE port</a:t>
            </a:r>
          </a:p>
          <a:p>
            <a:pPr algn="ctr">
              <a:spcBef>
                <a:spcPts val="133"/>
              </a:spcBef>
              <a:spcAft>
                <a:spcPts val="133"/>
              </a:spcAft>
            </a:pPr>
            <a:r>
              <a:rPr lang="en-US" sz="900">
                <a:solidFill>
                  <a:schemeClr val="tx1">
                    <a:lumMod val="85000"/>
                    <a:lumOff val="15000"/>
                  </a:schemeClr>
                </a:solidFill>
                <a:latin typeface="Tahoma" pitchFamily="34" charset="0"/>
              </a:rPr>
              <a:t>3x GE downlink</a:t>
            </a:r>
          </a:p>
          <a:p>
            <a:pPr algn="ctr">
              <a:spcBef>
                <a:spcPts val="133"/>
              </a:spcBef>
              <a:spcAft>
                <a:spcPts val="133"/>
              </a:spcAft>
            </a:pPr>
            <a:r>
              <a:rPr lang="en-US" sz="900" b="1">
                <a:solidFill>
                  <a:schemeClr val="tx1">
                    <a:lumMod val="85000"/>
                    <a:lumOff val="15000"/>
                  </a:schemeClr>
                </a:solidFill>
                <a:latin typeface="Tahoma" pitchFamily="34" charset="0"/>
              </a:rPr>
              <a:t>RJ45 Passthrough</a:t>
            </a:r>
          </a:p>
          <a:p>
            <a:pPr algn="ctr">
              <a:spcBef>
                <a:spcPts val="133"/>
              </a:spcBef>
              <a:spcAft>
                <a:spcPts val="133"/>
              </a:spcAft>
            </a:pPr>
            <a:endParaRPr lang="en-US" sz="900">
              <a:solidFill>
                <a:schemeClr val="bg1"/>
              </a:solidFill>
            </a:endParaRPr>
          </a:p>
        </p:txBody>
      </p:sp>
      <p:sp>
        <p:nvSpPr>
          <p:cNvPr id="33" name="Text Box 14">
            <a:extLst>
              <a:ext uri="{FF2B5EF4-FFF2-40B4-BE49-F238E27FC236}">
                <a16:creationId xmlns="" xmlns:a16="http://schemas.microsoft.com/office/drawing/2014/main" id="{C7D800E7-BEAF-C147-8D7F-7129EC6B2943}"/>
              </a:ext>
            </a:extLst>
          </p:cNvPr>
          <p:cNvSpPr txBox="1">
            <a:spLocks noChangeArrowheads="1"/>
          </p:cNvSpPr>
          <p:nvPr>
            <p:custDataLst>
              <p:tags r:id="rId3"/>
            </p:custDataLst>
          </p:nvPr>
        </p:nvSpPr>
        <p:spPr bwMode="auto">
          <a:xfrm>
            <a:off x="3600446" y="2650839"/>
            <a:ext cx="1584553" cy="1374735"/>
          </a:xfrm>
          <a:prstGeom prst="rect">
            <a:avLst/>
          </a:prstGeom>
          <a:noFill/>
          <a:ln w="9525">
            <a:noFill/>
            <a:miter lim="800000"/>
            <a:headEnd/>
            <a:tailEnd/>
          </a:ln>
        </p:spPr>
        <p:txBody>
          <a:bodyPr wrap="square" lIns="0" rIns="0">
            <a:spAutoFit/>
          </a:bodyPr>
          <a:lstStyle>
            <a:defPPr>
              <a:defRPr lang="en-US"/>
            </a:defPPr>
            <a:lvl1pPr algn="ctr">
              <a:spcBef>
                <a:spcPts val="133"/>
              </a:spcBef>
              <a:spcAft>
                <a:spcPts val="133"/>
              </a:spcAft>
              <a:defRPr sz="1000" b="1">
                <a:solidFill>
                  <a:schemeClr val="bg1"/>
                </a:solidFill>
                <a:latin typeface="Trebuchet MS" pitchFamily="34" charset="0"/>
              </a:defRPr>
            </a:lvl1pPr>
          </a:lstStyle>
          <a:p>
            <a:r>
              <a:rPr lang="en-US" sz="1100">
                <a:solidFill>
                  <a:schemeClr val="tx1"/>
                </a:solidFill>
              </a:rPr>
              <a:t>AP1201</a:t>
            </a:r>
            <a:r>
              <a:rPr lang="en-US">
                <a:solidFill>
                  <a:schemeClr val="tx1"/>
                </a:solidFill>
              </a:rPr>
              <a:t/>
            </a:r>
            <a:br>
              <a:rPr lang="en-US">
                <a:solidFill>
                  <a:schemeClr val="tx1"/>
                </a:solidFill>
              </a:rPr>
            </a:br>
            <a:r>
              <a:rPr lang="en-US">
                <a:solidFill>
                  <a:schemeClr val="tx1"/>
                </a:solidFill>
              </a:rPr>
              <a:t>802.11ac Wave 2</a:t>
            </a:r>
            <a:r>
              <a:rPr lang="en-US"/>
              <a:t/>
            </a:r>
            <a:br>
              <a:rPr lang="en-US"/>
            </a:br>
            <a:r>
              <a:rPr lang="en-US" sz="900" b="0">
                <a:solidFill>
                  <a:schemeClr val="tx1">
                    <a:lumMod val="85000"/>
                    <a:lumOff val="15000"/>
                  </a:schemeClr>
                </a:solidFill>
                <a:latin typeface="Tahoma" pitchFamily="34" charset="0"/>
              </a:rPr>
              <a:t>2 radios</a:t>
            </a:r>
          </a:p>
          <a:p>
            <a:r>
              <a:rPr lang="en-US" sz="900" b="0">
                <a:solidFill>
                  <a:schemeClr val="tx1">
                    <a:lumMod val="85000"/>
                    <a:lumOff val="15000"/>
                  </a:schemeClr>
                </a:solidFill>
                <a:latin typeface="Tahoma" pitchFamily="34" charset="0"/>
              </a:rPr>
              <a:t>2×2:2 @ 2.4GHz</a:t>
            </a:r>
          </a:p>
          <a:p>
            <a:r>
              <a:rPr lang="en-US" sz="900" b="0">
                <a:solidFill>
                  <a:schemeClr val="tx1">
                    <a:lumMod val="85000"/>
                    <a:lumOff val="15000"/>
                  </a:schemeClr>
                </a:solidFill>
                <a:latin typeface="Tahoma" pitchFamily="34" charset="0"/>
              </a:rPr>
              <a:t>2x2:2 @ 5GHz</a:t>
            </a:r>
          </a:p>
          <a:p>
            <a:r>
              <a:rPr lang="en-US" sz="900">
                <a:solidFill>
                  <a:schemeClr val="tx1">
                    <a:lumMod val="85000"/>
                    <a:lumOff val="15000"/>
                  </a:schemeClr>
                </a:solidFill>
                <a:latin typeface="Tahoma" pitchFamily="34" charset="0"/>
              </a:rPr>
              <a:t>BLE, </a:t>
            </a:r>
            <a:r>
              <a:rPr lang="en-US" sz="900" err="1">
                <a:solidFill>
                  <a:schemeClr val="tx1">
                    <a:lumMod val="85000"/>
                    <a:lumOff val="15000"/>
                  </a:schemeClr>
                </a:solidFill>
                <a:latin typeface="Tahoma" pitchFamily="34" charset="0"/>
              </a:rPr>
              <a:t>Zigbee</a:t>
            </a:r>
            <a:endParaRPr lang="en-US" sz="900">
              <a:solidFill>
                <a:schemeClr val="tx1">
                  <a:lumMod val="85000"/>
                  <a:lumOff val="15000"/>
                </a:schemeClr>
              </a:solidFill>
              <a:latin typeface="Tahoma" pitchFamily="34" charset="0"/>
            </a:endParaRPr>
          </a:p>
          <a:p>
            <a:r>
              <a:rPr lang="en-US" sz="900" b="0">
                <a:solidFill>
                  <a:schemeClr val="tx1">
                    <a:lumMod val="85000"/>
                    <a:lumOff val="15000"/>
                  </a:schemeClr>
                </a:solidFill>
                <a:latin typeface="Tahoma" pitchFamily="34" charset="0"/>
              </a:rPr>
              <a:t>1 GE port</a:t>
            </a:r>
          </a:p>
          <a:p>
            <a:r>
              <a:rPr lang="en-US" sz="900">
                <a:solidFill>
                  <a:schemeClr val="tx1">
                    <a:lumMod val="85000"/>
                    <a:lumOff val="15000"/>
                  </a:schemeClr>
                </a:solidFill>
                <a:latin typeface="Tahoma" pitchFamily="34" charset="0"/>
              </a:rPr>
              <a:t>DPI</a:t>
            </a:r>
          </a:p>
        </p:txBody>
      </p:sp>
      <p:pic>
        <p:nvPicPr>
          <p:cNvPr id="35" name="Picture 21">
            <a:extLst>
              <a:ext uri="{FF2B5EF4-FFF2-40B4-BE49-F238E27FC236}">
                <a16:creationId xmlns="" xmlns:a16="http://schemas.microsoft.com/office/drawing/2014/main" id="{DDB942DD-DE12-9B41-8A28-1826784F5F4D}"/>
              </a:ext>
            </a:extLst>
          </p:cNvPr>
          <p:cNvPicPr>
            <a:picLocks noChangeAspect="1"/>
          </p:cNvPicPr>
          <p:nvPr/>
        </p:nvPicPr>
        <p:blipFill>
          <a:blip r:embed="rId13" cstate="print">
            <a:extLst>
              <a:ext uri="{BEBA8EAE-BF5A-486C-A8C5-ECC9F3942E4B}">
                <a14:imgProps xmlns="" xmlns:a14="http://schemas.microsoft.com/office/drawing/2010/main">
                  <a14:imgLayer r:embed="rId14">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3858536" y="1633057"/>
            <a:ext cx="964017" cy="1048065"/>
          </a:xfrm>
          <a:prstGeom prst="rect">
            <a:avLst/>
          </a:prstGeom>
        </p:spPr>
      </p:pic>
      <p:sp>
        <p:nvSpPr>
          <p:cNvPr id="38" name="Content Placeholder 1">
            <a:extLst>
              <a:ext uri="{FF2B5EF4-FFF2-40B4-BE49-F238E27FC236}">
                <a16:creationId xmlns="" xmlns:a16="http://schemas.microsoft.com/office/drawing/2014/main" id="{B2037CD3-80B0-7C48-B6FB-BB28ED40CE6A}"/>
              </a:ext>
            </a:extLst>
          </p:cNvPr>
          <p:cNvSpPr txBox="1">
            <a:spLocks/>
          </p:cNvSpPr>
          <p:nvPr/>
        </p:nvSpPr>
        <p:spPr>
          <a:xfrm>
            <a:off x="4905975" y="2554339"/>
            <a:ext cx="1572902" cy="1374735"/>
          </a:xfrm>
          <a:prstGeom prst="rect">
            <a:avLst/>
          </a:prstGeom>
          <a:noFill/>
          <a:ln w="9525">
            <a:noFill/>
            <a:miter lim="800000"/>
            <a:headEnd/>
            <a:tailEnd/>
          </a:ln>
        </p:spPr>
        <p:txBody>
          <a:bodyPr wrap="square" lIns="0" rIns="0">
            <a:spAutoFit/>
          </a:bodyPr>
          <a:lstStyle>
            <a:defPPr>
              <a:defRPr lang="en-US"/>
            </a:defPPr>
            <a:lvl1pPr algn="ctr">
              <a:spcBef>
                <a:spcPts val="133"/>
              </a:spcBef>
              <a:spcAft>
                <a:spcPts val="133"/>
              </a:spcAft>
              <a:defRPr sz="1000" b="1">
                <a:solidFill>
                  <a:schemeClr val="bg1"/>
                </a:solidFill>
                <a:latin typeface="Trebuchet MS" pitchFamily="34" charset="0"/>
              </a:defRPr>
            </a:lvl1pPr>
          </a:lstStyle>
          <a:p>
            <a:r>
              <a:rPr lang="en-US" sz="1100">
                <a:solidFill>
                  <a:schemeClr val="tx1"/>
                </a:solidFill>
              </a:rPr>
              <a:t>AP1221/AP1222</a:t>
            </a:r>
          </a:p>
          <a:p>
            <a:r>
              <a:rPr lang="en-US">
                <a:solidFill>
                  <a:schemeClr val="tx1"/>
                </a:solidFill>
              </a:rPr>
              <a:t>802.11ac Wave 2</a:t>
            </a:r>
            <a:r>
              <a:rPr lang="en-US"/>
              <a:t/>
            </a:r>
            <a:br>
              <a:rPr lang="en-US"/>
            </a:br>
            <a:r>
              <a:rPr lang="en-US" sz="900" b="0">
                <a:solidFill>
                  <a:schemeClr val="tx1">
                    <a:lumMod val="85000"/>
                    <a:lumOff val="15000"/>
                  </a:schemeClr>
                </a:solidFill>
                <a:latin typeface="Tahoma" pitchFamily="34" charset="0"/>
              </a:rPr>
              <a:t>2 radios</a:t>
            </a:r>
          </a:p>
          <a:p>
            <a:r>
              <a:rPr lang="en-US" sz="900" b="0">
                <a:solidFill>
                  <a:schemeClr val="tx1">
                    <a:lumMod val="85000"/>
                    <a:lumOff val="15000"/>
                  </a:schemeClr>
                </a:solidFill>
                <a:latin typeface="Tahoma" pitchFamily="34" charset="0"/>
              </a:rPr>
              <a:t>2×2:2 @ 2.4GHz</a:t>
            </a:r>
          </a:p>
          <a:p>
            <a:r>
              <a:rPr lang="en-US" sz="900" b="0">
                <a:solidFill>
                  <a:schemeClr val="tx1">
                    <a:lumMod val="85000"/>
                    <a:lumOff val="15000"/>
                  </a:schemeClr>
                </a:solidFill>
                <a:latin typeface="Tahoma" pitchFamily="34" charset="0"/>
              </a:rPr>
              <a:t>4×4:4 @ 5GHz</a:t>
            </a:r>
          </a:p>
          <a:p>
            <a:r>
              <a:rPr lang="en-US" sz="900">
                <a:solidFill>
                  <a:schemeClr val="tx1">
                    <a:lumMod val="85000"/>
                    <a:lumOff val="15000"/>
                  </a:schemeClr>
                </a:solidFill>
                <a:latin typeface="Tahoma" pitchFamily="34" charset="0"/>
              </a:rPr>
              <a:t>BLE w/USB</a:t>
            </a:r>
          </a:p>
          <a:p>
            <a:r>
              <a:rPr lang="en-US" sz="900" b="0">
                <a:solidFill>
                  <a:schemeClr val="tx1">
                    <a:lumMod val="85000"/>
                    <a:lumOff val="15000"/>
                  </a:schemeClr>
                </a:solidFill>
                <a:latin typeface="Tahoma" pitchFamily="34" charset="0"/>
              </a:rPr>
              <a:t>1 GE Port</a:t>
            </a:r>
            <a:br>
              <a:rPr lang="en-US" sz="900" b="0">
                <a:solidFill>
                  <a:schemeClr val="tx1">
                    <a:lumMod val="85000"/>
                    <a:lumOff val="15000"/>
                  </a:schemeClr>
                </a:solidFill>
                <a:latin typeface="Tahoma" pitchFamily="34" charset="0"/>
              </a:rPr>
            </a:br>
            <a:r>
              <a:rPr lang="en-US" sz="900">
                <a:solidFill>
                  <a:schemeClr val="tx1">
                    <a:lumMod val="85000"/>
                    <a:lumOff val="15000"/>
                  </a:schemeClr>
                </a:solidFill>
                <a:latin typeface="Tahoma" pitchFamily="34" charset="0"/>
              </a:rPr>
              <a:t>DPI</a:t>
            </a:r>
          </a:p>
        </p:txBody>
      </p:sp>
      <p:pic>
        <p:nvPicPr>
          <p:cNvPr id="46" name="Picture 24">
            <a:extLst>
              <a:ext uri="{FF2B5EF4-FFF2-40B4-BE49-F238E27FC236}">
                <a16:creationId xmlns="" xmlns:a16="http://schemas.microsoft.com/office/drawing/2014/main" id="{988DA36F-FE63-114F-9689-FEF2A470F9ED}"/>
              </a:ext>
            </a:extLst>
          </p:cNvPr>
          <p:cNvPicPr>
            <a:picLocks noChangeAspect="1"/>
          </p:cNvPicPr>
          <p:nvPr/>
        </p:nvPicPr>
        <p:blipFill>
          <a:blip r:embed="rId15" cstate="print">
            <a:extLst>
              <a:ext uri="{BEBA8EAE-BF5A-486C-A8C5-ECC9F3942E4B}">
                <a14:imgProps xmlns="" xmlns:a14="http://schemas.microsoft.com/office/drawing/2010/main">
                  <a14:imgLayer r:embed="rId16">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5087670" y="1500099"/>
            <a:ext cx="969695" cy="1054239"/>
          </a:xfrm>
          <a:prstGeom prst="rect">
            <a:avLst/>
          </a:prstGeom>
        </p:spPr>
      </p:pic>
      <p:pic>
        <p:nvPicPr>
          <p:cNvPr id="56" name="Picture 25">
            <a:extLst>
              <a:ext uri="{FF2B5EF4-FFF2-40B4-BE49-F238E27FC236}">
                <a16:creationId xmlns="" xmlns:a16="http://schemas.microsoft.com/office/drawing/2014/main" id="{16DD3CAE-F25A-D14E-87F6-F1770E775199}"/>
              </a:ext>
            </a:extLst>
          </p:cNvPr>
          <p:cNvPicPr>
            <a:picLocks noChangeAspect="1"/>
          </p:cNvPicPr>
          <p:nvPr/>
        </p:nvPicPr>
        <p:blipFill>
          <a:blip r:embed="rId17" cstate="print">
            <a:extLst>
              <a:ext uri="{BEBA8EAE-BF5A-486C-A8C5-ECC9F3942E4B}">
                <a14:imgProps xmlns="" xmlns:a14="http://schemas.microsoft.com/office/drawing/2010/main">
                  <a14:imgLayer r:embed="rId18">
                    <a14:imgEffect>
                      <a14:backgroundRemoval t="9941" b="89975" l="8521" r="92442"/>
                    </a14:imgEffect>
                  </a14:imgLayer>
                </a14:imgProps>
              </a:ext>
              <a:ext uri="{28A0092B-C50C-407E-A947-70E740481C1C}">
                <a14:useLocalDpi xmlns="" xmlns:a14="http://schemas.microsoft.com/office/drawing/2010/main"/>
              </a:ext>
            </a:extLst>
          </a:blip>
          <a:stretch>
            <a:fillRect/>
          </a:stretch>
        </p:blipFill>
        <p:spPr>
          <a:xfrm>
            <a:off x="5054034" y="711216"/>
            <a:ext cx="1317132" cy="912422"/>
          </a:xfrm>
          <a:prstGeom prst="rect">
            <a:avLst/>
          </a:prstGeom>
        </p:spPr>
      </p:pic>
      <p:sp>
        <p:nvSpPr>
          <p:cNvPr id="57" name="Content Placeholder 1">
            <a:extLst>
              <a:ext uri="{FF2B5EF4-FFF2-40B4-BE49-F238E27FC236}">
                <a16:creationId xmlns="" xmlns:a16="http://schemas.microsoft.com/office/drawing/2014/main" id="{BF0F23D2-5D5D-C446-88DB-C3CDB95165BF}"/>
              </a:ext>
            </a:extLst>
          </p:cNvPr>
          <p:cNvSpPr txBox="1">
            <a:spLocks/>
          </p:cNvSpPr>
          <p:nvPr/>
        </p:nvSpPr>
        <p:spPr>
          <a:xfrm>
            <a:off x="6183258" y="2346660"/>
            <a:ext cx="1621559" cy="1400383"/>
          </a:xfrm>
          <a:prstGeom prst="rect">
            <a:avLst/>
          </a:prstGeom>
          <a:noFill/>
          <a:ln w="9525">
            <a:noFill/>
            <a:miter lim="800000"/>
            <a:headEnd/>
            <a:tailEnd/>
          </a:ln>
        </p:spPr>
        <p:txBody>
          <a:bodyPr wrap="square" lIns="0" rIns="0">
            <a:spAutoFit/>
          </a:bodyPr>
          <a:lstStyle>
            <a:defPPr>
              <a:defRPr lang="en-US"/>
            </a:defPPr>
            <a:lvl1pPr algn="ctr">
              <a:spcBef>
                <a:spcPts val="133"/>
              </a:spcBef>
              <a:spcAft>
                <a:spcPts val="133"/>
              </a:spcAft>
              <a:defRPr sz="1000" b="1">
                <a:solidFill>
                  <a:schemeClr val="bg1"/>
                </a:solidFill>
                <a:latin typeface="Trebuchet MS" pitchFamily="34" charset="0"/>
              </a:defRPr>
            </a:lvl1pPr>
          </a:lstStyle>
          <a:p>
            <a:r>
              <a:rPr lang="en-US" sz="1100">
                <a:solidFill>
                  <a:schemeClr val="tx1"/>
                </a:solidFill>
              </a:rPr>
              <a:t>AP1231/AP1232</a:t>
            </a:r>
          </a:p>
          <a:p>
            <a:r>
              <a:rPr lang="en-US">
                <a:solidFill>
                  <a:schemeClr val="tx1"/>
                </a:solidFill>
              </a:rPr>
              <a:t>802.11ac Wave 2</a:t>
            </a:r>
            <a:r>
              <a:rPr lang="en-US"/>
              <a:t/>
            </a:r>
            <a:br>
              <a:rPr lang="en-US"/>
            </a:br>
            <a:r>
              <a:rPr lang="en-US" sz="900" b="0">
                <a:solidFill>
                  <a:schemeClr val="tx1">
                    <a:lumMod val="85000"/>
                    <a:lumOff val="15000"/>
                  </a:schemeClr>
                </a:solidFill>
                <a:latin typeface="Tahoma" pitchFamily="34" charset="0"/>
              </a:rPr>
              <a:t>3 radios</a:t>
            </a:r>
          </a:p>
          <a:p>
            <a:r>
              <a:rPr lang="en-US" sz="900" b="0">
                <a:solidFill>
                  <a:schemeClr val="tx1">
                    <a:lumMod val="85000"/>
                    <a:lumOff val="15000"/>
                  </a:schemeClr>
                </a:solidFill>
                <a:latin typeface="Tahoma" pitchFamily="34" charset="0"/>
              </a:rPr>
              <a:t>4×4:4 @ 2.4GHz</a:t>
            </a:r>
          </a:p>
          <a:p>
            <a:r>
              <a:rPr lang="en-US" sz="900" b="0">
                <a:solidFill>
                  <a:schemeClr val="tx1">
                    <a:lumMod val="85000"/>
                    <a:lumOff val="15000"/>
                  </a:schemeClr>
                </a:solidFill>
                <a:latin typeface="Tahoma" pitchFamily="34" charset="0"/>
              </a:rPr>
              <a:t>Dual 4×4:4 @ 5GHz</a:t>
            </a:r>
          </a:p>
          <a:p>
            <a:r>
              <a:rPr lang="en-US" sz="900">
                <a:solidFill>
                  <a:schemeClr val="tx1">
                    <a:lumMod val="85000"/>
                    <a:lumOff val="15000"/>
                  </a:schemeClr>
                </a:solidFill>
                <a:latin typeface="Tahoma" pitchFamily="34" charset="0"/>
              </a:rPr>
              <a:t>BLE</a:t>
            </a:r>
          </a:p>
          <a:p>
            <a:r>
              <a:rPr lang="en-US" sz="900" b="0">
                <a:solidFill>
                  <a:schemeClr val="tx1">
                    <a:lumMod val="85000"/>
                    <a:lumOff val="15000"/>
                  </a:schemeClr>
                </a:solidFill>
                <a:latin typeface="Tahoma" pitchFamily="34" charset="0"/>
              </a:rPr>
              <a:t>1xGE + </a:t>
            </a:r>
            <a:r>
              <a:rPr lang="en-US" sz="900">
                <a:solidFill>
                  <a:schemeClr val="tx1">
                    <a:lumMod val="85000"/>
                    <a:lumOff val="15000"/>
                  </a:schemeClr>
                </a:solidFill>
                <a:latin typeface="Tahoma" pitchFamily="34" charset="0"/>
              </a:rPr>
              <a:t>1x2.5GbE</a:t>
            </a:r>
          </a:p>
          <a:p>
            <a:r>
              <a:rPr lang="en-US" sz="900">
                <a:solidFill>
                  <a:schemeClr val="tx1">
                    <a:lumMod val="85000"/>
                    <a:lumOff val="15000"/>
                  </a:schemeClr>
                </a:solidFill>
                <a:latin typeface="Tahoma" pitchFamily="34" charset="0"/>
              </a:rPr>
              <a:t>DPI</a:t>
            </a:r>
          </a:p>
        </p:txBody>
      </p:sp>
      <p:pic>
        <p:nvPicPr>
          <p:cNvPr id="58" name="Picture 36">
            <a:extLst>
              <a:ext uri="{FF2B5EF4-FFF2-40B4-BE49-F238E27FC236}">
                <a16:creationId xmlns="" xmlns:a16="http://schemas.microsoft.com/office/drawing/2014/main" id="{5EBB6FA3-B163-D644-927F-A462959787D0}"/>
              </a:ext>
            </a:extLst>
          </p:cNvPr>
          <p:cNvPicPr>
            <a:picLocks noChangeAspect="1"/>
          </p:cNvPicPr>
          <p:nvPr/>
        </p:nvPicPr>
        <p:blipFill>
          <a:blip r:embed="rId19" cstate="print">
            <a:extLst>
              <a:ext uri="{BEBA8EAE-BF5A-486C-A8C5-ECC9F3942E4B}">
                <a14:imgProps xmlns="" xmlns:a14="http://schemas.microsoft.com/office/drawing/2010/main">
                  <a14:imgLayer r:embed="rId20">
                    <a14:imgEffect>
                      <a14:backgroundRemoval t="10000" b="90000" l="7748" r="92879"/>
                    </a14:imgEffect>
                  </a14:imgLayer>
                </a14:imgProps>
              </a:ext>
              <a:ext uri="{28A0092B-C50C-407E-A947-70E740481C1C}">
                <a14:useLocalDpi xmlns="" xmlns:a14="http://schemas.microsoft.com/office/drawing/2010/main"/>
              </a:ext>
            </a:extLst>
          </a:blip>
          <a:stretch>
            <a:fillRect/>
          </a:stretch>
        </p:blipFill>
        <p:spPr>
          <a:xfrm>
            <a:off x="6309936" y="436549"/>
            <a:ext cx="1724628" cy="929113"/>
          </a:xfrm>
          <a:prstGeom prst="rect">
            <a:avLst/>
          </a:prstGeom>
        </p:spPr>
      </p:pic>
      <p:pic>
        <p:nvPicPr>
          <p:cNvPr id="59" name="Picture 37">
            <a:extLst>
              <a:ext uri="{FF2B5EF4-FFF2-40B4-BE49-F238E27FC236}">
                <a16:creationId xmlns="" xmlns:a16="http://schemas.microsoft.com/office/drawing/2014/main" id="{A5F95285-F9F5-7641-B966-28EAF3471F9F}"/>
              </a:ext>
            </a:extLst>
          </p:cNvPr>
          <p:cNvPicPr>
            <a:picLocks noChangeAspect="1"/>
          </p:cNvPicPr>
          <p:nvPr/>
        </p:nvPicPr>
        <p:blipFill>
          <a:blip r:embed="rId21" cstate="print">
            <a:extLst>
              <a:ext uri="{BEBA8EAE-BF5A-486C-A8C5-ECC9F3942E4B}">
                <a14:imgProps xmlns="" xmlns:a14="http://schemas.microsoft.com/office/drawing/2010/main">
                  <a14:imgLayer r:embed="rId22">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6406316" y="1214494"/>
            <a:ext cx="1169065" cy="1164300"/>
          </a:xfrm>
          <a:prstGeom prst="rect">
            <a:avLst/>
          </a:prstGeom>
        </p:spPr>
      </p:pic>
      <p:sp>
        <p:nvSpPr>
          <p:cNvPr id="60" name="Content Placeholder 1">
            <a:extLst>
              <a:ext uri="{FF2B5EF4-FFF2-40B4-BE49-F238E27FC236}">
                <a16:creationId xmlns="" xmlns:a16="http://schemas.microsoft.com/office/drawing/2014/main" id="{F94D5518-7993-274C-9703-DED310AA9526}"/>
              </a:ext>
            </a:extLst>
          </p:cNvPr>
          <p:cNvSpPr txBox="1">
            <a:spLocks/>
          </p:cNvSpPr>
          <p:nvPr/>
        </p:nvSpPr>
        <p:spPr>
          <a:xfrm>
            <a:off x="7756160" y="2101198"/>
            <a:ext cx="1334470" cy="1210588"/>
          </a:xfrm>
          <a:prstGeom prst="rect">
            <a:avLst/>
          </a:prstGeom>
          <a:noFill/>
          <a:ln w="9525">
            <a:noFill/>
            <a:miter lim="800000"/>
            <a:headEnd/>
            <a:tailEnd/>
          </a:ln>
        </p:spPr>
        <p:txBody>
          <a:bodyPr wrap="square" lIns="0" rIns="0">
            <a:spAutoFit/>
          </a:bodyPr>
          <a:lstStyle>
            <a:defPPr>
              <a:defRPr lang="en-US"/>
            </a:defPPr>
            <a:lvl1pPr algn="ctr">
              <a:spcBef>
                <a:spcPts val="133"/>
              </a:spcBef>
              <a:spcAft>
                <a:spcPts val="133"/>
              </a:spcAft>
              <a:defRPr sz="1000" b="1">
                <a:solidFill>
                  <a:schemeClr val="bg1"/>
                </a:solidFill>
                <a:latin typeface="Trebuchet MS" pitchFamily="34" charset="0"/>
              </a:defRPr>
            </a:lvl1pPr>
          </a:lstStyle>
          <a:p>
            <a:r>
              <a:rPr lang="en-US" sz="1100">
                <a:solidFill>
                  <a:schemeClr val="tx1"/>
                </a:solidFill>
              </a:rPr>
              <a:t>AP1251</a:t>
            </a:r>
            <a:r>
              <a:rPr lang="en-US">
                <a:solidFill>
                  <a:schemeClr val="tx1"/>
                </a:solidFill>
              </a:rPr>
              <a:t/>
            </a:r>
            <a:br>
              <a:rPr lang="en-US">
                <a:solidFill>
                  <a:schemeClr val="tx1"/>
                </a:solidFill>
              </a:rPr>
            </a:br>
            <a:r>
              <a:rPr lang="en-US">
                <a:solidFill>
                  <a:schemeClr val="tx1"/>
                </a:solidFill>
              </a:rPr>
              <a:t>802.11ac Wave 2</a:t>
            </a:r>
            <a:r>
              <a:rPr lang="en-US"/>
              <a:t/>
            </a:r>
            <a:br>
              <a:rPr lang="en-US"/>
            </a:br>
            <a:r>
              <a:rPr lang="en-US" sz="900" b="0">
                <a:solidFill>
                  <a:schemeClr val="tx1">
                    <a:lumMod val="85000"/>
                    <a:lumOff val="15000"/>
                  </a:schemeClr>
                </a:solidFill>
                <a:latin typeface="Tahoma" pitchFamily="34" charset="0"/>
              </a:rPr>
              <a:t>2 radios</a:t>
            </a:r>
          </a:p>
          <a:p>
            <a:r>
              <a:rPr lang="en-US" sz="900" b="0">
                <a:solidFill>
                  <a:schemeClr val="tx1">
                    <a:lumMod val="85000"/>
                    <a:lumOff val="15000"/>
                  </a:schemeClr>
                </a:solidFill>
                <a:latin typeface="Tahoma" pitchFamily="34" charset="0"/>
              </a:rPr>
              <a:t>2×2:2 @ 2.4GHz</a:t>
            </a:r>
          </a:p>
          <a:p>
            <a:r>
              <a:rPr lang="en-US" sz="900" b="0">
                <a:solidFill>
                  <a:schemeClr val="tx1">
                    <a:lumMod val="85000"/>
                    <a:lumOff val="15000"/>
                  </a:schemeClr>
                </a:solidFill>
                <a:latin typeface="Tahoma" pitchFamily="34" charset="0"/>
              </a:rPr>
              <a:t>2×2:2 @ 5GHz</a:t>
            </a:r>
          </a:p>
          <a:p>
            <a:r>
              <a:rPr lang="en-US" sz="900" b="0">
                <a:solidFill>
                  <a:schemeClr val="tx1">
                    <a:lumMod val="85000"/>
                    <a:lumOff val="15000"/>
                  </a:schemeClr>
                </a:solidFill>
                <a:latin typeface="Tahoma" pitchFamily="34" charset="0"/>
              </a:rPr>
              <a:t>2xGE</a:t>
            </a:r>
          </a:p>
          <a:p>
            <a:r>
              <a:rPr lang="en-US" sz="900">
                <a:solidFill>
                  <a:schemeClr val="tx1">
                    <a:lumMod val="85000"/>
                    <a:lumOff val="15000"/>
                  </a:schemeClr>
                </a:solidFill>
                <a:latin typeface="Tahoma" pitchFamily="34" charset="0"/>
              </a:rPr>
              <a:t>DPI</a:t>
            </a:r>
          </a:p>
        </p:txBody>
      </p:sp>
      <p:pic>
        <p:nvPicPr>
          <p:cNvPr id="64" name="Picture 2" descr="Image result for ip67 logo">
            <a:extLst>
              <a:ext uri="{FF2B5EF4-FFF2-40B4-BE49-F238E27FC236}">
                <a16:creationId xmlns="" xmlns:a16="http://schemas.microsoft.com/office/drawing/2014/main" id="{AEEF56F5-CCE4-F743-AD3F-8B029777F9FE}"/>
              </a:ext>
            </a:extLst>
          </p:cNvPr>
          <p:cNvPicPr>
            <a:picLocks noChangeAspect="1" noChangeArrowheads="1"/>
          </p:cNvPicPr>
          <p:nvPr/>
        </p:nvPicPr>
        <p:blipFill>
          <a:blip r:embed="rId23" cstate="email">
            <a:extLst>
              <a:ext uri="{28A0092B-C50C-407E-A947-70E740481C1C}">
                <a14:useLocalDpi xmlns="" xmlns:a14="http://schemas.microsoft.com/office/drawing/2010/main"/>
              </a:ext>
            </a:extLst>
          </a:blip>
          <a:srcRect/>
          <a:stretch>
            <a:fillRect/>
          </a:stretch>
        </p:blipFill>
        <p:spPr bwMode="auto">
          <a:xfrm>
            <a:off x="8682310" y="1842477"/>
            <a:ext cx="435427" cy="435427"/>
          </a:xfrm>
          <a:prstGeom prst="ellipse">
            <a:avLst/>
          </a:prstGeom>
          <a:noFill/>
        </p:spPr>
      </p:pic>
      <p:grpSp>
        <p:nvGrpSpPr>
          <p:cNvPr id="65" name="Grouper 5">
            <a:extLst>
              <a:ext uri="{FF2B5EF4-FFF2-40B4-BE49-F238E27FC236}">
                <a16:creationId xmlns="" xmlns:a16="http://schemas.microsoft.com/office/drawing/2014/main" id="{DEA91301-A0C8-7549-8E35-6B82015C44DD}"/>
              </a:ext>
            </a:extLst>
          </p:cNvPr>
          <p:cNvGrpSpPr/>
          <p:nvPr/>
        </p:nvGrpSpPr>
        <p:grpSpPr>
          <a:xfrm>
            <a:off x="7706951" y="921605"/>
            <a:ext cx="1428659" cy="1141996"/>
            <a:chOff x="228305" y="1650403"/>
            <a:chExt cx="2724925" cy="2091761"/>
          </a:xfrm>
        </p:grpSpPr>
        <p:pic>
          <p:nvPicPr>
            <p:cNvPr id="71" name="Image 3">
              <a:extLst>
                <a:ext uri="{FF2B5EF4-FFF2-40B4-BE49-F238E27FC236}">
                  <a16:creationId xmlns="" xmlns:a16="http://schemas.microsoft.com/office/drawing/2014/main" id="{511472C4-973E-064C-A7B7-D342A03A9727}"/>
                </a:ext>
              </a:extLst>
            </p:cNvPr>
            <p:cNvPicPr>
              <a:picLocks noChangeAspect="1"/>
            </p:cNvPicPr>
            <p:nvPr/>
          </p:nvPicPr>
          <p:blipFill>
            <a:blip r:embed="rId24" cstate="print">
              <a:extLst>
                <a:ext uri="{28A0092B-C50C-407E-A947-70E740481C1C}">
                  <a14:useLocalDpi xmlns="" xmlns:a14="http://schemas.microsoft.com/office/drawing/2010/main"/>
                </a:ext>
              </a:extLst>
            </a:blip>
            <a:stretch>
              <a:fillRect/>
            </a:stretch>
          </p:blipFill>
          <p:spPr>
            <a:xfrm>
              <a:off x="1184702" y="1650403"/>
              <a:ext cx="1768528" cy="1856520"/>
            </a:xfrm>
            <a:prstGeom prst="rect">
              <a:avLst/>
            </a:prstGeom>
          </p:spPr>
        </p:pic>
        <p:pic>
          <p:nvPicPr>
            <p:cNvPr id="72" name="Image 1">
              <a:extLst>
                <a:ext uri="{FF2B5EF4-FFF2-40B4-BE49-F238E27FC236}">
                  <a16:creationId xmlns="" xmlns:a16="http://schemas.microsoft.com/office/drawing/2014/main" id="{01EDBDA9-B288-0842-92A6-385F5FF752BD}"/>
                </a:ext>
              </a:extLst>
            </p:cNvPr>
            <p:cNvPicPr>
              <a:picLocks noChangeAspect="1"/>
            </p:cNvPicPr>
            <p:nvPr/>
          </p:nvPicPr>
          <p:blipFill>
            <a:blip r:embed="rId25" cstate="print">
              <a:extLst>
                <a:ext uri="{28A0092B-C50C-407E-A947-70E740481C1C}">
                  <a14:useLocalDpi xmlns="" xmlns:a14="http://schemas.microsoft.com/office/drawing/2010/main"/>
                </a:ext>
              </a:extLst>
            </a:blip>
            <a:stretch>
              <a:fillRect/>
            </a:stretch>
          </p:blipFill>
          <p:spPr>
            <a:xfrm>
              <a:off x="228305" y="1837656"/>
              <a:ext cx="1814242" cy="1904508"/>
            </a:xfrm>
            <a:prstGeom prst="rect">
              <a:avLst/>
            </a:prstGeom>
          </p:spPr>
        </p:pic>
      </p:grpSp>
      <p:pic>
        <p:nvPicPr>
          <p:cNvPr id="73" name="圖片 2" descr="1.406">
            <a:extLst>
              <a:ext uri="{FF2B5EF4-FFF2-40B4-BE49-F238E27FC236}">
                <a16:creationId xmlns="" xmlns:a16="http://schemas.microsoft.com/office/drawing/2014/main" id="{6B1AB96F-ECE6-C946-B083-54D5FD8D91FA}"/>
              </a:ext>
            </a:extLst>
          </p:cNvPr>
          <p:cNvPicPr>
            <a:picLocks noChangeAspect="1"/>
          </p:cNvPicPr>
          <p:nvPr/>
        </p:nvPicPr>
        <p:blipFill>
          <a:blip r:embed="rId26" cstate="print">
            <a:extLst>
              <a:ext uri="{28A0092B-C50C-407E-A947-70E740481C1C}">
                <a14:useLocalDpi xmlns="" xmlns:a14="http://schemas.microsoft.com/office/drawing/2010/main"/>
              </a:ext>
            </a:extLst>
          </a:blip>
          <a:srcRect/>
          <a:stretch>
            <a:fillRect/>
          </a:stretch>
        </p:blipFill>
        <p:spPr>
          <a:xfrm>
            <a:off x="2102745" y="2027218"/>
            <a:ext cx="1602869" cy="736798"/>
          </a:xfrm>
          <a:prstGeom prst="rect">
            <a:avLst/>
          </a:prstGeom>
        </p:spPr>
      </p:pic>
    </p:spTree>
    <p:extLst>
      <p:ext uri="{BB962C8B-B14F-4D97-AF65-F5344CB8AC3E}">
        <p14:creationId xmlns="" xmlns:p14="http://schemas.microsoft.com/office/powerpoint/2010/main" val="2915440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8641"/>
            <a:ext cx="7960528" cy="1200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bg1"/>
              </a:solidFill>
              <a:latin typeface="Trebuchet MS"/>
            </a:endParaRPr>
          </a:p>
          <a:p>
            <a:r>
              <a:rPr lang="en-US" sz="1200" dirty="0">
                <a:solidFill>
                  <a:schemeClr val="bg1"/>
                </a:solidFill>
                <a:latin typeface="Trebuchet MS"/>
              </a:rPr>
              <a:t>Short description</a:t>
            </a:r>
            <a:r>
              <a:rPr lang="en-US" sz="1000" dirty="0">
                <a:latin typeface="Trebuchet MS" pitchFamily="34" charset="0"/>
              </a:rPr>
              <a:t/>
            </a:r>
            <a:br>
              <a:rPr lang="en-US" sz="1000" dirty="0">
                <a:latin typeface="Trebuchet MS" pitchFamily="34" charset="0"/>
              </a:rPr>
            </a:br>
            <a:r>
              <a:rPr lang="en-US" sz="1000" dirty="0">
                <a:solidFill>
                  <a:schemeClr val="tx1"/>
                </a:solidFill>
                <a:latin typeface="Trebuchet MS"/>
              </a:rPr>
              <a:t>802.11 a/b/g/n/ac Wave1. Dual radio 2x2, 2 spatial streams, 1 </a:t>
            </a:r>
            <a:r>
              <a:rPr lang="en-US" sz="1000" dirty="0" err="1">
                <a:solidFill>
                  <a:schemeClr val="tx1"/>
                </a:solidFill>
                <a:latin typeface="Trebuchet MS"/>
              </a:rPr>
              <a:t>GbE</a:t>
            </a:r>
            <a:r>
              <a:rPr lang="en-US" sz="1000" dirty="0">
                <a:solidFill>
                  <a:schemeClr val="tx1"/>
                </a:solidFill>
                <a:latin typeface="Trebuchet MS"/>
              </a:rPr>
              <a:t> network interface, Up to 1,2 Gbps data rates, IEEE 802.3af Power over Ethernet (</a:t>
            </a:r>
            <a:r>
              <a:rPr lang="en-US" sz="1000" dirty="0" err="1">
                <a:solidFill>
                  <a:schemeClr val="tx1"/>
                </a:solidFill>
                <a:latin typeface="Trebuchet MS"/>
              </a:rPr>
              <a:t>PoE</a:t>
            </a:r>
            <a:r>
              <a:rPr lang="en-US" sz="1000" dirty="0">
                <a:solidFill>
                  <a:schemeClr val="tx1"/>
                </a:solidFill>
                <a:latin typeface="Trebuchet MS"/>
              </a:rPr>
              <a:t>) sourcing, Up to 32(*) AP per cluster, 256 concurrent clients and 16 SSID</a:t>
            </a:r>
            <a:endParaRPr lang="en-US" dirty="0">
              <a:solidFill>
                <a:schemeClr val="tx1"/>
              </a:solidFill>
            </a:endParaRPr>
          </a:p>
          <a:p>
            <a:endParaRPr lang="en-US" sz="800" dirty="0">
              <a:solidFill>
                <a:schemeClr val="tx1"/>
              </a:solidFill>
              <a:latin typeface="Trebuchet MS"/>
            </a:endParaRPr>
          </a:p>
        </p:txBody>
      </p:sp>
      <p:sp>
        <p:nvSpPr>
          <p:cNvPr id="6" name="Rectangle 5"/>
          <p:cNvSpPr/>
          <p:nvPr/>
        </p:nvSpPr>
        <p:spPr>
          <a:xfrm>
            <a:off x="5273000" y="591044"/>
            <a:ext cx="3943385" cy="3370153"/>
          </a:xfrm>
          <a:prstGeom prst="rect">
            <a:avLst/>
          </a:prstGeom>
        </p:spPr>
        <p:txBody>
          <a:bodyPr wrap="square" anchor="t">
            <a:spAutoFit/>
          </a:bodyPr>
          <a:lstStyle/>
          <a:p>
            <a:pPr>
              <a:spcBef>
                <a:spcPts val="0"/>
              </a:spcBef>
              <a:buClr>
                <a:srgbClr val="00549F"/>
              </a:buClr>
            </a:pPr>
            <a:r>
              <a:rPr lang="en-US" sz="1100" dirty="0">
                <a:solidFill>
                  <a:schemeClr val="bg1"/>
                </a:solidFill>
                <a:latin typeface="Trebuchet MS" pitchFamily="34" charset="0"/>
              </a:rPr>
              <a:t>Key benefits</a:t>
            </a:r>
          </a:p>
          <a:p>
            <a:pPr marL="179705" lvl="2" indent="-180975" eaLnBrk="0" hangingPunct="0">
              <a:spcBef>
                <a:spcPts val="0"/>
              </a:spcBef>
              <a:buClr>
                <a:srgbClr val="00549F"/>
              </a:buClr>
              <a:buSzPct val="100000"/>
              <a:buFontTx/>
              <a:buChar char="•"/>
              <a:defRPr/>
            </a:pPr>
            <a:r>
              <a:rPr lang="en-US" sz="900" dirty="0">
                <a:latin typeface="Trebuchet MS" pitchFamily="34" charset="0"/>
              </a:rPr>
              <a:t>Ideal for SMB organizations</a:t>
            </a:r>
          </a:p>
          <a:p>
            <a:pPr marL="528320" lvl="3" indent="-180975" eaLnBrk="0" hangingPunct="0">
              <a:spcBef>
                <a:spcPts val="0"/>
              </a:spcBef>
              <a:buClr>
                <a:srgbClr val="00549F"/>
              </a:buClr>
              <a:buSzPct val="100000"/>
              <a:buFontTx/>
              <a:buChar char="•"/>
              <a:defRPr/>
            </a:pPr>
            <a:r>
              <a:rPr lang="en-US" sz="900" dirty="0">
                <a:latin typeface="Trebuchet MS" pitchFamily="34" charset="0"/>
              </a:rPr>
              <a:t>Entry-Level indoor AP for small and medium density deployment</a:t>
            </a:r>
          </a:p>
          <a:p>
            <a:pPr marL="528320" lvl="3" indent="-180975" eaLnBrk="0" hangingPunct="0">
              <a:spcBef>
                <a:spcPts val="0"/>
              </a:spcBef>
              <a:buClr>
                <a:srgbClr val="00549F"/>
              </a:buClr>
              <a:buSzPct val="100000"/>
              <a:buFontTx/>
              <a:buChar char="•"/>
              <a:defRPr/>
            </a:pPr>
            <a:r>
              <a:rPr lang="en-US" sz="900" dirty="0">
                <a:latin typeface="Trebuchet MS" pitchFamily="34" charset="0"/>
              </a:rPr>
              <a:t>High performance Gigabit Access Point, 802.11ac Wave1 </a:t>
            </a:r>
          </a:p>
          <a:p>
            <a:pPr marL="180340" lvl="2" indent="-180975" eaLnBrk="0" hangingPunct="0">
              <a:spcBef>
                <a:spcPts val="0"/>
              </a:spcBef>
              <a:buClr>
                <a:srgbClr val="00549F"/>
              </a:buClr>
              <a:buSzPct val="100000"/>
              <a:buFontTx/>
              <a:buChar char="•"/>
              <a:defRPr/>
            </a:pPr>
            <a:r>
              <a:rPr lang="en-US" sz="900" dirty="0">
                <a:latin typeface="Trebuchet MS"/>
              </a:rPr>
              <a:t>Enabling excellent performance with simplicity</a:t>
            </a:r>
          </a:p>
          <a:p>
            <a:pPr marL="528320" lvl="3" indent="-180975" eaLnBrk="0" hangingPunct="0">
              <a:spcBef>
                <a:spcPts val="0"/>
              </a:spcBef>
              <a:buClr>
                <a:srgbClr val="00549F"/>
              </a:buClr>
              <a:buSzPct val="100000"/>
              <a:buChar char="•"/>
              <a:defRPr/>
            </a:pPr>
            <a:r>
              <a:rPr lang="en-US" sz="900" dirty="0">
                <a:latin typeface="Trebuchet MS"/>
              </a:rPr>
              <a:t>Enhanced Radio Dynamic </a:t>
            </a:r>
            <a:r>
              <a:rPr lang="en-US" sz="900" dirty="0" err="1">
                <a:latin typeface="Trebuchet MS"/>
              </a:rPr>
              <a:t>AdjustmentTM</a:t>
            </a:r>
            <a:r>
              <a:rPr lang="en-US" sz="900" dirty="0">
                <a:latin typeface="Trebuchet MS"/>
              </a:rPr>
              <a:t> with DFS/TPC</a:t>
            </a:r>
            <a:endParaRPr lang="en-US" dirty="0">
              <a:ea typeface="Tahoma"/>
              <a:cs typeface="Tahoma"/>
            </a:endParaRPr>
          </a:p>
          <a:p>
            <a:pPr marL="528320" lvl="3" indent="-180975" eaLnBrk="0" hangingPunct="0">
              <a:spcBef>
                <a:spcPts val="0"/>
              </a:spcBef>
              <a:buClr>
                <a:srgbClr val="00549F"/>
              </a:buClr>
              <a:buSzPct val="100000"/>
              <a:buFontTx/>
              <a:buChar char="•"/>
              <a:defRPr/>
            </a:pPr>
            <a:r>
              <a:rPr lang="en-US" sz="900" dirty="0">
                <a:latin typeface="Trebuchet MS" pitchFamily="34" charset="0"/>
              </a:rPr>
              <a:t>Integrated Simple Guest Management</a:t>
            </a:r>
          </a:p>
          <a:p>
            <a:pPr marL="528320" lvl="3" indent="-180975" eaLnBrk="0" hangingPunct="0">
              <a:spcBef>
                <a:spcPts val="0"/>
              </a:spcBef>
              <a:buClr>
                <a:srgbClr val="00549F"/>
              </a:buClr>
              <a:buSzPct val="100000"/>
              <a:buFontTx/>
              <a:buChar char="•"/>
              <a:defRPr/>
            </a:pPr>
            <a:r>
              <a:rPr lang="en-US" sz="900" dirty="0">
                <a:latin typeface="Trebuchet MS" pitchFamily="34" charset="0"/>
              </a:rPr>
              <a:t>Built-in customizable captive portal</a:t>
            </a:r>
          </a:p>
          <a:p>
            <a:pPr marL="528320" lvl="3" indent="-180975" eaLnBrk="0" hangingPunct="0">
              <a:spcBef>
                <a:spcPts val="0"/>
              </a:spcBef>
              <a:buClr>
                <a:srgbClr val="00549F"/>
              </a:buClr>
              <a:buSzPct val="100000"/>
              <a:buFontTx/>
              <a:buChar char="•"/>
              <a:defRPr/>
            </a:pPr>
            <a:r>
              <a:rPr lang="en-US" sz="900" dirty="0">
                <a:latin typeface="Trebuchet MS" pitchFamily="34" charset="0"/>
              </a:rPr>
              <a:t>Support of Role based Management Access</a:t>
            </a:r>
          </a:p>
          <a:p>
            <a:pPr marL="528320" lvl="3" indent="-180975" eaLnBrk="0" hangingPunct="0">
              <a:spcBef>
                <a:spcPts val="0"/>
              </a:spcBef>
              <a:buClr>
                <a:srgbClr val="00549F"/>
              </a:buClr>
              <a:buSzPct val="100000"/>
              <a:buFontTx/>
              <a:buChar char="•"/>
              <a:defRPr/>
            </a:pPr>
            <a:r>
              <a:rPr lang="en-US" sz="900" dirty="0">
                <a:latin typeface="Trebuchet MS" pitchFamily="34" charset="0"/>
              </a:rPr>
              <a:t>Seamless Roaming for Real Time Applications</a:t>
            </a:r>
          </a:p>
          <a:p>
            <a:pPr marL="528320" lvl="3" indent="-180975" eaLnBrk="0" hangingPunct="0">
              <a:spcBef>
                <a:spcPts val="0"/>
              </a:spcBef>
              <a:buClr>
                <a:srgbClr val="00549F"/>
              </a:buClr>
              <a:buSzPct val="100000"/>
              <a:buFontTx/>
              <a:buChar char="•"/>
              <a:defRPr/>
            </a:pPr>
            <a:r>
              <a:rPr lang="en-US" sz="900" dirty="0">
                <a:latin typeface="Trebuchet MS" pitchFamily="34" charset="0"/>
              </a:rPr>
              <a:t>AP-Group Architecture</a:t>
            </a:r>
          </a:p>
          <a:p>
            <a:pPr marL="528320" lvl="3" indent="-180975" eaLnBrk="0" hangingPunct="0">
              <a:spcBef>
                <a:spcPts val="0"/>
              </a:spcBef>
              <a:buClr>
                <a:srgbClr val="00549F"/>
              </a:buClr>
              <a:buSzPct val="100000"/>
              <a:buFontTx/>
              <a:buChar char="•"/>
              <a:defRPr/>
            </a:pPr>
            <a:r>
              <a:rPr lang="en-US" sz="900" dirty="0">
                <a:latin typeface="Trebuchet MS" pitchFamily="34" charset="0"/>
              </a:rPr>
              <a:t>Zero Touch Provisioning </a:t>
            </a:r>
          </a:p>
          <a:p>
            <a:pPr indent="-635" eaLnBrk="0" hangingPunct="0">
              <a:spcBef>
                <a:spcPts val="0"/>
              </a:spcBef>
              <a:buClr>
                <a:srgbClr val="00549F"/>
              </a:buClr>
              <a:defRPr/>
            </a:pPr>
            <a:r>
              <a:rPr lang="en-US" sz="1100" dirty="0">
                <a:solidFill>
                  <a:schemeClr val="bg1"/>
                </a:solidFill>
                <a:latin typeface="Trebuchet MS" pitchFamily="34" charset="0"/>
              </a:rPr>
              <a:t>Options</a:t>
            </a:r>
          </a:p>
          <a:p>
            <a:pPr marL="179705" lvl="2" indent="-180975" eaLnBrk="0" hangingPunct="0">
              <a:spcBef>
                <a:spcPts val="0"/>
              </a:spcBef>
              <a:buClr>
                <a:srgbClr val="00549F"/>
              </a:buClr>
              <a:buSzPct val="100000"/>
              <a:buFontTx/>
              <a:buChar char="•"/>
              <a:defRPr/>
            </a:pPr>
            <a:r>
              <a:rPr lang="en-US" sz="900" dirty="0" err="1">
                <a:latin typeface="Trebuchet MS"/>
              </a:rPr>
              <a:t>OmniAccess</a:t>
            </a:r>
            <a:r>
              <a:rPr lang="en-US" sz="900" dirty="0">
                <a:latin typeface="Trebuchet MS"/>
              </a:rPr>
              <a:t>® Stellar Mounting Kit for:</a:t>
            </a:r>
          </a:p>
          <a:p>
            <a:pPr marL="528320" lvl="3" indent="-180975" eaLnBrk="0" hangingPunct="0">
              <a:lnSpc>
                <a:spcPct val="90000"/>
              </a:lnSpc>
              <a:spcBef>
                <a:spcPts val="0"/>
              </a:spcBef>
              <a:buClr>
                <a:srgbClr val="00549F"/>
              </a:buClr>
              <a:buSzPct val="100000"/>
              <a:buFont typeface="Arial"/>
              <a:buChar char="•"/>
              <a:defRPr/>
            </a:pPr>
            <a:r>
              <a:rPr lang="en-US" sz="900" dirty="0">
                <a:latin typeface="Trebuchet MS"/>
              </a:rPr>
              <a:t>T shaped ceiling rail mounting (OAW-AP-MNT-B)</a:t>
            </a:r>
          </a:p>
          <a:p>
            <a:pPr marL="528320" lvl="3" indent="-180975" eaLnBrk="0" hangingPunct="0">
              <a:lnSpc>
                <a:spcPct val="90000"/>
              </a:lnSpc>
              <a:spcBef>
                <a:spcPts val="0"/>
              </a:spcBef>
              <a:buClr>
                <a:srgbClr val="00549F"/>
              </a:buClr>
              <a:buSzPct val="100000"/>
              <a:buFont typeface="Arial,Sans-Serif"/>
              <a:buChar char="•"/>
              <a:defRPr/>
            </a:pPr>
            <a:r>
              <a:rPr lang="en-US" sz="900" dirty="0">
                <a:latin typeface="Trebuchet MS"/>
              </a:rPr>
              <a:t>Wall mounting and ceiling mounting (OAW-AP-MNT-W)</a:t>
            </a:r>
          </a:p>
          <a:p>
            <a:pPr marL="528320" lvl="3" indent="-180975" eaLnBrk="0" hangingPunct="0">
              <a:lnSpc>
                <a:spcPct val="90000"/>
              </a:lnSpc>
              <a:spcBef>
                <a:spcPts val="0"/>
              </a:spcBef>
              <a:buClr>
                <a:srgbClr val="00549F"/>
              </a:buClr>
              <a:buSzPct val="100000"/>
              <a:buFont typeface="Arial,Sans-Serif"/>
              <a:buChar char="•"/>
              <a:defRPr/>
            </a:pPr>
            <a:r>
              <a:rPr lang="en-US" sz="900" dirty="0">
                <a:latin typeface="Trebuchet MS"/>
              </a:rPr>
              <a:t>Other shaped ceiling rail mounting (OAW-AP-MNT-C)</a:t>
            </a:r>
          </a:p>
          <a:p>
            <a:pPr marL="528320" lvl="3" indent="-180975" eaLnBrk="0" hangingPunct="0">
              <a:lnSpc>
                <a:spcPct val="90000"/>
              </a:lnSpc>
              <a:spcBef>
                <a:spcPts val="0"/>
              </a:spcBef>
              <a:buClr>
                <a:srgbClr val="00549F"/>
              </a:buClr>
              <a:buSzPct val="100000"/>
              <a:buFont typeface="Arial,Sans-Serif"/>
              <a:buChar char="•"/>
              <a:defRPr/>
            </a:pPr>
            <a:r>
              <a:rPr lang="en-US" sz="900" dirty="0">
                <a:latin typeface="Trebuchet MS"/>
              </a:rPr>
              <a:t>Power Injector </a:t>
            </a:r>
            <a:r>
              <a:rPr lang="en-US" sz="900" dirty="0" err="1">
                <a:latin typeface="Trebuchet MS"/>
              </a:rPr>
              <a:t>PoE</a:t>
            </a:r>
            <a:r>
              <a:rPr lang="en-US" sz="900" dirty="0">
                <a:latin typeface="Trebuchet MS"/>
              </a:rPr>
              <a:t> Midspan (PD-9001GR/AT/AC)</a:t>
            </a:r>
          </a:p>
          <a:p>
            <a:pPr marL="528320" lvl="3" indent="-180975" eaLnBrk="0" hangingPunct="0">
              <a:lnSpc>
                <a:spcPct val="90000"/>
              </a:lnSpc>
              <a:spcBef>
                <a:spcPts val="0"/>
              </a:spcBef>
              <a:buClr>
                <a:srgbClr val="00549F"/>
              </a:buClr>
              <a:buSzPct val="100000"/>
              <a:buFont typeface="Arial,Sans-Serif"/>
              <a:buChar char="•"/>
              <a:defRPr/>
            </a:pPr>
            <a:r>
              <a:rPr lang="en-US" sz="900" dirty="0">
                <a:latin typeface="Trebuchet MS"/>
              </a:rPr>
              <a:t>48V/30W AC-to-DC Power Adapter (ADP-30HRBD)</a:t>
            </a:r>
            <a:endParaRPr lang="en-US" dirty="0">
              <a:latin typeface="Trebuchet MS"/>
            </a:endParaRPr>
          </a:p>
          <a:p>
            <a:pPr eaLnBrk="0" hangingPunct="0">
              <a:spcBef>
                <a:spcPts val="0"/>
              </a:spcBef>
              <a:buClr>
                <a:srgbClr val="00549F"/>
              </a:buClr>
              <a:buSzPct val="100000"/>
              <a:defRPr/>
            </a:pPr>
            <a:endParaRPr lang="en-US" sz="1100" dirty="0">
              <a:solidFill>
                <a:schemeClr val="bg1"/>
              </a:solidFill>
              <a:latin typeface="Trebuchet MS" pitchFamily="34" charset="0"/>
            </a:endParaRPr>
          </a:p>
          <a:p>
            <a:pPr marL="179705" indent="-180975">
              <a:spcBef>
                <a:spcPts val="0"/>
              </a:spcBef>
              <a:buClr>
                <a:srgbClr val="00549F"/>
              </a:buClr>
              <a:buChar char="•"/>
            </a:pPr>
            <a:endParaRPr lang="en-US" sz="900" dirty="0">
              <a:solidFill>
                <a:srgbClr val="000000"/>
              </a:solidFill>
              <a:latin typeface="Trebuchet MS" pitchFamily="34" charset="0"/>
            </a:endParaRPr>
          </a:p>
          <a:p>
            <a:pPr marL="180975" indent="-180975">
              <a:buClr>
                <a:srgbClr val="00549F"/>
              </a:buClr>
              <a:buFontTx/>
              <a:buChar char="•"/>
            </a:pPr>
            <a:endParaRPr lang="en-US" sz="9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latin typeface="Trebuchet MS"/>
                <a:cs typeface="Segoe UI"/>
              </a:rPr>
              <a:t>Alcatel-Lucent OmniAccess® Stellar AP1101</a:t>
            </a:r>
            <a:r>
              <a:rPr lang="en-US" sz="1600">
                <a:latin typeface="Trebuchet MS"/>
                <a:cs typeface="Segoe UI"/>
              </a:rPr>
              <a:t/>
            </a:r>
            <a:br>
              <a:rPr lang="en-US" sz="1600">
                <a:latin typeface="Trebuchet MS"/>
                <a:cs typeface="Segoe UI"/>
              </a:rPr>
            </a:br>
            <a:r>
              <a:rPr lang="en-US" sz="1200" b="0">
                <a:solidFill>
                  <a:schemeClr val="bg1"/>
                </a:solidFill>
                <a:latin typeface="Trebuchet MS"/>
                <a:cs typeface="Segoe UI"/>
              </a:rPr>
              <a:t>On-site mobility </a:t>
            </a:r>
            <a:endParaRPr lang="en-US" sz="2000" b="0">
              <a:solidFill>
                <a:schemeClr val="bg1"/>
              </a:solidFill>
            </a:endParaRPr>
          </a:p>
        </p:txBody>
      </p:sp>
      <p:pic>
        <p:nvPicPr>
          <p:cNvPr id="7" name="Picture 6">
            <a:extLst>
              <a:ext uri="{FF2B5EF4-FFF2-40B4-BE49-F238E27FC236}">
                <a16:creationId xmlns="" xmlns:a16="http://schemas.microsoft.com/office/drawing/2014/main" id="{F548CD25-C28A-437B-8B96-F8CB34BF277E}"/>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2102254" y="988351"/>
            <a:ext cx="1784781" cy="2014514"/>
          </a:xfrm>
          <a:prstGeom prst="rect">
            <a:avLst/>
          </a:prstGeom>
        </p:spPr>
      </p:pic>
      <p:sp>
        <p:nvSpPr>
          <p:cNvPr id="31" name="Rectangle 30">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2" name="Rectangle 31">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37" name="Rectangle 36">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7"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8"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9"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97747" y="3412573"/>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
        <p:nvSpPr>
          <p:cNvPr id="2" name="Rectangle 1">
            <a:extLst>
              <a:ext uri="{FF2B5EF4-FFF2-40B4-BE49-F238E27FC236}">
                <a16:creationId xmlns="" xmlns:a16="http://schemas.microsoft.com/office/drawing/2014/main" id="{5B2A7A6B-E5FD-4439-AD36-EAB08E9CDC2A}"/>
              </a:ext>
            </a:extLst>
          </p:cNvPr>
          <p:cNvSpPr/>
          <p:nvPr/>
        </p:nvSpPr>
        <p:spPr>
          <a:xfrm>
            <a:off x="1436914" y="4375853"/>
            <a:ext cx="4572000" cy="215444"/>
          </a:xfrm>
          <a:prstGeom prst="rect">
            <a:avLst/>
          </a:prstGeom>
        </p:spPr>
        <p:txBody>
          <a:bodyPr>
            <a:spAutoFit/>
          </a:bodyPr>
          <a:lstStyle/>
          <a:p>
            <a:r>
              <a:rPr lang="en-US" sz="800" dirty="0">
                <a:latin typeface="Trebuchet MS"/>
              </a:rPr>
              <a:t>(*) 64 AP per cluster if there are 4 x APs of higher family (AP12xx)</a:t>
            </a:r>
            <a:endParaRPr lang="en-US" sz="800" dirty="0"/>
          </a:p>
        </p:txBody>
      </p:sp>
    </p:spTree>
    <p:extLst>
      <p:ext uri="{BB962C8B-B14F-4D97-AF65-F5344CB8AC3E}">
        <p14:creationId xmlns="" xmlns:p14="http://schemas.microsoft.com/office/powerpoint/2010/main" val="2453078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schemeClr val="bg1"/>
              </a:solidFill>
              <a:latin typeface="Trebuchet MS"/>
            </a:endParaRPr>
          </a:p>
          <a:p>
            <a:r>
              <a:rPr lang="en-US" sz="1200">
                <a:solidFill>
                  <a:schemeClr val="bg1"/>
                </a:solidFill>
                <a:latin typeface="Trebuchet MS"/>
              </a:rPr>
              <a:t>Short description</a:t>
            </a:r>
            <a:r>
              <a:rPr lang="en-US" sz="1000">
                <a:latin typeface="Trebuchet MS" pitchFamily="34" charset="0"/>
              </a:rPr>
              <a:t/>
            </a:r>
            <a:br>
              <a:rPr lang="en-US" sz="1000">
                <a:latin typeface="Trebuchet MS" pitchFamily="34" charset="0"/>
              </a:rPr>
            </a:br>
            <a:r>
              <a:rPr lang="en-US" sz="1000">
                <a:solidFill>
                  <a:schemeClr val="tx1"/>
                </a:solidFill>
                <a:latin typeface="Trebuchet MS"/>
              </a:rPr>
              <a:t>802.11 a/b/g/n/ac Wave2. Dual radio 2x2, 2 spatial streams, 1 </a:t>
            </a:r>
            <a:r>
              <a:rPr lang="en-US" sz="1000" err="1">
                <a:solidFill>
                  <a:schemeClr val="tx1"/>
                </a:solidFill>
                <a:latin typeface="Trebuchet MS"/>
              </a:rPr>
              <a:t>GbE</a:t>
            </a:r>
            <a:r>
              <a:rPr lang="en-US" sz="1000">
                <a:solidFill>
                  <a:schemeClr val="tx1"/>
                </a:solidFill>
                <a:latin typeface="Trebuchet MS"/>
              </a:rPr>
              <a:t> network interface, Up to 1,2 </a:t>
            </a:r>
            <a:r>
              <a:rPr lang="en-US" sz="1000" err="1">
                <a:solidFill>
                  <a:schemeClr val="tx1"/>
                </a:solidFill>
                <a:latin typeface="Trebuchet MS"/>
              </a:rPr>
              <a:t>Gbps</a:t>
            </a:r>
            <a:r>
              <a:rPr lang="en-US" sz="1000">
                <a:solidFill>
                  <a:schemeClr val="tx1"/>
                </a:solidFill>
                <a:latin typeface="Trebuchet MS"/>
              </a:rPr>
              <a:t> data rates, IEEE 802.3af Power over Ethernet (</a:t>
            </a:r>
            <a:r>
              <a:rPr lang="en-US" sz="1000" err="1">
                <a:solidFill>
                  <a:schemeClr val="tx1"/>
                </a:solidFill>
                <a:latin typeface="Trebuchet MS"/>
              </a:rPr>
              <a:t>PoE</a:t>
            </a:r>
            <a:r>
              <a:rPr lang="en-US" sz="1000">
                <a:solidFill>
                  <a:schemeClr val="tx1"/>
                </a:solidFill>
                <a:latin typeface="Trebuchet MS"/>
              </a:rPr>
              <a:t>) sourcing, Up to 64 AP per cluster, 256 concurrent clients and 16 SSID</a:t>
            </a:r>
            <a:endParaRPr lang="en-US">
              <a:solidFill>
                <a:schemeClr val="tx1"/>
              </a:solidFill>
            </a:endParaRPr>
          </a:p>
          <a:p>
            <a:endParaRPr lang="en-US" sz="1000">
              <a:solidFill>
                <a:schemeClr val="tx1"/>
              </a:solidFill>
              <a:latin typeface="Trebuchet MS" pitchFamily="34" charset="0"/>
            </a:endParaRPr>
          </a:p>
        </p:txBody>
      </p:sp>
      <p:sp>
        <p:nvSpPr>
          <p:cNvPr id="6" name="Rectangle 5"/>
          <p:cNvSpPr/>
          <p:nvPr/>
        </p:nvSpPr>
        <p:spPr>
          <a:xfrm>
            <a:off x="5273000" y="591044"/>
            <a:ext cx="3943385" cy="3647152"/>
          </a:xfrm>
          <a:prstGeom prst="rect">
            <a:avLst/>
          </a:prstGeom>
        </p:spPr>
        <p:txBody>
          <a:bodyPr wrap="square" anchor="t">
            <a:spAutoFit/>
          </a:bodyPr>
          <a:lstStyle/>
          <a:p>
            <a:pPr>
              <a:spcBef>
                <a:spcPts val="0"/>
              </a:spcBef>
              <a:buClr>
                <a:srgbClr val="00549F"/>
              </a:buClr>
            </a:pPr>
            <a:r>
              <a:rPr lang="en-US" sz="1100" dirty="0">
                <a:solidFill>
                  <a:schemeClr val="bg1"/>
                </a:solidFill>
                <a:latin typeface="Trebuchet MS" pitchFamily="34" charset="0"/>
              </a:rPr>
              <a:t>Key benefits</a:t>
            </a:r>
          </a:p>
          <a:p>
            <a:pPr marL="179705" lvl="2" indent="-180975" eaLnBrk="0" hangingPunct="0">
              <a:spcBef>
                <a:spcPts val="0"/>
              </a:spcBef>
              <a:buClr>
                <a:srgbClr val="00549F"/>
              </a:buClr>
              <a:buSzPct val="100000"/>
              <a:buFontTx/>
              <a:buChar char="•"/>
              <a:defRPr/>
            </a:pPr>
            <a:r>
              <a:rPr lang="en-US" sz="900" dirty="0">
                <a:latin typeface="Trebuchet MS" pitchFamily="34" charset="0"/>
              </a:rPr>
              <a:t>Ideal for SMB organizations</a:t>
            </a:r>
          </a:p>
          <a:p>
            <a:pPr marL="528320" lvl="3" indent="-180975" eaLnBrk="0" hangingPunct="0">
              <a:spcBef>
                <a:spcPts val="0"/>
              </a:spcBef>
              <a:buClr>
                <a:srgbClr val="00549F"/>
              </a:buClr>
              <a:buSzPct val="100000"/>
              <a:buFontTx/>
              <a:buChar char="•"/>
              <a:defRPr/>
            </a:pPr>
            <a:r>
              <a:rPr lang="en-US" sz="900" dirty="0">
                <a:latin typeface="Trebuchet MS"/>
              </a:rPr>
              <a:t>Indoor AP for small and medium density deployment</a:t>
            </a:r>
          </a:p>
          <a:p>
            <a:pPr marL="528320" lvl="3" indent="-180975" eaLnBrk="0" hangingPunct="0">
              <a:spcBef>
                <a:spcPts val="0"/>
              </a:spcBef>
              <a:buClr>
                <a:srgbClr val="00549F"/>
              </a:buClr>
              <a:buSzPct val="100000"/>
              <a:buFontTx/>
              <a:buChar char="•"/>
              <a:defRPr/>
            </a:pPr>
            <a:r>
              <a:rPr lang="en-US" sz="900" dirty="0">
                <a:latin typeface="Trebuchet MS"/>
              </a:rPr>
              <a:t>High performance Gigabit Access Point, 802.11ac Wave2 </a:t>
            </a:r>
          </a:p>
          <a:p>
            <a:pPr marL="180340" lvl="2" indent="-180975" eaLnBrk="0" hangingPunct="0">
              <a:spcBef>
                <a:spcPts val="0"/>
              </a:spcBef>
              <a:buClr>
                <a:srgbClr val="00549F"/>
              </a:buClr>
              <a:buSzPct val="100000"/>
              <a:buFontTx/>
              <a:buChar char="•"/>
              <a:defRPr/>
            </a:pPr>
            <a:r>
              <a:rPr lang="en-US" sz="900" dirty="0">
                <a:latin typeface="Trebuchet MS"/>
              </a:rPr>
              <a:t>Enabling excellent performance with simplicity</a:t>
            </a:r>
            <a:endParaRPr lang="en-US" sz="900" dirty="0">
              <a:latin typeface="Trebuchet MS" pitchFamily="34" charset="0"/>
            </a:endParaRPr>
          </a:p>
          <a:p>
            <a:pPr marL="528320" lvl="3" indent="-180975" eaLnBrk="0" hangingPunct="0">
              <a:spcBef>
                <a:spcPts val="0"/>
              </a:spcBef>
              <a:buClr>
                <a:srgbClr val="00549F"/>
              </a:buClr>
              <a:buSzPct val="100000"/>
              <a:buFontTx/>
              <a:buChar char="•"/>
              <a:defRPr/>
            </a:pPr>
            <a:r>
              <a:rPr lang="en-US" sz="900" dirty="0">
                <a:latin typeface="Trebuchet MS" pitchFamily="34" charset="0"/>
              </a:rPr>
              <a:t>Enhanced Radio Dynamic Adjustment with DFS/TPC</a:t>
            </a:r>
          </a:p>
          <a:p>
            <a:pPr marL="528320" lvl="3" indent="-180975" eaLnBrk="0" hangingPunct="0">
              <a:spcBef>
                <a:spcPts val="0"/>
              </a:spcBef>
              <a:buClr>
                <a:srgbClr val="00549F"/>
              </a:buClr>
              <a:buSzPct val="100000"/>
              <a:buFontTx/>
              <a:buChar char="•"/>
              <a:defRPr/>
            </a:pPr>
            <a:r>
              <a:rPr lang="en-US" sz="900" dirty="0">
                <a:latin typeface="Trebuchet MS" pitchFamily="34" charset="0"/>
              </a:rPr>
              <a:t>Integrated Simple Guest Management</a:t>
            </a:r>
          </a:p>
          <a:p>
            <a:pPr marL="528320" lvl="3" indent="-180975" eaLnBrk="0" hangingPunct="0">
              <a:spcBef>
                <a:spcPts val="0"/>
              </a:spcBef>
              <a:buClr>
                <a:srgbClr val="00549F"/>
              </a:buClr>
              <a:buSzPct val="100000"/>
              <a:buFontTx/>
              <a:buChar char="•"/>
              <a:defRPr/>
            </a:pPr>
            <a:r>
              <a:rPr lang="en-US" sz="900" dirty="0">
                <a:latin typeface="Trebuchet MS" pitchFamily="34" charset="0"/>
              </a:rPr>
              <a:t>Built-in customizable captive portal</a:t>
            </a:r>
          </a:p>
          <a:p>
            <a:pPr marL="528320" lvl="3" indent="-180975" eaLnBrk="0" hangingPunct="0">
              <a:spcBef>
                <a:spcPts val="0"/>
              </a:spcBef>
              <a:buClr>
                <a:srgbClr val="00549F"/>
              </a:buClr>
              <a:buSzPct val="100000"/>
              <a:buFontTx/>
              <a:buChar char="•"/>
              <a:defRPr/>
            </a:pPr>
            <a:r>
              <a:rPr lang="en-US" sz="900" dirty="0">
                <a:latin typeface="Trebuchet MS" pitchFamily="34" charset="0"/>
              </a:rPr>
              <a:t>Support of Role based Management Access</a:t>
            </a:r>
          </a:p>
          <a:p>
            <a:pPr marL="528320" lvl="3" indent="-180975" eaLnBrk="0" hangingPunct="0">
              <a:spcBef>
                <a:spcPts val="0"/>
              </a:spcBef>
              <a:buClr>
                <a:srgbClr val="00549F"/>
              </a:buClr>
              <a:buSzPct val="100000"/>
              <a:buFontTx/>
              <a:buChar char="•"/>
              <a:defRPr/>
            </a:pPr>
            <a:r>
              <a:rPr lang="en-US" sz="900" dirty="0">
                <a:latin typeface="Trebuchet MS" pitchFamily="34" charset="0"/>
              </a:rPr>
              <a:t>Seamless Roaming for Real Time Applications</a:t>
            </a:r>
          </a:p>
          <a:p>
            <a:pPr marL="528320" lvl="3" indent="-180975" eaLnBrk="0" hangingPunct="0">
              <a:spcBef>
                <a:spcPts val="0"/>
              </a:spcBef>
              <a:buClr>
                <a:srgbClr val="00549F"/>
              </a:buClr>
              <a:buSzPct val="100000"/>
              <a:buFontTx/>
              <a:buChar char="•"/>
              <a:defRPr/>
            </a:pPr>
            <a:r>
              <a:rPr lang="en-US" sz="900" dirty="0">
                <a:latin typeface="Trebuchet MS"/>
              </a:rPr>
              <a:t>Voice over WLAN</a:t>
            </a:r>
          </a:p>
          <a:p>
            <a:pPr marL="528320" lvl="3" indent="-180975" eaLnBrk="0" hangingPunct="0">
              <a:spcBef>
                <a:spcPts val="0"/>
              </a:spcBef>
              <a:buClr>
                <a:srgbClr val="00549F"/>
              </a:buClr>
              <a:buSzPct val="100000"/>
              <a:buFont typeface="Arial"/>
              <a:buChar char="•"/>
              <a:defRPr/>
            </a:pPr>
            <a:r>
              <a:rPr lang="en-US" sz="900" dirty="0">
                <a:latin typeface="Trebuchet MS"/>
              </a:rPr>
              <a:t>Bluetooth Low Energy (BLE) 5.0 radio, integrated antenna.</a:t>
            </a:r>
          </a:p>
          <a:p>
            <a:pPr marL="528320" lvl="3" indent="-180975" eaLnBrk="0" hangingPunct="0">
              <a:spcBef>
                <a:spcPts val="0"/>
              </a:spcBef>
              <a:buClr>
                <a:srgbClr val="00549F"/>
              </a:buClr>
              <a:buSzPct val="100000"/>
              <a:buFont typeface="Arial"/>
              <a:buChar char="•"/>
              <a:defRPr/>
            </a:pPr>
            <a:r>
              <a:rPr lang="en-US" sz="900" dirty="0">
                <a:latin typeface="Trebuchet MS"/>
              </a:rPr>
              <a:t>Hardware ready for Zigbee</a:t>
            </a:r>
          </a:p>
          <a:p>
            <a:pPr marL="528320" lvl="3" indent="-180975" eaLnBrk="0" hangingPunct="0">
              <a:spcBef>
                <a:spcPts val="0"/>
              </a:spcBef>
              <a:buClr>
                <a:srgbClr val="00549F"/>
              </a:buClr>
              <a:buSzPct val="100000"/>
              <a:buFontTx/>
              <a:buChar char="•"/>
              <a:defRPr/>
            </a:pPr>
            <a:r>
              <a:rPr lang="en-US" sz="900" dirty="0">
                <a:latin typeface="Trebuchet MS" pitchFamily="34" charset="0"/>
              </a:rPr>
              <a:t>AP-Group Architecture</a:t>
            </a:r>
          </a:p>
          <a:p>
            <a:pPr marL="528320" lvl="3" indent="-180975" eaLnBrk="0" hangingPunct="0">
              <a:spcBef>
                <a:spcPts val="0"/>
              </a:spcBef>
              <a:buClr>
                <a:srgbClr val="00549F"/>
              </a:buClr>
              <a:buSzPct val="100000"/>
              <a:buFontTx/>
              <a:buChar char="•"/>
              <a:defRPr/>
            </a:pPr>
            <a:r>
              <a:rPr lang="en-US" sz="900" dirty="0">
                <a:latin typeface="Trebuchet MS" pitchFamily="34" charset="0"/>
              </a:rPr>
              <a:t>Zero Touch Provisioning </a:t>
            </a:r>
          </a:p>
          <a:p>
            <a:pPr indent="-635" eaLnBrk="0" hangingPunct="0">
              <a:spcBef>
                <a:spcPts val="0"/>
              </a:spcBef>
              <a:buClr>
                <a:srgbClr val="00549F"/>
              </a:buClr>
              <a:defRPr/>
            </a:pPr>
            <a:r>
              <a:rPr lang="en-US" sz="1100" dirty="0">
                <a:solidFill>
                  <a:schemeClr val="bg1"/>
                </a:solidFill>
                <a:latin typeface="Trebuchet MS" pitchFamily="34" charset="0"/>
              </a:rPr>
              <a:t>Options</a:t>
            </a:r>
          </a:p>
          <a:p>
            <a:pPr marL="179705" lvl="2" indent="-180975" eaLnBrk="0" hangingPunct="0">
              <a:spcBef>
                <a:spcPts val="0"/>
              </a:spcBef>
              <a:buClr>
                <a:srgbClr val="00549F"/>
              </a:buClr>
              <a:buSzPct val="100000"/>
              <a:buFontTx/>
              <a:buChar char="•"/>
              <a:defRPr/>
            </a:pPr>
            <a:r>
              <a:rPr lang="en-US" sz="900" dirty="0" err="1">
                <a:latin typeface="Trebuchet MS"/>
              </a:rPr>
              <a:t>OmniAccess</a:t>
            </a:r>
            <a:r>
              <a:rPr lang="en-US" sz="900" dirty="0">
                <a:latin typeface="Trebuchet MS"/>
              </a:rPr>
              <a:t>® Stellar Mounting Kit for:</a:t>
            </a:r>
          </a:p>
          <a:p>
            <a:pPr marL="528320" lvl="3" indent="-180975" eaLnBrk="0" hangingPunct="0">
              <a:lnSpc>
                <a:spcPct val="90000"/>
              </a:lnSpc>
              <a:spcBef>
                <a:spcPts val="0"/>
              </a:spcBef>
              <a:buClr>
                <a:srgbClr val="00549F"/>
              </a:buClr>
              <a:buSzPct val="100000"/>
              <a:buFontTx/>
              <a:buChar char="•"/>
              <a:defRPr/>
            </a:pPr>
            <a:r>
              <a:rPr lang="en-US" sz="900" dirty="0">
                <a:latin typeface="Trebuchet MS"/>
              </a:rPr>
              <a:t>T shaped ceiling rail mounting (OAW-AP-MNT-B)</a:t>
            </a:r>
          </a:p>
          <a:p>
            <a:pPr marL="528320" lvl="3" indent="-180975" eaLnBrk="0" hangingPunct="0">
              <a:lnSpc>
                <a:spcPct val="90000"/>
              </a:lnSpc>
              <a:spcBef>
                <a:spcPts val="0"/>
              </a:spcBef>
              <a:buClr>
                <a:srgbClr val="00549F"/>
              </a:buClr>
              <a:buSzPct val="100000"/>
              <a:buFont typeface="Arial"/>
              <a:buChar char="•"/>
              <a:defRPr/>
            </a:pPr>
            <a:r>
              <a:rPr lang="en-US" sz="900" dirty="0">
                <a:latin typeface="Trebuchet MS"/>
              </a:rPr>
              <a:t>Wall mounting and ceiling mounting (OAW-AP-MNT-W)</a:t>
            </a:r>
          </a:p>
          <a:p>
            <a:pPr marL="528320" lvl="3" indent="-180975" eaLnBrk="0" hangingPunct="0">
              <a:lnSpc>
                <a:spcPct val="90000"/>
              </a:lnSpc>
              <a:spcBef>
                <a:spcPts val="0"/>
              </a:spcBef>
              <a:buClr>
                <a:srgbClr val="00549F"/>
              </a:buClr>
              <a:buSzPct val="100000"/>
              <a:buFont typeface="Arial"/>
              <a:buChar char="•"/>
              <a:defRPr/>
            </a:pPr>
            <a:r>
              <a:rPr lang="en-US" sz="900" dirty="0">
                <a:latin typeface="Trebuchet MS"/>
              </a:rPr>
              <a:t>Other shaped ceiling rail mounting (OAW-AP-MNT-C)</a:t>
            </a:r>
          </a:p>
          <a:p>
            <a:pPr marL="528320" lvl="3" indent="-180975" eaLnBrk="0" hangingPunct="0">
              <a:lnSpc>
                <a:spcPct val="90000"/>
              </a:lnSpc>
              <a:spcBef>
                <a:spcPts val="0"/>
              </a:spcBef>
              <a:buClr>
                <a:srgbClr val="00549F"/>
              </a:buClr>
              <a:buSzPct val="100000"/>
              <a:buFont typeface="Arial"/>
              <a:buChar char="•"/>
              <a:defRPr/>
            </a:pPr>
            <a:r>
              <a:rPr lang="en-US" sz="900" dirty="0">
                <a:latin typeface="Trebuchet MS"/>
              </a:rPr>
              <a:t>Power Injector </a:t>
            </a:r>
            <a:r>
              <a:rPr lang="en-US" sz="900" dirty="0" err="1">
                <a:latin typeface="Trebuchet MS"/>
              </a:rPr>
              <a:t>PoE</a:t>
            </a:r>
            <a:r>
              <a:rPr lang="en-US" sz="900" dirty="0">
                <a:latin typeface="Trebuchet MS"/>
              </a:rPr>
              <a:t> Midspan (PD-9001GR/AT/AC)</a:t>
            </a:r>
          </a:p>
          <a:p>
            <a:pPr marL="528320" lvl="3" indent="-180975" eaLnBrk="0" hangingPunct="0">
              <a:lnSpc>
                <a:spcPct val="90000"/>
              </a:lnSpc>
              <a:spcBef>
                <a:spcPts val="0"/>
              </a:spcBef>
              <a:buClr>
                <a:srgbClr val="00549F"/>
              </a:buClr>
              <a:buSzPct val="100000"/>
              <a:buFont typeface="Arial"/>
              <a:buChar char="•"/>
              <a:defRPr/>
            </a:pPr>
            <a:r>
              <a:rPr lang="en-US" sz="900" dirty="0">
                <a:latin typeface="Trebuchet MS"/>
              </a:rPr>
              <a:t>48V/30W AC-to-DC Power Adapter (ADP-30HRBD)</a:t>
            </a:r>
          </a:p>
          <a:p>
            <a:pPr eaLnBrk="0" hangingPunct="0">
              <a:spcBef>
                <a:spcPts val="0"/>
              </a:spcBef>
              <a:buClr>
                <a:srgbClr val="00549F"/>
              </a:buClr>
              <a:buSzPct val="100000"/>
              <a:defRPr/>
            </a:pPr>
            <a:endParaRPr lang="en-US" sz="1100" dirty="0">
              <a:solidFill>
                <a:schemeClr val="bg1"/>
              </a:solidFill>
              <a:latin typeface="Trebuchet MS" pitchFamily="34" charset="0"/>
            </a:endParaRPr>
          </a:p>
          <a:p>
            <a:pPr marL="179705" indent="-180975">
              <a:spcBef>
                <a:spcPts val="0"/>
              </a:spcBef>
              <a:buClr>
                <a:srgbClr val="00549F"/>
              </a:buClr>
              <a:buChar char="•"/>
            </a:pPr>
            <a:endParaRPr lang="en-US" sz="900" dirty="0">
              <a:solidFill>
                <a:srgbClr val="000000"/>
              </a:solidFill>
              <a:latin typeface="Trebuchet MS" pitchFamily="34" charset="0"/>
            </a:endParaRPr>
          </a:p>
          <a:p>
            <a:pPr marL="180975" indent="-180975">
              <a:buClr>
                <a:srgbClr val="00549F"/>
              </a:buClr>
              <a:buFontTx/>
              <a:buChar char="•"/>
            </a:pPr>
            <a:endParaRPr lang="en-US" sz="9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latin typeface="Trebuchet MS"/>
                <a:cs typeface="Segoe UI"/>
              </a:rPr>
              <a:t>Alcatel-Lucent </a:t>
            </a:r>
            <a:r>
              <a:rPr lang="en-US" sz="1600" dirty="0" err="1">
                <a:solidFill>
                  <a:schemeClr val="bg1"/>
                </a:solidFill>
                <a:latin typeface="Trebuchet MS"/>
                <a:cs typeface="Segoe UI"/>
              </a:rPr>
              <a:t>OmniAccess</a:t>
            </a:r>
            <a:r>
              <a:rPr lang="en-US" sz="1600" dirty="0">
                <a:solidFill>
                  <a:schemeClr val="bg1"/>
                </a:solidFill>
                <a:latin typeface="Trebuchet MS"/>
                <a:cs typeface="Segoe UI"/>
              </a:rPr>
              <a:t>® Stellar AP1201</a:t>
            </a:r>
            <a:r>
              <a:rPr lang="en-US" sz="1600" dirty="0">
                <a:latin typeface="Trebuchet MS"/>
                <a:cs typeface="Segoe UI"/>
              </a:rPr>
              <a:t/>
            </a:r>
            <a:br>
              <a:rPr lang="en-US" sz="1600" dirty="0">
                <a:latin typeface="Trebuchet MS"/>
                <a:cs typeface="Segoe UI"/>
              </a:rPr>
            </a:br>
            <a:r>
              <a:rPr lang="en-US" sz="1200" b="0" dirty="0">
                <a:solidFill>
                  <a:schemeClr val="bg1"/>
                </a:solidFill>
                <a:latin typeface="Trebuchet MS"/>
                <a:cs typeface="Segoe UI"/>
              </a:rPr>
              <a:t>On-site mobility </a:t>
            </a:r>
            <a:endParaRPr lang="en-US" sz="2000" b="0" dirty="0">
              <a:solidFill>
                <a:schemeClr val="bg1"/>
              </a:solidFill>
            </a:endParaRPr>
          </a:p>
        </p:txBody>
      </p:sp>
      <p:sp>
        <p:nvSpPr>
          <p:cNvPr id="31" name="Rectangle 30">
            <a:hlinkClick r:id="rId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2" name="Rectangle 31">
            <a:hlinkClick r:id="rId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37" name="Rectangle 36">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5"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97747" y="3412573"/>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3" name="Picture 3" descr="A close up of a device&#10;&#10;Description generated with high confidence">
            <a:extLst>
              <a:ext uri="{FF2B5EF4-FFF2-40B4-BE49-F238E27FC236}">
                <a16:creationId xmlns="" xmlns:a16="http://schemas.microsoft.com/office/drawing/2014/main" id="{2C0122FF-6556-46E8-806F-CA0C5165FBF7}"/>
              </a:ext>
            </a:extLst>
          </p:cNvPr>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2142592" y="1058280"/>
            <a:ext cx="1869977" cy="2111121"/>
          </a:xfrm>
          <a:prstGeom prst="rect">
            <a:avLst/>
          </a:prstGeom>
        </p:spPr>
      </p:pic>
    </p:spTree>
    <p:extLst>
      <p:ext uri="{BB962C8B-B14F-4D97-AF65-F5344CB8AC3E}">
        <p14:creationId xmlns="" xmlns:p14="http://schemas.microsoft.com/office/powerpoint/2010/main" val="1734776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schemeClr val="bg1"/>
              </a:solidFill>
              <a:latin typeface="Trebuchet MS"/>
            </a:endParaRPr>
          </a:p>
          <a:p>
            <a:r>
              <a:rPr lang="en-US" sz="1200" dirty="0">
                <a:solidFill>
                  <a:schemeClr val="bg1"/>
                </a:solidFill>
                <a:latin typeface="Trebuchet MS"/>
              </a:rPr>
              <a:t>Short description</a:t>
            </a:r>
            <a:r>
              <a:rPr lang="en-US" sz="1000" dirty="0">
                <a:latin typeface="Trebuchet MS" pitchFamily="34" charset="0"/>
              </a:rPr>
              <a:t/>
            </a:r>
            <a:br>
              <a:rPr lang="en-US" sz="1000" dirty="0">
                <a:latin typeface="Trebuchet MS" pitchFamily="34" charset="0"/>
              </a:rPr>
            </a:br>
            <a:r>
              <a:rPr lang="en-US" sz="1000" dirty="0">
                <a:solidFill>
                  <a:schemeClr val="tx1"/>
                </a:solidFill>
                <a:latin typeface="Trebuchet MS"/>
              </a:rPr>
              <a:t>802.11 a/b/g/n/ac Wave2. Dual radio 2x2, 2 spatial streams, 1 </a:t>
            </a:r>
            <a:r>
              <a:rPr lang="en-US" sz="1000" dirty="0" err="1">
                <a:solidFill>
                  <a:schemeClr val="tx1"/>
                </a:solidFill>
                <a:latin typeface="Trebuchet MS"/>
              </a:rPr>
              <a:t>GbE</a:t>
            </a:r>
            <a:r>
              <a:rPr lang="en-US" sz="1000" dirty="0">
                <a:solidFill>
                  <a:schemeClr val="tx1"/>
                </a:solidFill>
                <a:latin typeface="Trebuchet MS"/>
              </a:rPr>
              <a:t> network interface, Up to 1,2 Gbps data rates, IEEE 802.3af Power over Ethernet (</a:t>
            </a:r>
            <a:r>
              <a:rPr lang="en-US" sz="1000" dirty="0" err="1">
                <a:solidFill>
                  <a:schemeClr val="tx1"/>
                </a:solidFill>
                <a:latin typeface="Trebuchet MS"/>
              </a:rPr>
              <a:t>PoE</a:t>
            </a:r>
            <a:r>
              <a:rPr lang="en-US" sz="1000" dirty="0">
                <a:solidFill>
                  <a:schemeClr val="tx1"/>
                </a:solidFill>
                <a:latin typeface="Trebuchet MS"/>
              </a:rPr>
              <a:t>) sourcing. Optional BLE radio through USB port. Up to 32(*) AP per cluster, 256 concurrent clients and 16 SSID</a:t>
            </a:r>
            <a:endParaRPr lang="en-US" dirty="0">
              <a:solidFill>
                <a:schemeClr val="tx1"/>
              </a:solidFill>
            </a:endParaRPr>
          </a:p>
          <a:p>
            <a:endParaRPr lang="en-US" sz="800" dirty="0">
              <a:solidFill>
                <a:schemeClr val="tx1"/>
              </a:solidFill>
              <a:latin typeface="Trebuchet MS"/>
            </a:endParaRPr>
          </a:p>
          <a:p>
            <a:r>
              <a:rPr lang="en-US" sz="800" dirty="0">
                <a:solidFill>
                  <a:schemeClr val="tx1"/>
                </a:solidFill>
                <a:latin typeface="Trebuchet MS"/>
              </a:rPr>
              <a:t>(*) 64 AP per cluster if there are 4 x APs of higher family (AP12xx)</a:t>
            </a:r>
            <a:endParaRPr lang="en-US" dirty="0">
              <a:solidFill>
                <a:schemeClr val="tx1"/>
              </a:solidFill>
            </a:endParaRPr>
          </a:p>
        </p:txBody>
      </p:sp>
      <p:sp>
        <p:nvSpPr>
          <p:cNvPr id="6" name="Rectangle 5"/>
          <p:cNvSpPr/>
          <p:nvPr/>
        </p:nvSpPr>
        <p:spPr>
          <a:xfrm>
            <a:off x="5267307" y="508752"/>
            <a:ext cx="3943385" cy="3938001"/>
          </a:xfrm>
          <a:prstGeom prst="rect">
            <a:avLst/>
          </a:prstGeom>
        </p:spPr>
        <p:txBody>
          <a:bodyPr wrap="square" anchor="t">
            <a:spAutoFit/>
          </a:bodyPr>
          <a:lstStyle/>
          <a:p>
            <a:pPr>
              <a:spcBef>
                <a:spcPts val="0"/>
              </a:spcBef>
              <a:buClr>
                <a:srgbClr val="00549F"/>
              </a:buClr>
            </a:pPr>
            <a:r>
              <a:rPr lang="en-US" sz="1100" dirty="0">
                <a:solidFill>
                  <a:schemeClr val="bg1"/>
                </a:solidFill>
                <a:latin typeface="Trebuchet MS" pitchFamily="34" charset="0"/>
              </a:rPr>
              <a:t>Key benefits</a:t>
            </a:r>
          </a:p>
          <a:p>
            <a:pPr marL="179705" lvl="2" indent="-180975" eaLnBrk="0" hangingPunct="0">
              <a:spcBef>
                <a:spcPts val="0"/>
              </a:spcBef>
              <a:buClr>
                <a:srgbClr val="00549F"/>
              </a:buClr>
              <a:buSzPct val="100000"/>
              <a:buFontTx/>
              <a:buChar char="•"/>
              <a:defRPr/>
            </a:pPr>
            <a:r>
              <a:rPr lang="en-US" sz="900" dirty="0">
                <a:latin typeface="Trebuchet MS" pitchFamily="34" charset="0"/>
              </a:rPr>
              <a:t>Ideal for SMB organizations</a:t>
            </a:r>
          </a:p>
          <a:p>
            <a:pPr marL="528320" lvl="3" indent="-180975" eaLnBrk="0" hangingPunct="0">
              <a:spcBef>
                <a:spcPts val="0"/>
              </a:spcBef>
              <a:buClr>
                <a:srgbClr val="00549F"/>
              </a:buClr>
              <a:buSzPct val="100000"/>
              <a:buFontTx/>
              <a:buChar char="•"/>
              <a:defRPr/>
            </a:pPr>
            <a:r>
              <a:rPr lang="en-US" sz="900" dirty="0">
                <a:latin typeface="Trebuchet MS"/>
              </a:rPr>
              <a:t>Indoor Hospitality AP for small and medium density deployment</a:t>
            </a:r>
          </a:p>
          <a:p>
            <a:pPr marL="528320" lvl="3" indent="-180975" eaLnBrk="0" hangingPunct="0">
              <a:spcBef>
                <a:spcPts val="0"/>
              </a:spcBef>
              <a:buClr>
                <a:srgbClr val="00549F"/>
              </a:buClr>
              <a:buSzPct val="100000"/>
              <a:buFontTx/>
              <a:buChar char="•"/>
              <a:defRPr/>
            </a:pPr>
            <a:r>
              <a:rPr lang="en-US" sz="900" dirty="0">
                <a:latin typeface="Trebuchet MS"/>
              </a:rPr>
              <a:t>High performance Gigabit Access Point, 802.11ac Wave2 </a:t>
            </a:r>
          </a:p>
          <a:p>
            <a:pPr marL="180340" lvl="2" indent="-180975" eaLnBrk="0" hangingPunct="0">
              <a:spcBef>
                <a:spcPts val="0"/>
              </a:spcBef>
              <a:buClr>
                <a:srgbClr val="00549F"/>
              </a:buClr>
              <a:buSzPct val="100000"/>
              <a:buFontTx/>
              <a:buChar char="•"/>
              <a:defRPr/>
            </a:pPr>
            <a:r>
              <a:rPr lang="en-US" sz="900" dirty="0">
                <a:latin typeface="Trebuchet MS"/>
              </a:rPr>
              <a:t>Enabling excellent performance with simplicity for Hospitality</a:t>
            </a:r>
            <a:endParaRPr lang="en-US" sz="900" dirty="0">
              <a:latin typeface="Trebuchet MS" pitchFamily="34" charset="0"/>
            </a:endParaRPr>
          </a:p>
          <a:p>
            <a:pPr marL="528320" lvl="3" indent="-180975" eaLnBrk="0" hangingPunct="0">
              <a:spcBef>
                <a:spcPts val="0"/>
              </a:spcBef>
              <a:buClr>
                <a:srgbClr val="00549F"/>
              </a:buClr>
              <a:buSzPct val="100000"/>
              <a:buFontTx/>
              <a:buChar char="•"/>
              <a:defRPr/>
            </a:pPr>
            <a:r>
              <a:rPr lang="en-US" sz="900" dirty="0">
                <a:latin typeface="Trebuchet MS" pitchFamily="34" charset="0"/>
              </a:rPr>
              <a:t>Enhanced Radio Dynamic Adjustment with DFS/TPC</a:t>
            </a:r>
          </a:p>
          <a:p>
            <a:pPr marL="528320" lvl="3" indent="-180975" eaLnBrk="0" hangingPunct="0">
              <a:spcBef>
                <a:spcPts val="0"/>
              </a:spcBef>
              <a:buClr>
                <a:srgbClr val="00549F"/>
              </a:buClr>
              <a:buSzPct val="100000"/>
              <a:buFontTx/>
              <a:buChar char="•"/>
              <a:defRPr/>
            </a:pPr>
            <a:r>
              <a:rPr lang="en-US" sz="900" dirty="0">
                <a:latin typeface="Trebuchet MS" pitchFamily="34" charset="0"/>
              </a:rPr>
              <a:t>Integrated Simple Guest Management</a:t>
            </a:r>
          </a:p>
          <a:p>
            <a:pPr marL="528320" lvl="3" indent="-180975" eaLnBrk="0" hangingPunct="0">
              <a:spcBef>
                <a:spcPts val="0"/>
              </a:spcBef>
              <a:buClr>
                <a:srgbClr val="00549F"/>
              </a:buClr>
              <a:buSzPct val="100000"/>
              <a:buFontTx/>
              <a:buChar char="•"/>
              <a:defRPr/>
            </a:pPr>
            <a:r>
              <a:rPr lang="en-US" sz="900" dirty="0">
                <a:latin typeface="Trebuchet MS" pitchFamily="34" charset="0"/>
              </a:rPr>
              <a:t>Built-in customizable captive portal</a:t>
            </a:r>
          </a:p>
          <a:p>
            <a:pPr marL="528320" lvl="3" indent="-180975" eaLnBrk="0" hangingPunct="0">
              <a:spcBef>
                <a:spcPts val="0"/>
              </a:spcBef>
              <a:buClr>
                <a:srgbClr val="00549F"/>
              </a:buClr>
              <a:buSzPct val="100000"/>
              <a:buFontTx/>
              <a:buChar char="•"/>
              <a:defRPr/>
            </a:pPr>
            <a:r>
              <a:rPr lang="en-US" sz="900" dirty="0">
                <a:latin typeface="Trebuchet MS" pitchFamily="34" charset="0"/>
              </a:rPr>
              <a:t>Support of Role based Management Access</a:t>
            </a:r>
          </a:p>
          <a:p>
            <a:pPr marL="528320" lvl="3" indent="-180975" eaLnBrk="0" hangingPunct="0">
              <a:spcBef>
                <a:spcPts val="0"/>
              </a:spcBef>
              <a:buClr>
                <a:srgbClr val="00549F"/>
              </a:buClr>
              <a:buSzPct val="100000"/>
              <a:buFontTx/>
              <a:buChar char="•"/>
              <a:defRPr/>
            </a:pPr>
            <a:r>
              <a:rPr lang="en-US" sz="900" dirty="0">
                <a:latin typeface="Trebuchet MS" pitchFamily="34" charset="0"/>
              </a:rPr>
              <a:t>Seamless Roaming for Real Time Applications</a:t>
            </a:r>
          </a:p>
          <a:p>
            <a:pPr marL="528320" indent="-180975" eaLnBrk="0" hangingPunct="0">
              <a:spcBef>
                <a:spcPts val="0"/>
              </a:spcBef>
              <a:buClr>
                <a:srgbClr val="00549F"/>
              </a:buClr>
              <a:buSzPct val="100000"/>
              <a:buFont typeface="Arial"/>
              <a:buChar char="•"/>
              <a:defRPr/>
            </a:pPr>
            <a:r>
              <a:rPr lang="en-US" sz="900" dirty="0">
                <a:latin typeface="Trebuchet MS"/>
              </a:rPr>
              <a:t>Voice over WLAN</a:t>
            </a:r>
          </a:p>
          <a:p>
            <a:pPr marL="528320" lvl="3" indent="-180975" eaLnBrk="0" hangingPunct="0">
              <a:spcBef>
                <a:spcPts val="0"/>
              </a:spcBef>
              <a:buClr>
                <a:srgbClr val="00549F"/>
              </a:buClr>
              <a:buSzPct val="100000"/>
              <a:buFontTx/>
              <a:buChar char="•"/>
              <a:defRPr/>
            </a:pPr>
            <a:r>
              <a:rPr lang="en-US" sz="900" dirty="0">
                <a:latin typeface="Trebuchet MS"/>
              </a:rPr>
              <a:t>3 x GE Downlink ports</a:t>
            </a:r>
          </a:p>
          <a:p>
            <a:pPr marL="528320" lvl="3" indent="-180975" eaLnBrk="0" hangingPunct="0">
              <a:spcBef>
                <a:spcPts val="0"/>
              </a:spcBef>
              <a:buClr>
                <a:srgbClr val="00549F"/>
              </a:buClr>
              <a:buSzPct val="100000"/>
              <a:buFontTx/>
              <a:buChar char="•"/>
              <a:defRPr/>
            </a:pPr>
            <a:r>
              <a:rPr lang="en-US" sz="900" dirty="0">
                <a:latin typeface="Trebuchet MS"/>
              </a:rPr>
              <a:t>1 x RJ45 Passthrough</a:t>
            </a:r>
          </a:p>
          <a:p>
            <a:pPr marL="528320" lvl="3" indent="-180975" eaLnBrk="0" hangingPunct="0">
              <a:spcBef>
                <a:spcPts val="0"/>
              </a:spcBef>
              <a:buClr>
                <a:srgbClr val="00549F"/>
              </a:buClr>
              <a:buSzPct val="100000"/>
              <a:buFont typeface="Arial"/>
              <a:buChar char="•"/>
              <a:defRPr/>
            </a:pPr>
            <a:r>
              <a:rPr lang="en-US" sz="900" dirty="0">
                <a:latin typeface="Trebuchet MS"/>
              </a:rPr>
              <a:t>Optional Bluetooth Low Energy (BLE) via USB</a:t>
            </a:r>
          </a:p>
          <a:p>
            <a:pPr marL="528320" lvl="3" indent="-180975" eaLnBrk="0" hangingPunct="0">
              <a:spcBef>
                <a:spcPts val="0"/>
              </a:spcBef>
              <a:buClr>
                <a:srgbClr val="00549F"/>
              </a:buClr>
              <a:buSzPct val="100000"/>
              <a:buFont typeface="Arial"/>
              <a:buChar char="•"/>
              <a:defRPr/>
            </a:pPr>
            <a:r>
              <a:rPr lang="en-US" sz="900" dirty="0">
                <a:latin typeface="Trebuchet MS" pitchFamily="34" charset="0"/>
              </a:rPr>
              <a:t>AP-Group Architecture</a:t>
            </a:r>
          </a:p>
          <a:p>
            <a:pPr marL="528320" lvl="3" indent="-180975" eaLnBrk="0" hangingPunct="0">
              <a:spcBef>
                <a:spcPts val="0"/>
              </a:spcBef>
              <a:buClr>
                <a:srgbClr val="00549F"/>
              </a:buClr>
              <a:buSzPct val="100000"/>
              <a:buFontTx/>
              <a:buChar char="•"/>
              <a:defRPr/>
            </a:pPr>
            <a:r>
              <a:rPr lang="en-US" sz="900" dirty="0">
                <a:latin typeface="Trebuchet MS" pitchFamily="34" charset="0"/>
              </a:rPr>
              <a:t>Zero Touch Provisioning </a:t>
            </a:r>
          </a:p>
          <a:p>
            <a:pPr indent="-635" eaLnBrk="0" hangingPunct="0">
              <a:spcBef>
                <a:spcPts val="0"/>
              </a:spcBef>
              <a:buClr>
                <a:srgbClr val="00549F"/>
              </a:buClr>
              <a:defRPr/>
            </a:pPr>
            <a:r>
              <a:rPr lang="en-US" sz="1100" dirty="0">
                <a:solidFill>
                  <a:schemeClr val="bg1"/>
                </a:solidFill>
                <a:latin typeface="Trebuchet MS" pitchFamily="34" charset="0"/>
              </a:rPr>
              <a:t>Options</a:t>
            </a:r>
          </a:p>
          <a:p>
            <a:pPr marL="179705" lvl="2" indent="-180975" eaLnBrk="0" hangingPunct="0">
              <a:spcBef>
                <a:spcPts val="0"/>
              </a:spcBef>
              <a:buClr>
                <a:srgbClr val="00549F"/>
              </a:buClr>
              <a:buSzPct val="100000"/>
              <a:buFontTx/>
              <a:buChar char="•"/>
              <a:defRPr/>
            </a:pPr>
            <a:r>
              <a:rPr lang="en-US" sz="900" dirty="0" err="1">
                <a:latin typeface="Trebuchet MS"/>
              </a:rPr>
              <a:t>OmniAccess</a:t>
            </a:r>
            <a:r>
              <a:rPr lang="en-US" sz="900" dirty="0">
                <a:latin typeface="Trebuchet MS"/>
              </a:rPr>
              <a:t>® Stellar Mounting Kit for:</a:t>
            </a:r>
          </a:p>
          <a:p>
            <a:pPr marL="528320" lvl="3" indent="-180975" eaLnBrk="0" hangingPunct="0">
              <a:lnSpc>
                <a:spcPct val="90000"/>
              </a:lnSpc>
              <a:spcBef>
                <a:spcPts val="0"/>
              </a:spcBef>
              <a:buClr>
                <a:srgbClr val="00549F"/>
              </a:buClr>
              <a:buSzPct val="100000"/>
              <a:buFont typeface="Arial"/>
              <a:buChar char="•"/>
              <a:defRPr/>
            </a:pPr>
            <a:r>
              <a:rPr lang="en-US" sz="900" dirty="0">
                <a:latin typeface="Trebuchet MS"/>
              </a:rPr>
              <a:t>Desk mounting kit (OAW-AP-MNT-DSK)</a:t>
            </a:r>
          </a:p>
          <a:p>
            <a:pPr marL="528320" lvl="3" indent="-180975" eaLnBrk="0" hangingPunct="0">
              <a:lnSpc>
                <a:spcPct val="90000"/>
              </a:lnSpc>
              <a:spcBef>
                <a:spcPts val="0"/>
              </a:spcBef>
              <a:buClr>
                <a:srgbClr val="00549F"/>
              </a:buClr>
              <a:buSzPct val="100000"/>
              <a:buFont typeface="Arial"/>
              <a:buChar char="•"/>
              <a:defRPr/>
            </a:pPr>
            <a:r>
              <a:rPr lang="en-US" sz="900" dirty="0">
                <a:latin typeface="Trebuchet MS"/>
              </a:rPr>
              <a:t>Power Injector </a:t>
            </a:r>
            <a:r>
              <a:rPr lang="en-US" sz="900" dirty="0" err="1">
                <a:latin typeface="Trebuchet MS"/>
              </a:rPr>
              <a:t>PoE</a:t>
            </a:r>
            <a:r>
              <a:rPr lang="en-US" sz="900" dirty="0">
                <a:latin typeface="Trebuchet MS"/>
              </a:rPr>
              <a:t> Midspan (PD-9001GR/AT/AC)</a:t>
            </a:r>
          </a:p>
          <a:p>
            <a:pPr marL="528320" lvl="3" indent="-180975" eaLnBrk="0" hangingPunct="0">
              <a:lnSpc>
                <a:spcPct val="90000"/>
              </a:lnSpc>
              <a:spcBef>
                <a:spcPts val="0"/>
              </a:spcBef>
              <a:buClr>
                <a:srgbClr val="00549F"/>
              </a:buClr>
              <a:buSzPct val="100000"/>
              <a:buFont typeface="Arial"/>
              <a:buChar char="•"/>
              <a:defRPr/>
            </a:pPr>
            <a:r>
              <a:rPr lang="en-US" sz="900" dirty="0">
                <a:latin typeface="Trebuchet MS"/>
              </a:rPr>
              <a:t>48V/30W AC-to-DC Power Adapter (ADP-30HRBD)</a:t>
            </a:r>
          </a:p>
          <a:p>
            <a:pPr marL="528320" lvl="3" indent="-180975" eaLnBrk="0" hangingPunct="0">
              <a:lnSpc>
                <a:spcPct val="90000"/>
              </a:lnSpc>
              <a:spcBef>
                <a:spcPts val="0"/>
              </a:spcBef>
              <a:buClr>
                <a:srgbClr val="00549F"/>
              </a:buClr>
              <a:buSzPct val="100000"/>
              <a:buFont typeface="Arial"/>
              <a:buChar char="•"/>
              <a:defRPr/>
            </a:pPr>
            <a:r>
              <a:rPr lang="en-US" sz="900" dirty="0">
                <a:latin typeface="Trebuchet MS"/>
              </a:rPr>
              <a:t>48V/15W AC-to-DC Power Adapter PD-3501G/AC</a:t>
            </a:r>
          </a:p>
          <a:p>
            <a:pPr marL="528320" lvl="1" indent="-180975">
              <a:spcBef>
                <a:spcPts val="0"/>
              </a:spcBef>
              <a:buClr>
                <a:srgbClr val="00549F"/>
              </a:buClr>
              <a:buChar char="•"/>
            </a:pPr>
            <a:endParaRPr lang="en-US" sz="900" dirty="0">
              <a:solidFill>
                <a:schemeClr val="bg1"/>
              </a:solidFill>
              <a:latin typeface="Trebuchet MS" pitchFamily="34" charset="0"/>
            </a:endParaRPr>
          </a:p>
          <a:p>
            <a:pPr>
              <a:spcBef>
                <a:spcPts val="0"/>
              </a:spcBef>
              <a:buClr>
                <a:srgbClr val="00549F"/>
              </a:buClr>
            </a:pPr>
            <a:endParaRPr lang="en-US" sz="1100" dirty="0">
              <a:solidFill>
                <a:srgbClr val="FFFFFF"/>
              </a:solidFill>
              <a:latin typeface="Trebuchet MS" pitchFamily="34" charset="0"/>
            </a:endParaRPr>
          </a:p>
          <a:p>
            <a:pPr marL="179705" indent="-180975">
              <a:spcBef>
                <a:spcPts val="0"/>
              </a:spcBef>
              <a:buClr>
                <a:schemeClr val="bg2"/>
              </a:buClr>
              <a:buFontTx/>
              <a:buChar char="•"/>
            </a:pPr>
            <a:endParaRPr lang="en-US" sz="900" dirty="0">
              <a:solidFill>
                <a:schemeClr val="tx1"/>
              </a:solidFill>
              <a:latin typeface="Trebuchet MS" pitchFamily="34" charset="0"/>
            </a:endParaRPr>
          </a:p>
          <a:p>
            <a:pPr marL="180975" indent="-180975">
              <a:buClr>
                <a:schemeClr val="bg2"/>
              </a:buClr>
              <a:buFontTx/>
              <a:buChar char="•"/>
            </a:pPr>
            <a:endParaRPr lang="en-US" sz="900" dirty="0">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latin typeface="Trebuchet MS"/>
                <a:cs typeface="Segoe UI"/>
              </a:rPr>
              <a:t>Alcatel-Lucent </a:t>
            </a:r>
            <a:r>
              <a:rPr lang="en-US" sz="1600" dirty="0" err="1">
                <a:solidFill>
                  <a:schemeClr val="bg1"/>
                </a:solidFill>
                <a:latin typeface="Trebuchet MS"/>
                <a:cs typeface="Segoe UI"/>
              </a:rPr>
              <a:t>OmniAccess</a:t>
            </a:r>
            <a:r>
              <a:rPr lang="en-US" sz="1600" dirty="0">
                <a:solidFill>
                  <a:schemeClr val="bg1"/>
                </a:solidFill>
                <a:latin typeface="Trebuchet MS"/>
                <a:cs typeface="Segoe UI"/>
              </a:rPr>
              <a:t>® Stellar AP1201H</a:t>
            </a:r>
            <a:r>
              <a:rPr lang="en-US" sz="1600" dirty="0">
                <a:latin typeface="Trebuchet MS"/>
                <a:cs typeface="Segoe UI"/>
              </a:rPr>
              <a:t/>
            </a:r>
            <a:br>
              <a:rPr lang="en-US" sz="1600" dirty="0">
                <a:latin typeface="Trebuchet MS"/>
                <a:cs typeface="Segoe UI"/>
              </a:rPr>
            </a:br>
            <a:r>
              <a:rPr lang="en-US" sz="1200" b="0" dirty="0">
                <a:solidFill>
                  <a:schemeClr val="bg1"/>
                </a:solidFill>
                <a:latin typeface="Trebuchet MS"/>
                <a:cs typeface="Segoe UI"/>
              </a:rPr>
              <a:t>On-site mobility </a:t>
            </a:r>
            <a:endParaRPr lang="en-US" sz="2000" b="0" dirty="0">
              <a:solidFill>
                <a:schemeClr val="bg1"/>
              </a:solidFill>
            </a:endParaRPr>
          </a:p>
        </p:txBody>
      </p:sp>
      <p:sp>
        <p:nvSpPr>
          <p:cNvPr id="31" name="Rectangle 30">
            <a:hlinkClick r:id="rId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2" name="Rectangle 31">
            <a:hlinkClick r:id="rId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37" name="Rectangle 36">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5"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97747" y="3412573"/>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2" name="Picture 2" descr="A close up of a device&#10;&#10;Description generated with very high confidence">
            <a:extLst>
              <a:ext uri="{FF2B5EF4-FFF2-40B4-BE49-F238E27FC236}">
                <a16:creationId xmlns="" xmlns:a16="http://schemas.microsoft.com/office/drawing/2014/main" id="{B17B6BE6-45E2-4A9A-AD18-82C483D23B0F}"/>
              </a:ext>
            </a:extLst>
          </p:cNvPr>
          <p:cNvPicPr>
            <a:picLocks noChangeAspect="1"/>
          </p:cNvPicPr>
          <p:nvPr/>
        </p:nvPicPr>
        <p:blipFill>
          <a:blip r:embed="rId8"/>
          <a:stretch>
            <a:fillRect/>
          </a:stretch>
        </p:blipFill>
        <p:spPr>
          <a:xfrm>
            <a:off x="1905000" y="628650"/>
            <a:ext cx="2743200" cy="2743200"/>
          </a:xfrm>
          <a:prstGeom prst="rect">
            <a:avLst/>
          </a:prstGeom>
        </p:spPr>
      </p:pic>
    </p:spTree>
    <p:extLst>
      <p:ext uri="{BB962C8B-B14F-4D97-AF65-F5344CB8AC3E}">
        <p14:creationId xmlns="" xmlns:p14="http://schemas.microsoft.com/office/powerpoint/2010/main" val="2990619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a:rPr>
              <a:t>Short description</a:t>
            </a:r>
            <a:r>
              <a:rPr lang="en-US" sz="1000">
                <a:latin typeface="Trebuchet MS" pitchFamily="34" charset="0"/>
              </a:rPr>
              <a:t/>
            </a:r>
            <a:br>
              <a:rPr lang="en-US" sz="1000">
                <a:latin typeface="Trebuchet MS" pitchFamily="34" charset="0"/>
              </a:rPr>
            </a:br>
            <a:r>
              <a:rPr lang="en-US" sz="1000">
                <a:solidFill>
                  <a:schemeClr val="tx1"/>
                </a:solidFill>
              </a:rPr>
              <a:t>802.11 a/b/g/n/ac Wave2. ​Dual radio 4x4, 4 spatial streams. ​1 </a:t>
            </a:r>
            <a:r>
              <a:rPr lang="en-US" sz="1000" err="1">
                <a:solidFill>
                  <a:schemeClr val="tx1"/>
                </a:solidFill>
              </a:rPr>
              <a:t>GbE</a:t>
            </a:r>
            <a:r>
              <a:rPr lang="en-US" sz="1000">
                <a:solidFill>
                  <a:schemeClr val="tx1"/>
                </a:solidFill>
              </a:rPr>
              <a:t> network interface​, up to 2,2+ </a:t>
            </a:r>
            <a:r>
              <a:rPr lang="en-US" sz="1000" err="1">
                <a:solidFill>
                  <a:schemeClr val="tx1"/>
                </a:solidFill>
              </a:rPr>
              <a:t>Gbps</a:t>
            </a:r>
            <a:r>
              <a:rPr lang="en-US" sz="1000">
                <a:solidFill>
                  <a:schemeClr val="tx1"/>
                </a:solidFill>
              </a:rPr>
              <a:t> data rates​. IEEE 802.3af, 802.3at Power over Ethernet (</a:t>
            </a:r>
            <a:r>
              <a:rPr lang="en-US" sz="1000" err="1">
                <a:solidFill>
                  <a:schemeClr val="tx1"/>
                </a:solidFill>
              </a:rPr>
              <a:t>PoE</a:t>
            </a:r>
            <a:r>
              <a:rPr lang="en-US" sz="1000">
                <a:solidFill>
                  <a:schemeClr val="tx1"/>
                </a:solidFill>
              </a:rPr>
              <a:t>) sourcing​. Optional BLE radio through USB port​. Up to 64 AP per cluster, 512 concurrent clients and 16 SSID</a:t>
            </a:r>
          </a:p>
          <a:p>
            <a:endParaRPr lang="en-US" sz="1000">
              <a:solidFill>
                <a:schemeClr val="tx1"/>
              </a:solidFill>
              <a:latin typeface="Trebuchet MS" pitchFamily="34" charset="0"/>
            </a:endParaRPr>
          </a:p>
          <a:p>
            <a:endParaRPr lang="en-US" sz="1000">
              <a:solidFill>
                <a:schemeClr val="tx1"/>
              </a:solidFill>
              <a:latin typeface="Trebuchet MS" pitchFamily="34" charset="0"/>
            </a:endParaRPr>
          </a:p>
        </p:txBody>
      </p:sp>
      <p:sp>
        <p:nvSpPr>
          <p:cNvPr id="6" name="Rectangle 5"/>
          <p:cNvSpPr/>
          <p:nvPr/>
        </p:nvSpPr>
        <p:spPr>
          <a:xfrm>
            <a:off x="5248797" y="718915"/>
            <a:ext cx="3943385" cy="1923604"/>
          </a:xfrm>
          <a:prstGeom prst="rect">
            <a:avLst/>
          </a:prstGeom>
        </p:spPr>
        <p:txBody>
          <a:bodyPr wrap="square" anchor="t">
            <a:spAutoFit/>
          </a:bodyPr>
          <a:lstStyle/>
          <a:p>
            <a:pPr marL="117475" indent="-117475" eaLnBrk="0" hangingPunct="0">
              <a:spcBef>
                <a:spcPts val="0"/>
              </a:spcBef>
              <a:buClr>
                <a:srgbClr val="00549F"/>
              </a:buClr>
              <a:buSzPct val="100000"/>
            </a:pPr>
            <a:r>
              <a:rPr lang="en-US" sz="1100">
                <a:solidFill>
                  <a:schemeClr val="bg1"/>
                </a:solidFill>
                <a:latin typeface="Trebuchet MS" pitchFamily="34" charset="0"/>
              </a:rPr>
              <a:t>Key benefits</a:t>
            </a:r>
          </a:p>
          <a:p>
            <a:pPr marL="117475" lvl="0" indent="-180975" eaLnBrk="0" hangingPunct="0">
              <a:spcBef>
                <a:spcPts val="0"/>
              </a:spcBef>
              <a:buClr>
                <a:srgbClr val="00549F"/>
              </a:buClr>
              <a:buSzPct val="100000"/>
              <a:buFontTx/>
              <a:buChar char="•"/>
              <a:defRPr/>
            </a:pPr>
            <a:r>
              <a:rPr lang="en-US" sz="900">
                <a:latin typeface="Trebuchet MS" pitchFamily="34" charset="0"/>
              </a:rPr>
              <a:t>Ideal for SMB organizations</a:t>
            </a:r>
          </a:p>
          <a:p>
            <a:pPr marL="574675" lvl="1" indent="-180975" eaLnBrk="0" hangingPunct="0">
              <a:spcBef>
                <a:spcPts val="0"/>
              </a:spcBef>
              <a:buClr>
                <a:srgbClr val="00549F"/>
              </a:buClr>
              <a:buSzPct val="100000"/>
              <a:buFontTx/>
              <a:buChar char="•"/>
              <a:defRPr/>
            </a:pPr>
            <a:r>
              <a:rPr lang="en-US" sz="900">
                <a:latin typeface="Trebuchet MS"/>
              </a:rPr>
              <a:t>Indoor AP for medium and large density deployment</a:t>
            </a:r>
          </a:p>
          <a:p>
            <a:pPr marL="574675" lvl="1" indent="-180975" eaLnBrk="0" hangingPunct="0">
              <a:spcBef>
                <a:spcPts val="0"/>
              </a:spcBef>
              <a:buClr>
                <a:srgbClr val="00549F"/>
              </a:buClr>
              <a:buSzPct val="100000"/>
              <a:buFontTx/>
              <a:buChar char="•"/>
              <a:defRPr/>
            </a:pPr>
            <a:r>
              <a:rPr lang="en-US" sz="900">
                <a:latin typeface="Trebuchet MS" pitchFamily="34" charset="0"/>
              </a:rPr>
              <a:t>High performance Gigabit Access Point, 802.11ac Wave2 </a:t>
            </a:r>
          </a:p>
          <a:p>
            <a:pPr marL="117475" indent="-180975" eaLnBrk="0" hangingPunct="0">
              <a:spcBef>
                <a:spcPts val="0"/>
              </a:spcBef>
              <a:buClr>
                <a:srgbClr val="00549F"/>
              </a:buClr>
              <a:buSzPct val="100000"/>
              <a:buFontTx/>
              <a:buChar char="•"/>
              <a:defRPr/>
            </a:pPr>
            <a:r>
              <a:rPr lang="en-US" sz="900">
                <a:latin typeface="Trebuchet MS"/>
              </a:rPr>
              <a:t>Enabling excellent performance with simplicity</a:t>
            </a:r>
            <a:endParaRPr lang="en-US" sz="900">
              <a:latin typeface="Trebuchet MS" pitchFamily="34" charset="0"/>
            </a:endParaRPr>
          </a:p>
          <a:p>
            <a:pPr marL="574675" lvl="1" indent="-180975" eaLnBrk="0" hangingPunct="0">
              <a:spcBef>
                <a:spcPts val="0"/>
              </a:spcBef>
              <a:buClr>
                <a:srgbClr val="00549F"/>
              </a:buClr>
              <a:buSzPct val="100000"/>
              <a:buFontTx/>
              <a:buChar char="•"/>
              <a:defRPr/>
            </a:pPr>
            <a:r>
              <a:rPr lang="en-US" sz="900">
                <a:latin typeface="Trebuchet MS"/>
              </a:rPr>
              <a:t>Enhanced Radio Dynamic </a:t>
            </a:r>
            <a:r>
              <a:rPr lang="en-US" sz="900" err="1">
                <a:latin typeface="Trebuchet MS"/>
              </a:rPr>
              <a:t>AdjustmentTM</a:t>
            </a:r>
            <a:r>
              <a:rPr lang="en-US" sz="900">
                <a:latin typeface="Trebuchet MS"/>
              </a:rPr>
              <a:t> with DFS/TPC</a:t>
            </a:r>
          </a:p>
          <a:p>
            <a:pPr marL="574675" lvl="1" indent="-180975" eaLnBrk="0" hangingPunct="0">
              <a:spcBef>
                <a:spcPts val="0"/>
              </a:spcBef>
              <a:buClr>
                <a:srgbClr val="00549F"/>
              </a:buClr>
              <a:buSzPct val="100000"/>
              <a:buFontTx/>
              <a:buChar char="•"/>
              <a:defRPr/>
            </a:pPr>
            <a:r>
              <a:rPr lang="en-US" sz="900">
                <a:latin typeface="Trebuchet MS" pitchFamily="34" charset="0"/>
              </a:rPr>
              <a:t>Integrated Simple Guest Management</a:t>
            </a:r>
          </a:p>
          <a:p>
            <a:pPr marL="574675" lvl="1" indent="-180975" eaLnBrk="0" hangingPunct="0">
              <a:spcBef>
                <a:spcPts val="0"/>
              </a:spcBef>
              <a:buClr>
                <a:srgbClr val="00549F"/>
              </a:buClr>
              <a:buSzPct val="100000"/>
              <a:buFontTx/>
              <a:buChar char="•"/>
              <a:defRPr/>
            </a:pPr>
            <a:r>
              <a:rPr lang="en-US" sz="900">
                <a:latin typeface="Trebuchet MS" pitchFamily="34" charset="0"/>
              </a:rPr>
              <a:t>Built-in customizable captive portal</a:t>
            </a:r>
          </a:p>
          <a:p>
            <a:pPr marL="574675" lvl="1" indent="-180975" eaLnBrk="0" hangingPunct="0">
              <a:spcBef>
                <a:spcPts val="0"/>
              </a:spcBef>
              <a:buClr>
                <a:srgbClr val="00549F"/>
              </a:buClr>
              <a:buSzPct val="100000"/>
              <a:buFontTx/>
              <a:buChar char="•"/>
              <a:defRPr/>
            </a:pPr>
            <a:r>
              <a:rPr lang="en-US" sz="900">
                <a:latin typeface="Trebuchet MS" pitchFamily="34" charset="0"/>
              </a:rPr>
              <a:t>Support of Role based Management Access</a:t>
            </a:r>
          </a:p>
          <a:p>
            <a:pPr marL="574675" lvl="1" indent="-180975" eaLnBrk="0" hangingPunct="0">
              <a:spcBef>
                <a:spcPts val="0"/>
              </a:spcBef>
              <a:buClr>
                <a:srgbClr val="00549F"/>
              </a:buClr>
              <a:buSzPct val="100000"/>
              <a:buFontTx/>
              <a:buChar char="•"/>
              <a:defRPr/>
            </a:pPr>
            <a:r>
              <a:rPr lang="en-US" sz="900">
                <a:latin typeface="Trebuchet MS" pitchFamily="34" charset="0"/>
              </a:rPr>
              <a:t>Seamless Roaming for Real Time Applications</a:t>
            </a:r>
          </a:p>
          <a:p>
            <a:pPr marL="574675" indent="-180975" eaLnBrk="0" hangingPunct="0">
              <a:spcBef>
                <a:spcPts val="0"/>
              </a:spcBef>
              <a:buClr>
                <a:srgbClr val="00549F"/>
              </a:buClr>
              <a:buSzPct val="100000"/>
              <a:buFont typeface="Arial"/>
              <a:buChar char="•"/>
              <a:defRPr/>
            </a:pPr>
            <a:r>
              <a:rPr lang="en-US" sz="900">
                <a:latin typeface="Trebuchet MS"/>
              </a:rPr>
              <a:t>Voice over WLAN</a:t>
            </a:r>
          </a:p>
          <a:p>
            <a:pPr marL="574675" lvl="1" indent="-180975" eaLnBrk="0" hangingPunct="0">
              <a:spcBef>
                <a:spcPts val="0"/>
              </a:spcBef>
              <a:buClr>
                <a:srgbClr val="00549F"/>
              </a:buClr>
              <a:buSzPct val="100000"/>
              <a:buFontTx/>
              <a:buChar char="•"/>
              <a:defRPr/>
            </a:pPr>
            <a:r>
              <a:rPr lang="en-US" sz="900">
                <a:latin typeface="Trebuchet MS" pitchFamily="34" charset="0"/>
              </a:rPr>
              <a:t>AP-Group Architecture</a:t>
            </a:r>
          </a:p>
          <a:p>
            <a:pPr marL="574675" lvl="1" indent="-180975" eaLnBrk="0" hangingPunct="0">
              <a:spcBef>
                <a:spcPts val="0"/>
              </a:spcBef>
              <a:buClr>
                <a:srgbClr val="00549F"/>
              </a:buClr>
              <a:buSzPct val="100000"/>
              <a:buFontTx/>
              <a:buChar char="•"/>
              <a:defRPr/>
            </a:pPr>
            <a:r>
              <a:rPr lang="en-US" sz="900">
                <a:latin typeface="Trebuchet MS" pitchFamily="34" charset="0"/>
              </a:rPr>
              <a:t>Zero Touch Provisioning</a:t>
            </a: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latin typeface="Trebuchet MS"/>
                <a:cs typeface="Segoe UI"/>
              </a:rPr>
              <a:t>Alcatel-Lucent </a:t>
            </a:r>
            <a:r>
              <a:rPr lang="en-US" sz="1600" err="1">
                <a:solidFill>
                  <a:schemeClr val="bg1"/>
                </a:solidFill>
                <a:latin typeface="Trebuchet MS"/>
                <a:cs typeface="Segoe UI"/>
              </a:rPr>
              <a:t>OmniAccess</a:t>
            </a:r>
            <a:r>
              <a:rPr lang="en-US" sz="1600">
                <a:solidFill>
                  <a:schemeClr val="bg1"/>
                </a:solidFill>
                <a:latin typeface="Trebuchet MS"/>
                <a:cs typeface="Segoe UI"/>
              </a:rPr>
              <a:t>® Stellar AP1221/1222</a:t>
            </a:r>
            <a:r>
              <a:rPr lang="en-US" sz="1600"/>
              <a:t/>
            </a:r>
            <a:br>
              <a:rPr lang="en-US" sz="1600"/>
            </a:br>
            <a:r>
              <a:rPr lang="en-US" sz="1200" b="0">
                <a:solidFill>
                  <a:schemeClr val="bg1"/>
                </a:solidFill>
                <a:latin typeface="Trebuchet MS"/>
                <a:cs typeface="Segoe UI"/>
              </a:rPr>
              <a:t>On-site mobility </a:t>
            </a:r>
            <a:endParaRPr lang="en-US" sz="2000" b="0">
              <a:solidFill>
                <a:schemeClr val="bg1"/>
              </a:solidFill>
            </a:endParaRPr>
          </a:p>
        </p:txBody>
      </p:sp>
      <p:sp>
        <p:nvSpPr>
          <p:cNvPr id="31" name="Rectangle 30">
            <a:extLst>
              <a:ext uri="{FF2B5EF4-FFF2-40B4-BE49-F238E27FC236}">
                <a16:creationId xmlns="" xmlns:a16="http://schemas.microsoft.com/office/drawing/2014/main" id="{2D6E891A-3342-424F-B1CE-4CBDAF61CFB3}"/>
              </a:ext>
            </a:extLst>
          </p:cNvPr>
          <p:cNvSpPr/>
          <p:nvPr/>
        </p:nvSpPr>
        <p:spPr>
          <a:xfrm>
            <a:off x="5296979" y="2514680"/>
            <a:ext cx="3943385" cy="1023357"/>
          </a:xfrm>
          <a:prstGeom prst="rect">
            <a:avLst/>
          </a:prstGeom>
        </p:spPr>
        <p:txBody>
          <a:bodyPr wrap="square" anchor="t">
            <a:spAutoFit/>
          </a:bodyPr>
          <a:lstStyle/>
          <a:p>
            <a:pPr marL="117475" indent="-117475" eaLnBrk="0" hangingPunct="0">
              <a:spcBef>
                <a:spcPts val="0"/>
              </a:spcBef>
              <a:buClr>
                <a:srgbClr val="00549F"/>
              </a:buClr>
              <a:buSzPct val="100000"/>
            </a:pPr>
            <a:r>
              <a:rPr lang="fr-FR" sz="1100">
                <a:solidFill>
                  <a:schemeClr val="bg1"/>
                </a:solidFill>
                <a:latin typeface="Trebuchet MS"/>
              </a:rPr>
              <a:t>O</a:t>
            </a:r>
            <a:r>
              <a:rPr lang="en-US" sz="1100" err="1">
                <a:solidFill>
                  <a:schemeClr val="bg1"/>
                </a:solidFill>
                <a:latin typeface="Trebuchet MS"/>
              </a:rPr>
              <a:t>ptions</a:t>
            </a:r>
            <a:endParaRPr lang="en-US" sz="1100">
              <a:solidFill>
                <a:schemeClr val="bg1"/>
              </a:solidFill>
              <a:latin typeface="Trebuchet MS"/>
            </a:endParaRPr>
          </a:p>
          <a:p>
            <a:pPr indent="-171450">
              <a:spcBef>
                <a:spcPts val="0"/>
              </a:spcBef>
              <a:buFont typeface="Arial" panose="020B0604020202020204" pitchFamily="34" charset="0"/>
              <a:buChar char="•"/>
            </a:pPr>
            <a:r>
              <a:rPr lang="en-US" sz="900" err="1">
                <a:latin typeface="Trebuchet MS"/>
              </a:rPr>
              <a:t>OmniAccess</a:t>
            </a:r>
            <a:r>
              <a:rPr lang="en-US" sz="900">
                <a:latin typeface="Trebuchet MS"/>
              </a:rPr>
              <a:t>® Stellar Mounting Kit for:​</a:t>
            </a:r>
          </a:p>
          <a:p>
            <a:pPr marL="528320" lvl="3" indent="-180975">
              <a:lnSpc>
                <a:spcPct val="90000"/>
              </a:lnSpc>
              <a:spcBef>
                <a:spcPts val="0"/>
              </a:spcBef>
              <a:buFont typeface="Arial" panose="020B0604020202020204" pitchFamily="34" charset="0"/>
              <a:buChar char="•"/>
            </a:pPr>
            <a:r>
              <a:rPr lang="en-US" sz="900">
                <a:latin typeface="Trebuchet MS"/>
              </a:rPr>
              <a:t>T shaped ceiling rail mounting (OAW-AP-MNT-B)</a:t>
            </a:r>
          </a:p>
          <a:p>
            <a:pPr marL="528320" lvl="3" indent="-180975">
              <a:lnSpc>
                <a:spcPct val="90000"/>
              </a:lnSpc>
              <a:spcBef>
                <a:spcPts val="0"/>
              </a:spcBef>
              <a:buFont typeface="Arial,Sans-Serif" panose="020B0604020202020204" pitchFamily="34" charset="0"/>
              <a:buChar char="•"/>
            </a:pPr>
            <a:r>
              <a:rPr lang="en-US" sz="900">
                <a:latin typeface="Trebuchet MS"/>
              </a:rPr>
              <a:t>Wall mounting and ceiling mounting (OAW-AP-MNT-W)</a:t>
            </a:r>
          </a:p>
          <a:p>
            <a:pPr marL="528320" lvl="3" indent="-180975">
              <a:lnSpc>
                <a:spcPct val="90000"/>
              </a:lnSpc>
              <a:spcBef>
                <a:spcPts val="0"/>
              </a:spcBef>
              <a:buFont typeface="Arial,Sans-Serif" panose="020B0604020202020204" pitchFamily="34" charset="0"/>
              <a:buChar char="•"/>
            </a:pPr>
            <a:r>
              <a:rPr lang="en-US" sz="900">
                <a:latin typeface="Trebuchet MS"/>
              </a:rPr>
              <a:t>Other shaped ceiling rail mounting (OAW-AP-MNT-C)</a:t>
            </a:r>
          </a:p>
          <a:p>
            <a:pPr marL="528320" lvl="3" indent="-180975">
              <a:lnSpc>
                <a:spcPct val="90000"/>
              </a:lnSpc>
              <a:spcBef>
                <a:spcPts val="0"/>
              </a:spcBef>
              <a:buFont typeface="Arial,Sans-Serif" panose="020B0604020202020204" pitchFamily="34" charset="0"/>
              <a:buChar char="•"/>
            </a:pPr>
            <a:r>
              <a:rPr lang="en-US" sz="900">
                <a:latin typeface="Trebuchet MS"/>
              </a:rPr>
              <a:t>Power Injector PoE Midspan (PD-9001GR/AT/AC)</a:t>
            </a:r>
          </a:p>
          <a:p>
            <a:pPr marL="528320" lvl="3" indent="-180975">
              <a:lnSpc>
                <a:spcPct val="90000"/>
              </a:lnSpc>
              <a:spcBef>
                <a:spcPts val="0"/>
              </a:spcBef>
              <a:buFont typeface="Arial,Sans-Serif" panose="020B0604020202020204" pitchFamily="34" charset="0"/>
              <a:buChar char="•"/>
            </a:pPr>
            <a:r>
              <a:rPr lang="en-US" sz="900">
                <a:latin typeface="Trebuchet MS"/>
              </a:rPr>
              <a:t>48V/30W AC-to-DC Power Adapter (ADP-30HRBD)</a:t>
            </a:r>
          </a:p>
        </p:txBody>
      </p:sp>
      <p:sp>
        <p:nvSpPr>
          <p:cNvPr id="2" name="AutoShape 2" descr="data:image/png;base64,%20iVBORw0KGgoAAAANSUhEUgAAAKgAAAC2CAYAAAE6kPbJAAAAAXNSR0IArs4c6QAAAARnQU1BAACxjwv8YQUAAAAJcEhZcwAADsMAAA7DAcdvqGQAAGXHSURBVHhe7b0JmB3HdR5ad507GwYbQYLgLlLWQi0UKZHiAhGkvER2bEuyKDu2E8eJ/GLFS54T27LiF1nJs2Nbdhx/ebblTbtkS1RsSnIkUVxAEFwgCqRImhu4gSQAYpsZzHrn7vf9/3/qdPcdDMgBORCp5P73VtepU6dOVZ06XV3dt7tv+D8buRj34Nbbb58tFPIj3/r2/aHWaofGwkIYPzIRDu070Cnkw6989hMf++MouiSOUnrTzbfW1qwbGWBGLq9tyOdyIaeAFEK5NBBOOfnUsNBohA3r1h2lIx9j4aatt/73sTVDA7kuEhRFbMq6IMk0NJuNcPjwwVAZKId9hw6mGRE9SkdXVX4ZKtRCKmOzGHVja02xxbVGNRyZHA8jlcHw9P5nexT3KC3kkCRH+qAodt8qQJZipiHUzYVqdT7Mzc2EUSi+8vLLEsU9SpnKo4ArMYXUw4QptHYjRJmZmenQbNTCXK3OAkKPUipMBgVZbJBohSgEosuEfaG+HSaPjIcc3MLRo1SjzS+Vg8YWPLacPK8sA6TVM3yKkHMsUkplBQTG+VAo5sO1f/PFsH3brVL48A3TiAui2SM3FY05NDxkSoAepQUUoDIffVrvx3/yPeFtW64Uv9XsgA8uaGxQguqsV6Ojq6SDWNRSMNhKdT/GbJHoXLjgh08SjbbKDDQTKwEVhkeHpYPoUQqJ2CUrYA0qxpZFm6I3EAKPQsy3no2sOkZLJw5OXEkB2rUg2xYD5gBrccKjYqaNJxqVrRo7htLNmzdvO4KJgwVMOVtthaWAipAuFEiDp57ZwJWL5ahlcfeBiy96a67ZrKuwuivlLBwrIY1+W7qovE6nE+7cdnvDNMgqS2P3M092C7QnE2Y+jTXHBXsoNkyF0EADxifG0ZhLE10JcSzs379/uNWpz7LjaDo4sUi3E+qtOvamyXDRGy9+Xj3Piz37nvgvTz/z5IGdO3eeEVl9fDdiSVe494H7u/c/8Eh46LHHwpqx1eEwjkXTE1Nhvjp3czlf/nef+Ms/+ccouiSOUrrjnm91B7ALmlsyu2t7EvcgiJOzes26UBkcDJ/+wrXhl3/u547S0bOb7vjWjm6JiqIYVUivM4Bu6ISpqYnQbjbDT73nx8L3/tAPJrunI1H67W/fsamkicJaxeLUZXMmJWy3ZB4P0ROTh1T4bz796dKV33v1XyozIlHabhd+mqXRaxW0ac1oiyGKr091mEOwzx8OJTTita96zb+OaoREKWGtVMlEkVqGyUONTcD8bmi1mlqpPPzQg5FvSJXG+dG67Eot+JTHRAcRTUEZotlqaOrLIlE6UOp81gv67O4tVYAo1TB0weex3/RaT7JIlOZyQ9Bh9qIStu4zn/pMuPmGW0IJqzxaJc+BZB7r1sfSJ2/YELUY0u4DVFgoYGLWISIf/sW//Ofh+37g7eheS4WfuWcm+iwLaiP+xtNOjxoMvUqj7XT4iCZQm1CQ4aw3jUmh+FSo3BAGMwsJIlH62te+do/cSEqsAh1JdTRl6xGzMsTuyzrogdfCISWLRCmEunWs3qQEJjA/ZYtNmVqr3ddMY4FNyIfy0GDUYkiUEm947Ru1MNKRUi2LCqgYg6TWI83jPw/TqhCNGBx4DqXE4fH9P2BddMXWUtKFpDK23GT4yS4kiKOUXnbx266fr2J1B9q7LYVSztZZmktH5lVr1XDh+a/6QSttYNnnxONP7rp5aHB4i+2qNpnw2+m2w+zsTHjNq19/lI7nVboYBw8+MNJojT5eq861zzvvtZsiu48+hONyqF/91V8dffSZQxe+4sxNV0+OT0znRytfmX322d3XXnvtUcfTlcayGrpt+/aZodHBUc4kKoB9k0RM4bjSDUXMgYVSEUfCVmi1u+HgocPhgUceDQcPj2vFzRlqeGQ41Bs4px8fD7sffqixZmR4dLmdfM6G3nTTrd8aGatcZKc8NrHoKMo5FbA0YQc9T3PLGUy0TtzIy4WBgUpA23CUGMYRuIlzhU74f3/nt8Of/NEfPWc7iGMK3Lnjzm4RFtKUymoQo1bk8HDPRsS1BXicvDgr2hRGXqT0tTIWoAt6KgPDYQynsflSKbQ77TBfa4Sf+qmffvDWG284n8WXgvQuxjd3fvMDGOb/yvZk53ZrqEUczsTCyrLGW77JEU5Z+dgBiBWKxTA0OITz7rHQhjI2uAq3uPryzd//+OOPfyMWS3DUcYTQwKqRVA46xmou08xm45GwmEdGk1fHXIigjDKVEIuniu02Dhlzs/DXQ6G+UA0DOKl97zvfFVaPjV0voUVYsqFsqg5sOsBp4HW1QpZFQ8xfsw0z2htCGJ/q81hzGyyXZSKFiBfMpqYnw/j4QeUvXuQ5lm6orKkN1aqBtAIrMAtaI9QJ8WNeks/gfHMNKBFDPCaxSdfQOcwGtbB23bowuGiR41iyoZVy+Jw1hI00C1oDWAEaFxuLLDDYWKYpG+MYBMVIR//FaZNi5nMpksiDv3bN+jBQqSh/MZZsKJpqF0eiIlsnsmE2/LRksZgPt912Z9jz9N6A/UC8DubPu3bsCFX43EM3ToVPvu+J2EmzpnWcJPcC43mHaPlipRQtfDSW5D/wwANnwE2fTnvLmDlRHFE2qd24B56R8hOOfBApRKYThL7d8Du/94dhCue+X/r7LyeaHcewqFnIrachZSggzclfPLMwrcR0bzDrJWl1OA5zTCNCc8lHm5SfC2tWj4WTTu49uXEs2dDzzz//mbnqHJTFoVYlqACKfSi9AeYWFqxBGXnIcJgVs6OxjGjnewcQxlavwbw6GlvRi2Na9C0XvCV3YN++Q20c6tRYVqIGmWI1Rg1g5bFRsrDJeCOs0eB57PmxcSqrPJzWDA7oasRSOGZDiSvfdtXJD9z3ULG6MC+laYO9IZ6OFaqhMT82wF2Ap0XFKGdzcqZTcCfqoq9OHBiPtffiORtKXHPNNW2eox3Ecq7TtvPcbKMtTYvFRnNIY6N5/OeKyxpPV7SOiI9AHTit0bUHnimdevqZoTXW6j0Hizhq73o+PPXUQxu7oXzDwGDltR2sfoRFWtD0SAE0FPfwmNRej0SnjQa2m6FWr4VZ7A/NanvV5ZdfPhvFjsKiKl48eLB5as/jP1MqlP5DZbDymkYdy00c1njxiuh0acFWqGGunR6fmLzk8i3rlNFHH3300ccJxbIn/A996EP5qWr1vE6r+89xWOyMT899cvrQoVCp5J552VwpueOOOwbDQKG6Gqe2jz72ZDiABo5PTOAQGMLAQDmUcP5/4PDh0MYRp75QC/Nzc61arX53s1a7rrVQfXz1xg13furP/3xfVPeC8LwN3blz51Az154fKJYiBysZrnRQlGsKnvQRxSIWJt18aGLhUsVhc9ejj4Wn9jwb6s0Wz43VoSbihSrvpjgS9j76+F033Pi1i6308+N5G3rnXXd2S6WSVj0SjhtbNYHEGoMEl2H8bYMx84yNLb4FnBlUKiNhbNUYelkIHZxkzcLyP/szP/ONm7/xje+H6PPCLiIdA3fu+Ga3VObvzbFh4MmaDAR5orHgUMyAsx/xLWXIwS3gJ8grDwyo06VCMbzjn/7QK57Zs+fGhx98cI/JHRvHbOgdd+zolga4tmSlXHeCiQ1PwqxxBqPt3F20snhSLAa2OXSjo+WdfpbC6mkAjaXFS8ViuGzz5p9tj4394be2bXvOHXLJhfO2W7c/nC+zTv/E+hOwGjbOYqphfnqVg41ko/BVe00H158LWCDPz81jtc/FdgircY70ri1bjrkOdSzZ0Mpg6VW6vYXauccgaDj5oXZl2FaNAMEmMjYpayGvm5Imh1/KcC26gLUo7yQqYQctQPf55782/I+PftR7uSSWbCjPY6xKBysDYCVvGINqp5wiMSKLjbSklbQ2iALJeyiqC3OhFhtbLBTCu975rrDlqquO2dglG+r+5ZWb77FBqbjomB9LmJxgneQ25pisdFh+o47GYqpq4FSEDR3ATjt9ZDK88TWveQ0lFmPJhrpfya7yQ6o2mEWVg5D6aU8jUzJ0mI+YrJSt36tCHY2cn5/Tb+v3ffseXXdqNhp/YFK9WLKhfs7NGtkoszCTqELttgaaVZGbtMwaYYSp9hzrDhHdAoHnT7XaQpibmw2f/dSnQxMHh0Kx9FqJLcKSDbVGMcRq1GDTbiyvUhzRiYwJACbDreQ8nym01KU4+dfrC2HXY7vC2OoxWHUg5vTiGBalDaHKarBAjipjkrmYgsWnZZmbgfgitO0g7RbV2SjdQWY1F2jhsEtrssE9ejI4pkUVqUEAz4FF8JSXjeVwm18uGSglOtXBrrMypg1W3t2MO9RgZTjkSqW1UaAHSzZUunQVwyBXZJz1R8UMtEkGqnix37rtDMpBvo5UUYzXY3klD4fX9Aa9DJZuqBYg1lMel6WNFavyyOf1IqYW8UklzWIaIWliTDPm8PN6lJcrYPU1cXjiGEN8rIZ6pTQlaTY8WokXvRjv/Oa3wq6HHglf/NsvhsOHDsPH2rbCYjnI7PvHqvRIH3jYeCpuodt56EmxWA6bzjwzGuZoLN3QzNDJh8SjclEKa086KRyZngnf+0++P2zAkA1WyuHZvc+GW7feEv72l54M9335CNYfdiQjfKvS0mmcqBiL7wLm0wXdzrEUluT6hSwalNbxhlug7lx4xTlnhUsvvzisXbtGnemgyMbTNoa3XbUl/OSfvCIsTDVDvmjqmc+CdliFLh1R+KVTsK58KJcHQqFU0VXtpbBkQ3V7BxRbA9261lBWaGnLM5CHvTjKdNq5cM0fnpOksVGsJnBVJYK0JJQslkth06bT4LdFy1uEJRvq4DFJgCb6pmI1HGRS8uh5VGk2IgaUSDLkm0rb9ORZg4OD4dl9e+IOdjSWbKgq4I6hYacu08Zt2gCzdLoDxTgTrKQNuS7uqjwaCCKbT7qC4/zY2Jhuil4KS3IbjXgvrZRYA6SUESkQCrFxqhn5vMrsUIm44VVoMkyWTCLKqizOZtFQBrP40ViSO3Nk6mdbbZwZROVpgFXU8NgJfsRjY0yVyaER6oR3xIaZN7eBEJ3Lc0Zgvvl2BacnvIsuj/l0KSzZ0M2bt3x8frYKL+IhM9tYVqS6Ep7BmKkcK7dGKjCfUl5OH++s6awMDYVRnKWijoMSXoQlG0pc/OZLclwrShmVx4k+sSh5qjhDw4qsFHMM0tFiVMZY50iUo4zpYoec5gkfLd9tNJc8yTtmQ4kjk9M/XW8siIY6KbSGSD+CN5LB1q32qwhlTHW6k8ErE3nm9Ta+gOmJRsB8/CUVXITnbOjbt7z9M5Pjk1NtnD1KYWysx4hiRYwx4SCQIM8abHmKUZV5o5XRQSDSJCvlis6fFtrNjypjEZ6zocTmK65cU60upEcrflSJVWYfWorKzKrK0zbN4619+m0JVtOUTKYCj4SdcMpJ68P09FS4+eabH2K9i/G8DSUueP2bcjy95dGOitUAVqKY9TGGKnzpy7IWA/2aCpgfZd26kqVPcoXfaIRzz3tFePihhym9JJbVUKLemL+i2aqpYlZIWAOR0BcfjL0+kQ8PRGxWllxMa8fEh6PU4BVAzNs50Nd98e+i5qNxzIxj4bEnH/npwfLgp9zfBBKytqpPfDELZmsrohtPPxphDqfMC9X5Jy69ZPO5EjkGjruhi/HUnifejen2o+WB8nrusl1bIh0NsP2ST7vT0tGPjZydnv7NzZdf9dvKeA686IYuxu7du08pFnMfKpaL/4bTQJfrP4AHD9qav4HyfJ6XdebnZs5+61u3PCWB58GKN3Qp7D209wKY8E9x8nF2C37erC381Stf9cbfjNl99NFHH3300UcfffwfiRVfim7durUydsrGyYkjRwav/dtrdRt0GWfBvKI4UC7rpkbeft/udLA6bYRGvRlqCwuh0+pOt9t15HVuGRodnl6YrW7PFwt7Z+amjpy86tQnQ5gLH//4xw/Hal62WDGDXn/99cNDI8P7SpWBMbsz1FRzy2s2uuhIfqEQ9PQJzkNbjWaYry3gpKSBc1DQvBNlfj4cGp8IR6ZmdNrH81OVKxbD2rHVgc/u1up1XUZrosz01JHQ5G/VNZwzQA/vHV5YWOig+l3IL2Dw7uS5eK6Qu66T69x3wfd8z4EPf/jDdjntBOBFG5QemcsXj1QGyxVerOedAq7VldOYfuas8/oe2oGza169sJPAmGm3UFh5gpl2ycX08fo6qFwh8IYX5tZq9TA7OxvmqwuhVoWRYWDKjI6MhJNOPlm/X95z773hv3/kD/Ztv+WW06h1JWHtfIG46eZb7xoaKr+ZP2LpSg48idAVERLY6E0kEeIqya4bLe9lipd1wMjDeixCIxIsYwa1yxm6sCEBlnEZJFkujwHIFUOxUMQ0U9YNNvqVBd7NX7B5yq6rMm3e1FALH/v4J8O3dnzz17765es+YppePGKTjg83bt22c3iwcmG+CAPw8hF6ps6pkyCYpmDssYyALS81oUfiJTIJKBHBy1KxlHQoYjkOWEd51EoJkW79mOb9YbzFqlTizW2lUKkMhRIMzAFvYf+XYSHdwFzOy8W//msfCIcPHbrw5uuvv8f0vHB4S5YF7N7nVyqD/8jf1Nhg7aLsAD7sqvoVDcUGy54woO4ro2wGypOUgXb2a39JecVGia8KODVEGRlZuVLAidHL+OXhIryzWBoIAzAuH0mk13Yoi4MivbUDnXyPCu8o/MVf/KX22zdvLr+YOXbpH0iWACrPPXtg/0H+SpV95lK+hLbLtvSsyF8cUlA47r6JkUHDeyTHbwxGRz4NSwN6XgQHyz1Zx0HlU7tK6NdiX1XwqUNemdMzIEW7yZBSPFAOY4790R/9kXy12fzQ3r3P/si+Pc/8OTKPG8s26Pe/4/t/oFgs/JQ9tMJWk6vWxw4zjjzfJhvroGIQTmsby5uUpd1bHUlulI3MyLK9g4mYk4mdgtm63NVb9rgHVgX0ThqUHkwx6igVSuGM088I7/6xd28slMu/VRgYeOSZ3bt7X5jxPHAXeV6UC4U3ulcaEMc0OfQOUsyWTOT3pMkQ3JNJx11YtAk4XzR5/FpkPBNI4Z7ueiRMwjyaoDascUMduzefnalW58L83KweQ6Xj834b9o/LskHMtz/2zneFUrP5t688++xm+NDy7bRsQUIdj72L7QSs0TqkiGmxG9E6FvkIZjyjzbDeBPATu2RkGCkWQSmxKCo5cdM503a6KMt8zrsxS21Ec9vtVqg1ali7LmjdW52f05qWUxkNyxua/6+f+1dhfHoqbNh4SvGCL772eX9VcCzfoNaDeOBhmp22RjssS80W1F3uv+yFZJ2bTTso18vroaFHdSFQkkcNqibtYjajk2Ncbinv+drDyCUDhXnWZr900LBYu8JjA6aGL37hC2Fs1Sq9AGAB69pqrfbPTMPzY/kG7fCXX2uUHqlk43jAiB95CF1MfOO5c7gcQTHKxe4msjYwJmNw+cjzOCI9WPGeaTMhb6TRgEufGdVBWRsA5FnVyuWLS7gmrdWqMN58mMFJwQ3f+AZ/ItN8S8cZGh6xAsvAcXmoOqA+WGMtbTxxQHsn7YsPj6SkvReSREgMAqgVVjYNxtM2ihlkEsvBhjHlk+WV0th4dRKMEdrgeu1QFjVBlisAXlugYfniNp5x6TEBgE+FLhfLN2gPWAE7RsNwEDPGWQyJxM5CJDGYMi3m1opTONVjOqN8Jlgh0JJy21ktorVrUJYJICGYzzos+EcqowznV65kTjrpJJy+VnGmVVr+Ugg4DoN2WqxT8xCCbmjSrkv4yLNhNG4qp7MjVKMynCpEWwfktUrEiDzpiGWRsNvVyF0MmU5luS9nRXzB78iWjjWoNMsozbr8A5qvc+JFllM2blQ1uYGB3vdiPQeWbdBKOf8FLYRZuYJ5KBtFw6ppzmMBbHxPoQw7YN4hDjfgR31KR2EBtCm2JJDOmaQzsiyfTWcQpSXDWGlt2EbL9TxPcp7ltYCh4VE9+csj/wnyUIKdQgDFim0etGWKtQsxz3jkvWCQhgwHwhzNOn/33feEO+/YEQ4ePKibdHjjA2N6hr1mghqjvD5GE9nY8jN0NpgQvwYS4sd88dE+TA/8IFODTj6XTqtWjeL8vxSGhoYlv1wsW5KvqujkO0+rViCtwxpITcZKVVpDYoEIso5MToW169bqIMAzlpmp6fDUU0+Hs846O9xy800yLK8cbdhwapicGA8nn3xKOOOcM8Ijf98J8xPtMLyWZze5cNX7N+KcnCR8X9VYXWk7FtUtXpafyQepPQj4xV/8d2FgcCicfc454aH77+ObnLvb79ixLOc7Lg/1g48ZirGd0xPiKC+NBdFpoOS69evlkR2cYz8NQ+ZgwA7WKXwZ7nt+4prw7mveHd79nveEyzdfFn74nT8SLr7s4rDp1E3hlFcNh/Hd9VAeKoRHts7oPD27ekjqYRIbW0KhzR6UzhhRkjBBXN+xJD+89PeKc84L+/cfCEM4xy/k0ycgnw+qYjnwl6l4g6xx3FgnlIqxgymT5pZyThFRFpHtbEuDHXTPESBfKOZCq5HeIp+F7As2Pd8QZZA2eR3XFSsno9rr+cAHPhjWbTg5jI6uDk898ViYnZjo3rjt1pX3UGs/DYNi8lb3WOaZYT3YQh80Jk/Oq7puKi9xGWazU5keWRcVmwzroZylsZEB2s3UGxNZUbahRpd3vnRFOE+ICWuFJXhv7WBlJLSaDR4GMAUtfWf9UjhOg9oBhs1U1d4pjyOPYAO1dMJHJUjrinrWqGmQ3iSmBjYtdtNlVFVWHlJmc/E4yAzJYFqkQCGLo/5sJoLx9A2VwQqO8rwFvBlGx1bpSL9cHJdB+WyZKkXP9A4ZNQRBzQAYdW1e09xG2dhgy3RjeuwBaX5oMcaUlw7y2ETyqcbK+bztOsFUkBaS4kqj+FaG4p7P3ETCtsxTDINWKnqTyymnbNSVfmvD8rBsSb0+aXr2Gf5SSc9RZ1k7IDppEDtNY5vqJC8JZDrfZWM5NifKmSeTJ5YVEm1LMtdHvsmxrLVLF529TKSRIw0mJ3YMUVcijl0eBj1pzbpQrc5g/T2gC9LLxbINSlx88VvPmjxy5FC1tqBzXzbAd1UG0mk6GsTzIs1CkEr44mVoTRNxQCyLZSQi2jyfRmF+AfVZvixCPgjXpfmbMetUPpWwvPGt+1bepOzDn0raoROK/JFvaEjLuOXiuAyKRnSvvOLKk6fGp/6qOj+vy1+Jt6qBkkmCjBg/+rqc786Rb8Zmvst47Ia32JpLnSxGIdbI8nEg0BYbkBhMCjx6dZyiVD5qUDui7liG+vl2Pk5pfIqKZ02FXO55X0XgOC6DOq6+6ur3VUrNddNHpnTlm6/LUFPonf5RI/GllzBEnoXoGeAnRlfHSHuafWTstD1kkjWYJC3T1MUztMRIbE/8rwEmaVQqYb4NIo0ci6scAg6c/CFvALs6H+/laxOq1eqyXfQFGZQ4//xLJy996+W5I0embphfmNfD+/zdhq33xrHRAjsDsqfhDMqAl6iTDCarg1Mix06n82zKN1k3sHkhJxMzJs3N2mGfWLeVcXnVE+V4ld9oU1rW7/jdMIS5tIHpDfSnkLEsUNuLwpbNV39ffX583czMjK5+84XmaheRNDp+6BWKPTA/2wTjK07oqEOyHqLRVNZlLY8WtDQDnzwizBOtdnqn5bMsM0hakqewnTA8bOfxrVY7PPno7lBqNJZ9I8SLNihx6aU/MHnJmy/NTU9O/AV/TuCCOIEam3pr6o0M0TA9PMpaLPlYPmtEmCfSCDoI0lTyTW1Z3kP6kzdj06E2SQfNzev9Hf1Ozx/xeJ/UOWefE+q1Wrj37m+HwwcP/87/uu22I2rMMmCtXkHcu//e4fre6uyqsbEcj5acV1kNO2tLGYOR1jm5ETsnd2JXQUZZHmjiFwZwDr0QcCHsniSZkpyYkUaGro/GU1GektKoujVHPBiTPy2325gz+T5mhHodcTtMTB757Xf+0x85rgdWvO4VxxNP3PvKhVr42Oo1qy/jfUfWeDMW4fc8eVp9RoJpk4wbs0OCVAOzYBzk668iEB9VBjSrTUtYGRpTAYbkFXoefBot3lrJu/danVy3fupb3/r2JZ89fT5k6zrheOCBB8qjo6PrQ779Q9129/3o3CvLpYFBdtLA5nAXpCUsyhqwB2RnixGeTiCTI7IMeSX0821NNCRvleS9TfTMWrX2ySsue9vPwnvZgBeMY7T2pcPu3bsrpRBeXe80f6ZYKrwFy543DpRKFXpvFx7Fo6+DxjaTWTc0MPjS+W2HAIcxQrvbghFpSOzavNGX957Wa51au/kzmy/Z8mkpWAG87Ay6HNDomJs3tbuNS4ul0k/AoFcPDw2WedMuj9J+6U43hHXsTep8zSxv4KV1p45MfqVYHH33RRddxDOTPvroo48++uijjz766KOPPvroo48++ujj/wyckOuhO3fuLH3+upvO2f3Uo+3BgdKPrVu3epg/ni0sLOSrjeZXW83WeCiH0JiY2B341vWHHmpfe+21/NOD73qsuEFv+9a3fmVs3fo//MynPxMmxyfDyPCwbqhVTV1eQbcLwPzZodni1fNmqNfqzUIuX60uVNsDQ5WvtBrNeqfT+WK+3S7V5pv3nnreptZTDz44/fWvf733r6pfhlhRg95yyy2/Prhq+Hf5C+fw6AgNFQ4fngjTs3OhulALc/PVUF+YDzPzC4HvpuTVdP6Zaol38pVg9E5HLwzgf6LwNRh8Fwmvti/MVsPs/BzGotNemK/OVYYGdzYW6q1CyH+91qznSiF3Y2XdaP7sDRseOJGvv1gOVsygN23d9hujY8O/w18gS7mcfqqlcv8Z139D1/9XFPOwXVe/MvLGs3q9GWZhvJnpmTA1MxNm52D4hv22v2b1Gt0aMzk5oXeU8BWUNDZvB+cPHbxVhu8s4S1BLb67BJ6PKeVAt92eWqjWjxTL+fvnZ+q7RlYP33d4z+5bt23b1pLiE4QVMei27ds/UBkc+K/8IY1P8+pmAoDPZ/LnYjeu/XqGiDc26Gcf5jMi025MYKwnQfChd/IXSupot7vw8Hn98fLeZ/eHiYnJML9Q1z9F5uDRA/DyIrydg9JowagoS6MT3FP4e/vkoUNh8sDBveVS+YPXX/8PK/bDXBbW8xeBrVu3/WplqPL7+UJOu2pizBhkt4SHmN6KA1S0qCBSIqnhncVgv9eDQ2/HYBQQ864PaUC6mC+GPDyVt87wrsBZTDGzvDsQXt7CYPEhhHVr14UNJ5+sJ+M+8B//Yzj49DMX3nzzzS/6lRiLofa/UNxw8y2/MjQ48IeFUt6eM9JtMabSjWTGiDymwXcZmlu30ciTUzkJKg8cs6Ny7FFtGpIGpWDMZB74hQLmY0wpfNcI70IuD1RUkD8d+y+htSbfF1UL//YX/m1ozM2feeONNz6jjBXCC7636es3bbtUxuSTZn7PENtMg5mIIMMytigaIkJlvADnRApzN42FgGyKtpOM5BGTlIFNhjeq8Z5VBj5MRsMxg29tUPvwHcBeVMKB7yMf+Uho5gv3f/7zn1/6T1tfIJZ932MWN9542xWjwwO36WUuOMDYEx7WYPUVjVf7lWDsiYQR5SnnfAaaxXhREjAeRyaWAo0t2CoKxNvQtNWNEBSPsszjHch2jxVh//NRwHz7pgsvqPzuRz7yzqeffPJPY+aLxnEb9MZbbrlisFK+VcbErq4DSQSXS9a71CCx75FOZc1olmPTAA3mMmaOnvufkrJpObJIZbKUh6UuCGw0HaCdMCD/cIX5XKqpbjgBX4511tlnnXTg4KHve+rJJz8mHS8Sx2XQv//7ratXjVZ28bEdeWbc1dlsGlM0OwW+kOmppJSkCViONGHlyBdLtKSTwA2NbrdEuqeCCVnFsq9Ma4EvIoAxmSIYcy8qoOGsiycXtqLI60CVL5ZOb+dyhSd27dpqJV44jsugP//+f31fqZRfZ7t5nDcBdjNrxNRr4C1ImKG9e4TRdn+mB8IMzVWAdCB4zPIcNKbEj5OzDlQJQFMBK2Xd+CiJwLJ24LQuM09/DQD+ud9zbnhmz963odTknqefvksCLxDLNujWrVtPG6gM/DaXRzSmrxmTD+dRsAhFSpBnzMUGNWMSbIK6bjoFL6utqYqgcSwXwQSSWAGaDJFn+78KalDQdj6IwBqZx3aHTj68+c0Xhfvuv/+fnHXuubftevDB3VLxAhDd6vlRLJffy3mduw473tMHtheR5jzl0QwxP8qaBOFpbuiRNqe5TuXj2G4GBwNf+BIzQNMICOIRJoNpMQOWsXKU5V3JLd622OaRv6YbxvgAGx/h1pINckUdC0L4rd/6TzjLat549Q//8AWm6/ixbINiR/432qut1ySsU0zSGCIsmfQPfO14mQ4nxVkiQxM2PTDJHdE0WUwvUzIB5Uwvd13XYDHzGLM0KRqQ/9enP22TUes69ZVR8WG3+KACX4T1Bx/5vdCpN7757z/0oQ1gHzeWb9B87hS7T51NQEPZefDTPrL52pGiUcSUrHZJxchNC8AgnpDGjJFSMb8OIIWq2/IYxAblsoToyFA285HWaSy8FOf5OPev23MAyOBprqnm0x+FMDI8Gn7vd3+n9K3bb79PxY8TyzYoKh5mA9VIJ9hBMZg0ZkxGwLM8XzGqSwRoKKNkaNDyR/FokWiVaOFUNlEQmWmdFmfyXQeBOZT30fNfUZva/etB/48E+QIf24EI51calS88+Dc/975Tzjv3vCfBzip8XizboHoEMHYg+qH4jEWlSW300a6LVGIElPN8ZyW6WEImFZdIPDMDSXvhjIezJJX6gzRpMSO6XEphgHkrOB9Us9cV06j2FhwtASHH9eoAFv3/+O17wtpVo2e/+pXn/qQULBPLNijhbVSnkwYDpD0IaUedmXLcmJ7nJmBOYo7EaKmsxaIglKwyJECDWD5XAVbI8q0Aoi66isC5s92Ep/LiNuZVHqhoYC2p8GENz+7bG752/Td46Yzz6n83DcvDsg0a25Ug+kQEKHlL7HDSETeP5zCYnMO4ka8jO6cCGDbxPsLlY53YpLnkZXR2MSeaVS0NmH15YLNS7S53/Yaeh+f99jzy8zorvZOG/YcvXYcjf0GvaSsWC+tYWgWXgWUblG1Ud+N8RyPYR7mx1QR41m7LjwnmmkhaJb2Lu6HBVwMUigoIFWLa9MukibEttkW+0fbPaJm0tkdDD3rBS7Wk4mU+eCuvn9JHt992W6iUynrshr8gvOakk5b849GlcFweyr65CYnEuNGYfnAxERrLjaQkBRLaypg3agSQln4XcQJwvmQjg2pdt7UpbRnZTCUapIsKLEmQ7HRb8kzu+nyssoWDFF+FOTE+DoF8GBwcUh9qo6NL/uXsUli+h7KBbBgmKzMCG8zi4KljjHvVqVPqjKVMjlQkyOMWSTmV0lw3Wj7LSzQJXDVYHZJ0wypgK3UqJY7BdBgvhcpgRHSAwrpUzyrVamFyYlLXUTvglwdKKJgPFSuyLCzboG4YNZekDCsWM5XvaRkatHWJXmix0SqsfFJKa4AoQ3BtyGbxAOUaokVkTJ8ixBBlcqAR+dTkEE0eRSVmZVyKUw4X/lpOwahTU0fQtYJ+cuFrheU8leWblC1cPtQW+ao8io1M2ge+2kshZOqNXcoTB3BjxoNDT2Gk0XAmKSM95rIJrxdpWm1RGZNP6zEZbVldzPacrAw9le+QolGnpo/AKvBcfuClFDmeK9DLNqhVbw1w9KTQQDZS7WSOCjBmZ9NOKx8b65BBLObKjSytuEeGtBsNQFK52NBYksXXVpPGz8bKJk3jkpFRZTp43t8K83PzOpsaW7VaHqv19+DyTbp8D1XD2C3rmrVOlHGyrTR2nBcpagTleKHDsnE0FgVDioEU1cQy2WWTDwYFSEf1ye6tpjCN0HOhhOWsmKAs7j34mEebsDTiyyM/l1Gk+e4m/n+JRBbsL06Xg+Pb5aldxkmDe0ZPo7lBWo3OGEbyJgGwgJW3g5vxXQ/nLuUhSIXkIkAw5QPWA82ziaRIE2Pdjthu6nD9TJGHMDw8rPP9kdExSCDzRHiod84b4bQ1ThI9eUpFo2hHFI3qPF+0l+PRm3E0sALzDKTTpFNWL1PiJMZ186V5yo9bm7sRQcDrsNgS3MN5Ts9nQ0eGKtCDxX67vezLecs2qLfMDGSVe0PSEdYWgd5gRpFxyBZHWVHeuuz6tDUFGXjadRCxsgzESQS4X/CSXrovOFI51svY0ZOQIKccnufrn3UGBl4dc54Xy/fQbncPq7X29DbAkjx6k0BrXDCxtEWEeZ8JMGbDF6lL4HypoodbMoENm+GovKg34SORSi9GRg+8kz9Dr12/IczPzho/3oGyHCzfQ6MoO8GtBbbT+NYgdsIap3TGUvSXeBAHoqFpe8mkcgntfMb6snzMS0AFCXU0wLT2RjFtFkuivZiMjUu6IKOOjIxInlUeh5GOSxbIjKTmREvJiApUx6bZVSPJgJYc82NpW7jbruk4SpdStus6RCmdypJ26SyYJw+OWV7KdVspy0xphi4ORqtCdW4urF9/Cli8BrV8LF+WDWHrPGYToneqIdGYbkDlUSxbA/gDlYHwta98LczNzmuZQoPxb9b4w5n0+jShwkwirfoifFfO8gCr0wM52cFa1E0vqli+j4jypptX8WuNhTA8MiR9PEgtF8uXFFBbbIx3yGNmiE7SAPbxKKXA7eTkZDhyZDJc/7Wvh8cefyJ88q8/GbbefGv4/Oc+z9/HcbYCI+f5D17ltA5tQ6hOtcO3/24y2jzmqU6RiZzNtmZYUmYqwvgKrjuuS2VTpfm23TZoeCYMyV95lz+DHodBrTJWLUo8Qhw1jk1GHLPUmbhQNJpUV69A+7H3vlevBj7v3HPDu9/7buxa68LGTRv5R3+6TXH79u3hiccfC5/4q4+HL37uC+Hjf/2J0K7nwid+9okwuDofPvmvnrQ33OJjDhwrBVLKYC0wo/FztESEGgmDwCL8MW/9ySeHaZyG6o1lx2HS4/BQq1DN8g4wMvYSnYqZmcBdj/d4PrJrV9i2dXt4+KFdoVZvhE2nnR7eeumlyO+EjRs3hCuvfFtYu3pteP0bXhe+/4feEVavXhVqc61w6T9fF+YnsJQZ7Ia7v2h/oKgd1qxmxkNV6cGP3TMzkrY5myERAEArGZWgjfxZmX8oyEt6/N2et0suF8s3KCTVNFbOSKR9+I2bSEaaHsrsGNjktWvXhje8/nXhqqvfFl75Pefoj02OYBq4+1t3x7mKf3rSDqOrx8Kb3vzmMAZjvvs9PxaG1xXD7Z/gdcpcKA8UQhFBlSFt+hmzEvPa2JwYmV5mk8NBMEShDLiwHx1doxeynrxx2f8HkGD5BgWSG62UYCcQK1hnLBhfnVPjiQyN3vLDa568h/P00zeFc15xVrj40rfoIJV23g3AIjjao6fv++x54dDjtbB6Uzlc9O71lhlrIEjpTIft0IeN5EESEYLt+C5pPFIKfuDCoNpfAM3DsKs0BRyPlZYtyg7pthV1ljQbgo83njFbKJWMGcWYsFZLj6fZQSqiR2UX+KkuJWgWoTJaDD/8oTPDOz5wmvguk12aSTYWlYw4Ni2Qtl8ZMoPFTaIHMQR5I0QBu3kJZ0m8t/R4Fk7HYXvrgHWCgRbNNESxwToXE8xluRjrrjjm0+u8vOKkgEADqKy2BhqOBy4chFEm8jICIp2BmHMpDSjPzMgs/mXBrCqL60c63p03tnZ9mJocRzlMLTDqcnEcBmV9rNkMYg1nuxHHxrLVCT8rx28UsyM/PYRVs6uWjr0yIUYq62VcT5QhIk/8CM+VEzJG4BLKPwbXY2kWt3IkIAWDFrB8Gxkawvxe1e5fODGnnoAaz+q96SmyHROpJBqIOM0x0NOc8nJuHBUVj57VW5O8VjLIB820TRWxXNzaUd5SgrwUwpCTv5pYAiOxxZc3PAyPjIbqwnwYQqwDpSbS5WHZknbmg0ba5IkYZsnQ7KEiNY+dyXSIFL+Q1y4k2uVJm6zpYTY+lBE35isYTwcd0H4Akgx9MfKVpiw2NiBKSBvlbaiyZRjYHvDVzS68cz4MD4/o9/kTcqbEX1nYJDXLXOAYsMaagdnQ2GiWi3zrIKtmvoXkwgdjkeSLk8Bko4YoZzQ2pk6bQizochI1FoB0/PDLjXs0g24fhzADH8ehA8R7dJeFZRu03YxPaaBevxWctBoG2BYxCN28EBme7wx1BaRiP+IDJmdblyVsrs1ChQ2c82I+hi+mmUrLE0wZG1sR0fq0OKmsg0CG/SwPD+kis+7NP44bvZdtUCj/n/rTO0LtynzUCG8UdyQ0wA7TbK3y1RcFyrGUMpGOg5OUdxlvWtQDGD8tDYZSBLSAtJ1Z9kFeFDeekcq0TyxOsKho80we6VePrNIrMXUL+bKtdByizVD8M95TqZdWE2pRDIzUotgJhNRQBLqTZPSQEWiG+FYmuTiMjUKUopB0kuExdNs60QaOsK2kEznymLadgu1hMF7kGAUBvr/eXo3ZCaUi78NfvkWXLXnJBRc8MTs73200+Te45qlsjDUa36SD2iSxdsnY0Z488bw7RlmKRjWez7Nk2K5NCfd4BKwnyZcxXB9jD9InrraUY7A8121JyYDgJ49FPX+nH6gM62rTCTrK53C22Hg3f6tuYm4hfE61BlMZdzx82LAYCPHEz6ao0zaJbDI92DOjUTwKMmJ9BTMgP7KJlTFeiqRs5Eo9SUtGxISmAUtp5VDKhzb0lspF1IG2HP1TwTGxfNMDV17x9r+vzs4/YTeq2uPXhDqnFithvEVtsA5l5Fy4R460DZIjSmXEeNkuepe2iO0ro4qT0anqYprlSFlSJWO+pbXVUT4fyiU+t89/+MZZUif/FWUuA8dlUCKfK7x1Ya7aabXsH7AXIzFapNPYaIfJkWvySZoxTJNNxxL4uiG9XtIxzWymojxjHmAS46MsU5bPGKsWEwWYT53k86JyUf+pxL1Rz7EO5GZM7vlx3AbdvHnzYXjoTzdrDd39yytQag8bz8bGRnpbkw5GTiJnqRhnDZSN3YBWJsmVDsYM8WBEYzOO8gwcb2Xxg9juI7Uup/pYDjokY4MwgPUnjxPM5+05oVaT5HJw3AYlrr76+z43MzP9db5ZgfdUuqeqieoEe8FgNMmE5icbM3NJPg84LIhGZter4i0KcDX+50eiC5GGggeTmKac67MDnOm3ATE5GpwiOaw9NRhgN2r1MN9uW8FlgJpfEK6+6vv+SXWuOl/H8kKjCPAgpUZmPkRvTOOztWKlYFrBCQP1+RUqGUTZaXnjWbC6iWiwmEoeSONHAwVmTLucfVAOg8c51P6RMR8WsCeuX79+rxQtAy/YoMTI0OhZfNEK5xquT71Z/CaBYON7eJZBHilf5yXZEW4s7oZK42MrCQZlRT4HSRzaA9tYX4TSIriNsoqSHLFIsSX81ZOLe56GLlRnw7XXXrvsy00vyqAXXXTReKve/Olag7s+DlKZU05C94gmDKdiWhE27GSMjCCdlrMtY8tLo/ST6HBJzZUMzCI30jEtcckbYQcnMXRA4tkRY/2RQKs7jkxTsAy8KIMSmzdv+Uy9Wv0z7vpHzadsqBoboc4YX/k98HTMSbIpHIOlYtoT7ISXcUOyHtu1+UICM6rDaPLcSuRwEHgg4is2eI2BXjo3N8czpuN6OvlFG5S44rIr31+dnXuSL7bSf9VFeDfY3WynlDZCfAV+RDs/E1w2+ZgRIxOGYQx+Zq71D5+SIzRVUBlgWxVR4NxPP6AzlMsFnSXxePbsnn2hulD/syi+LKyIQYmhSvvChep8kzda6cc2NlQN5iYKAd5h9oSfBAlJIhuIKMtyMcUDjRnOPFE5UWcPDc+TByfpqAdfTlE6jeZXz4LiQITdnW87O3TgcDj47IHQ6rZuorrlYsUMesEFW6awVv5BHqS06/MXUnXA8hmpMw71yTroXMkwME/8+IkCislXHmVpTsboSOQZSMHlxAPNgp6pB8AI3+Hpnby/nsEes3n9614XhtesDmtPWvNHO3bsWP7ty0DahhXCjh3b/3RodPTnK5XBeIGWyx72yarilp6bx8YW2pGRGMBIebdiO9XUkkxlMo1WcdPBrWmxgUxAHU5ECTaoI++ENPYm3QqOgypflsVbwmtYe87NLywMFMsbtmzZMqfiy0Sm5pXDjh23f3ts7dgb9R67Ap/1SbvI7rpX8bVu2QbQGOQw343gRiRkYBFWjgNlBJle2uqyFIGUBA3i06DY1RnsYdq2/lupjtUKn/xoNZoPXX7Zla+NRY4LK7bLZ3Hxxd+4sFGv/lqn1a7ZlS8axjplF9u0wJKBCI811xkpj9aBR1+jtasjbQMCXiLMQBnOp8ZkvstbTEJZqp3NsWfoO6Eu77Tn51vNxl+8UGMSsYoTA/7D19BQ+cp8ofDjsNpPDFaGKzwJkE1Zs8dHwTMNNI5DRZCkQZ5TBeA+KykUkBHx6bZhUpyINDFvchfnko8DPl+tvnPzZVuuU+EXiGO15YRg//79w435qVd3SgP/AhW/p1gsnkzPYUfZaRou+q4+QrRHD5bLA8iSThDazeWVCNzFMbj6CzUc1WvzjddhvnzASr1wxFa/dHj66adf0eo03oej9DuKxdJ5+UKuoosVWsrwfHqRYbn7ktQogE56QH90oYgoYwcgO/jon7+4i/NFsDBmo7bwbD3XuXDLxVsOWKEXh6Q5LxccPHhwZGZ+5l2FfO6dpWLxzTgN3FQqlXTw0EO1ZiOa0gpERmJOJBUrG1yUgTnBx7KILx7gM511eGarHhbmq7dfdtmWyym5UvBWvWwBT8w99dTjl+QKhR8sFvJvh73OHxwYHOZ60Z5aRmDEruDoZp9oVFiXv9TaX07aGxz8NUPTE1OfveLKt/8US64kXvYGXQp79uw5rdWtvzkfChfnC/kfL5dKm3L5fNH+TdwMaWtMHnx8zuTbce3lLdX5hXe89a1Xfk3CK4zvSoMuBoxXOnToqXW1Wv5czA4/3u52r0HXMGVy3mzq7ysbjca9sOqf3f/g4/9wzTXX/G/xRvI++uijjz766KOPPvroo48++uijjz766KOPPvroo48++uijjz766KOPPvroo48++vhuxnfFTYxbt26tjJ186nsbzeab7r777lMfeuD+y8cPTuTa3U43XywMl4ulkVKhmCvG/+niU528f5n3OrfabSZnc/ncAmI9qcP/Tmg0O7VCPndDsVyuDgyWQ7NWyzXb4eF8rb2zMzqQKxVDmB+f7sy3a7vPXLu2EdatC5WnnuoeDmHh2muv7d8E+R3Cy9pB+YfvG0455RcKxfxvDa5aNcQnx6aOHAnPPPNMmJub1zuG9WwOurHAd1fkEC8s2L+e5vlG6o7eccFblwvFgp5O4J97zM3OhLVr1uglz8OjI2F2bi4U4ditNu8h5/+ptXT/eAsxdgLdZ16Hfr79oFardQqFXL0TurlWs5HvtNoHcyH3QKFYruWL+VxjYb7TanXvLeYKj+cGivlWs5mvzs9PVSrDj4+tXrtQGinmpg8dar/mnHP2fvjDH+ZzLn08B16WDvrlnTuHRmfnf6lYLv7GQKWyqgOn4btG/MWABB+x4ZsS6Yx8SQCfafe3PfCpOL6kiw6p/+yEE+sZfjgdn91sw3EbtYZmUnrI3NysZtyp6enAP/Sfnp0Na1evCZNTR8JGviEcab5bf9XYWJibmQ7r1q4Ph8cPhzWrV4fDExPhtFNPDXv27gknrVsfDiHNZpTKJf0f00CpzIfIQhE7COMS2rywYH932TXwXv8c2jSez5d2s1/tdiPfbrT2ocsP53L5JvaL/PzsTBONe3B4aGBPeWgojx0m35xtTBwZq+y+5ROfqJtJkqeB/7fBy8pBr7/33uHS1MwvYzB/DYfdMT5SpPfxo5lyyEWt1WOhzkvy4rNgkdLLbfScEjliis+yeiEk9Ob4r+58gRmzsQTgSgAzo2ZgzqJcI+jZWj1/1uWyQf9UWccMPjs/H+rYCY5gZmfhcTgo28udooN6Bwcryucr9KZnZsImOPOh/fvDSXD8Q4cPBz52RZnqfFUPbM/MzYTRYczq2CnGsEPwvxMq4PN9DtTJHbK6UFVv+CSlHqBG25oNzPbN9lyr056qVWutVqP5TCffGW8vVB/FYeAbuVz7/ptuumlCNvguAsfkJcfu3bsrT+/Z80twxf9UrpSH+VoAvmWJTsk1JePocfjac3KEnCxm0QeZl4XSYsXCBFkSBs/UGBbJUW/2SXIlkWZbrBh5dGyXR4yvpenQKqaZuaO8rt5LRifmE1MtOFV9oY4ZfSHMwTlnMIvPzs5htp6T88/Nz2FZgtkXOwB3Ur7bjLP/4NAQlihzYQROzKesSnDeKnTkucCG81KeOxQdeZDLGy594NyHp6Zg56cmG63av9+0YcOnv1vW0Wbdlwh0zKee2vsLGL//MlApVdgaOqZekg+mx4vBgVeMrOg6sSeprCVjnkB3yjg3sug8aQkvAwk4kR7o76k7q4swbU7xyyIsQ75JW/nItnYj6JU7zDChFJGWH2PDZQWXHHpxFGi+RL8Ep2XMNTUdl0sEPdGGmLRUiMZSAUsdzKia8Zl309at4ctf+lKYnZ6+YXRs9c9f9/nPP6EKX8YwC74E2Lr1zis73foXBiuVk/hGYZsxMQNxcPjhQGuw+aHTwGFp/TioPrkRlMuOM/WIoTgKyjuMZn6aApBwUb0VR/WiIYK5merwgkwjUN53llQZ+pDUSXEKeG3GV2tBRinAKJuhrQxjzsZaesAofKuZOWpBDqpXb+olXdyh43sx0HY6axZ03BZYfLiYVzUaWJb83ZeuCzdef2OrubDw/73/f/zxr19z/vnpu0pfZkht9B3CDTdsvTxXyP/R0FDlIg4FjcsZQzEFsIkuqbWcvt5KeYSRlOHai+tIsZK8VEajZplOmAPIP0xOziCJqEeyJq9WRC/UOxAEk/Z8U2hOLTbzKS9ni7KcMZFWKbGYJ+EeGCfdNQx0UgS9LS46KR2Wl9Q4q+IkjDFfXq6dSLOnzaoE+8f6uOTg61Q4o7Y7rTA+Ph7+5vPXhrt27Jgql4q/cePXvvZRFXiZgeb6juDGW267Itdu/7fK4MBFevsnZ0rEND4HzQaTDdIIarDcQS2y/B5ElkUZB+iRtWFPpBCJg407kMqRJxgvLQdAzuvnljSH30ubGqufHOnNKKUv+kubbcvdIUmYnigvFnVFBzYRq1/LH86gMU5nVRz6sd702ZSQk0ZnZaAOHfaxM8lJMZuS++iuXeGzn/1c2Lt3752bzjjjVz750Y/ukIKXCaKJThxuvnn7hTj//fPBgcqFuYLNRLBrnPlozDigQDoYMCoSSVqEpZSgwbOxTB2BtElG+UyeNEd28jYt6DD9jiiPiPuRO1aqj7A6KJlwkxkxKxcdMc6JRsulLYEi7Ktl0IGiLaQYG6YtE2mLZT+GxEk5k6aHfZ9NzVHtbTWaTaWOik09eU2uXfmekFYr3Hb7HeELf/sFnJzN/tE5bzjtQx/7yMdmJfwSI/Z+5fHVr351YHBw8Fdwavnb5XIJOz9MncyaJPjVRmBkwXg+Q7nzJkjSNDOtbmlzaKPTQTUpP+HpVcUcoocJqISRQFqGWj1hZZmXDrrl+axs0kabRi9rpZMTJdK+14jj+liG8KUPZ0KWI+2HfToiTpg0k3KdypMnO5niSRSdle2hLXk5itd/pSSCVBOHfb5/pdNth5nZ2XDdl74cbrnp5tZApfzbQ8XyH+Bs/7je87fSsBeTrjAeffTRgYWF+gdx2PnPpVKBVz90rVHXG7lnw8gasBjboIrCh6TFqXNqniFbtA+iaA206zBEddqwpK6FkkGeBghpCCUDrgzCnEDlKI6NfYwXhROYi5FnUpxxPW1I5Y2KW7VHlMXcICRtYb1qQMwTvM8AGmknbGwv3+eFwznyuSbnJSzxuOi0r1TYrGvKrN3GL3DCwJhwZi6XSuENb3hDuOCCC/J79+278qlnnnnXua95zQNPPvro0yrwEiDp/kpi27Ztm7H3/i/sxSM5nHrrsETjxAG2Ax7AgYhNsBkwNkiDY3wipdJBIs+HOZGIEQfASM8HRdJHK4E7iGciSMb45sCg4FDOJyGSefjQMURJkcF2J6MkT33m+aaPQId94pS8RLmJWqWW/ejVxoTZynKYZw7mMyr/WINvi8a6FKEIp+OsyjwuBahXDh0du/ewj7N9rE/5ry6s6557vh0+/dnPhPFDhx9stmq/csfW7d+Q8HcQKz6D3nHH5we7udHfGRgoX8AjuYwHg9lsFJ2Tg+QDBa7xGFK+DyS3ZkLSPNwZ3+QQVMZIN7YVTSQjuKM4J42dxbKk5UzGQnbUh0DKZSVBmrIKxjd4azPlFEw20xltPM8YdMhYZ8w/CpFl0jFWETgbZ03tMqbRX9NLZ5S0+og8OisCkdqEsywD8jhwED/5lJPDliu38CfdDbseffyfbTz11Ff96Pved+tdN99cjUVOONLWrRB27tx5Rr1Rv61ULtofCNMgDNGarJDms8kCG/Blo4yhskajgFKSJUVFMS06lTUHtUEwvtOkoh5tLc/L9lQXeZYPxEybrWzgDTE/Qjn4xn0EMILyXpPZwVyw9yydedhoagTfspIaXMZBvmyo2LYCi+Oj9SlmS5tReSJltF3oxwzLNSrXXbFcG+tPzaZycOgHzZ9p7UQK61OsUaenp8KXv/KV8PXrr283q7U/q2wo/T/bvrRtSgVOIFZ8Bv2X/+pf/jx2wHfCIBgPmosfmELGcwKG0IgwMhOL5kfClo6cRFZ8z9MA2yyQDBnkPFgxL+DOSTjP8iUSeSaP2cayLZ8JzTwJGzAqTVOW6SjEiGVF02GiAGA7pkghJVU6dTdsPC+VMZgc5eMuIwGzqXYAOhf7wb2FXwU7nGtJwsN71OOX+qISA/UgyXZrjYoE//7/9a9/fbjwTRfkD09OvmXi2cn3nnX22U89tXv3o7HUCYGP8IrBL3G4c6R9x0aJSNNCiGUoZUVZcf2jRAQJCyZLGqXFYlqRAmERt8lQ6GMxthJgHmfGzCFQucw3WfJdZwqWA2KGy0Zu1EAYRa1LwcqJip8I8pMqXG+vDufazTDGkQRvaIqzMGdGXpRvd+wNqXyLarNR1x1e9fpCaDTrfPc5ZsqunFH/9sxZN9EF50SaVwh4Uwt/ej3jzDPCZRdfFAqt5tl7nnjiurPOOPP6M8888xSKnwisuIMSbmyzv9GcOegKxmFelOnZGl8EN4odLGtDTWn+zyQrsJKWKySEsqM+K5W6H+EUdyaGqJ20zMJ8Oq7X4fIGOQ6nphiLTkDaylkpxGqHvgqswcpkmNhIr8iEqRmMfGunu2baVY9dkexMJgIv1rdbvMe1o587+bs876FtNVtyVr4GvQWHbbVwmJejmkOqPulE/fDeYjEf2nDoG6+/IXzm058LE0eOhI0bN4YN69Z871C59DfnnHPOhii+olhxB9WaQXay7vnWTGep5OK3MROYEztIuYAFDhD1ctawS0cG6jUaW+n2YFBKWdxEhkCdiFRpqoUMDrOleTiMo02OKeJkK5oSitk2pQi5XyxFmUjp+G7ydjJGXWkpUvz4oJg9rCWsT1rAtHoZowSFqECy+LBdTDATsS474cPrnLzeyZm0rdkUDsp7Zvl6eTgenZV/fMNfmKhE11YZoIdOyxu4v7ljR/ibz3wm7Ht2jy7u88/HhkZGQrlcuWK4Uv4RtnmlseIOKtA2Wch4CUmzWUKg+YHFZSKMDZmefE9YrIEizW8MWVjSmZK0EAWtPeZQDnGQbc4X4yRj6fa4nAlZbO4VywpYH0Yd8dgc0Zu2Ml7Oty5DyuL4VRBEMC+uM7XjkI0yqFNPCtBR+WJ0HvIxmzLosN+oKabz8t87OHPzP7x4Vr//2X3hy1+6LszMToWRkVFdvqpBlqFSLhbKpdLZqmaFcQIcND075IhxkM1QiBlwuEgGXXIyO2Bb8skzwvZ+dySTQXAZpQ2iMAAcd8L1aGDESZ1KadfvBYCjbuBIklZQ7UdI20M4bS7jh22KSA6DKz7l8FUui9gGIYVpcFietZ5/0mG5XrVsiNh0G3o1Wt/T3iOOmWyj/RePzai2PsXhv8nDP//9BE7KQz94LMez+Qf/8f6wa9cjOllqYeYcHhrS4zS8iTpgbTozNfOTOMzblZsVxMo7KDTKDrKkGceMyUMXtzSQmBJUpE3MpQegnBkWHOkxGE0ZiwQmEyejfCQFmtfboGSsKy3sdbspWK+JLNYFuIf2IMqDMv82nWqS0txYGVGxOPMZLIkyoujMUUB/ZSYFQqIF9ZNvXbZysYRBFbgOCrmOVBezKcaTQ3/2qonZVI/HcFas1xT4X8x02NmZ2fDte++Xo3LJUNQ/bWNmRaAyWq48UAkVKV9ZrLiDcs80Y+JDp+Pg014+c4ov60Q4P4LGkxOkpyqel/ghYDyWA1ODkkQZucjw+jRgHPgMvFBstWU6j3E2UCbKcSvHNj7XlGy2Zjq/MG5izMUn00eA1XqzuLWVrp2BqxYos7zecgkyug3OUGmjAdXLLGzMrsiLIlqfQl7/h8IZFGtQBZ1M8ZkuHvbrYXzycHjqicegKR8a4PPOKRz8UcZm4Q7sQF6orLyLrriDYr+CLWAIGNoGwe7rlJmNoXxzSjowS0WDigdo3G3AbUYhP5aJMhwHllWMDWllMJIjWr7Jsxx3FAqwNRRlmajd5ZRPsLwUW5HYCp7N6idblaUGy7dc6rRtqos1Uzcp6jReGtgmmzWdQ4ex1sc60AZ7ZEQtVp5rInhRCOummKJcjBH0AUkbEf7jgO8EJpbhQZC/OtlJlD0xy8tQU1PTcFI+DMi7/Es6zNdxYsVfpHjxX22FXQZN04rCe7ZyiH6QDjabTyNwVjGbJHDjCJZDTrasKG4yPNKelGxMJGfJPbVAox52jG6Eja4iqMxS3Sc/5kV9Qpb0yiO8xNFwZyNcYpEkBNiKdGc0GGUc7YBxJ1RgDgjqVg2Jk/EbBcSz+sWzJMpjB0365XEK/3nUZkecQMFR52am9OxUoVTUY9v856lGvR7GxlZr5tTtfvplauWx8g5KyF6yUvwQsSq3cDLIHqfgHm+DoQ04R8sYLwbIUJZ2d3HF1hBEqJv5yLBs8q2MhIlE3viSVhlwTFkCtk9tjOkUxnH5Hv3SRJ0emMOTn3i2TX1yqtgXFlFZHWeMx0qZA5rWTNSrCiuRrscNysKGPeKHYlEyBoOKuTBlwPATqWq1hrirkyKe2c/Pz8k5+TQqdwHK+s0wK40T46DqqBnA9nBLM0oNmMY0Po1tsQUWMtG4nktgtEQcEqR+y8sOkumKZRK21UExK8NAHpccMR31g6u4VycMl60fsHpERFlLk03K+iUWEPsmhgmYdVyG9act4yGeVnC7kEk+t6xLNLNAZPubghk+FszzfFUmpJS0miy+OjHqtqWX10jnq/OhMjgUhleN4kSqHrrg8YFt/Vw6uPIH+RPjoIKplr3YfRDstDmAgYPvA+sGstiMqE4nOQDIdKCZoD7ylAtIY6LTYUnoVEyJCBLIlE7VacsQA/mMyXedCOJZbG1hiGaM2cYzlpAklKvQkw8w7c5GEy3KRhp14BChozOCRbH+KCEdTitOdRLk2RiopPG8IYhEYUO7Z28qt587cVKE2ZQ/hY6uGpNMHYd9zrKU0w5Uq3lVK4YT4KDY39kxOY+6p07qwxkqXiclnfyiJLNF5xWLGyrBV7Mag+mIAgBPvqiPYDdoUBXAlydqVo58sUFJhwjrdjpHMcE8q8GkDSqrYGUpwTgr4zoSjgkcA2mdPVJwJK/f1qNZMAUXoE0zGa4lq4e0dMTg9s+uf2z2ZpJ8i/mBdsvIwE+sKMoTogpmSV4DrS9gTQqnLZcGkIeTpXL59OLw8Ir/peyKO2i+VPwqunVInQfM8dht66jPesxJ1y0UyFwDdNkeY5EXAw0qpRkayEoz5fzQxU4h/QR5pJgfBy9uBelTFHH04t/0mKakjqiBmuwkhKZNlBwDvfU6nMutc71OIq2TfH6czrQNMpJy0RizbWnxTFnwnG16Yo7kLZQGBsLY6jW6kL+wMB9GRsfs8lIh7uq2tllRrLiDlnOdI+hOnV00Q8Q9k86QWgYgz4zlxrTcSGvPtf6ajMhE1uCU12UgKZNpVmIi6tGWdBRGvn4Tz5RN4UwdvIyMSFJZpxeTMWomrbTlEr19jwDLW5PN9VKMnVY+dSMyP4i208fy3TaytwpaKg0AWRl4s6xkmjZ4Ju8nLYbBypAus/EdViNja8Pa9Ws1i3INCh9deWcCToROwA6x6jYanu1zYhDyRXNjZpaREr6Di/R0QBJZJYxWISGmxWIcu7fkjs1DppW2AotjK6N6+PX6FHtarkA1SWy8GDKyS00uzmG8VAt7QB2M+IFazXCc3fARV0yb91SrsQXmeVuOXRP4sSCXYVrzxhRPCBmazbp+VRrASdJJ69eFus7uWxDCjnostS8SJ8hB3UzRMDQQU9j43TgGkyHUvyjHZvka0oLJ2doyNbHpVrEkRAWAEzA39nK+tnFyYiJUq1WdmfIRXZaXlJYdpGK7yc8o42GRAyAW004A3mKH7ZgpKJsdPNXpwRi9POdHJGkoMXm2EhsmYmQ8xlbe+P5J22NZ+KiNLIm4C/uKZnDY71qUt6MPJAp53ZpHsXXr1sIn8/ZWQN6ixwciIcyTqZXGymvkL7IyFCPruBmNtEfOYzoT9ziIIvE9OHrTLmhdEVv5jGzv52Ol37zrW+FTH/9UuP7rN4Tt228Ld2zfHg4cOBjuuee+cNedO8ONX78xTIxP6gVee57eE2YwU/Dm69mZOQ2WGR96ZbLUbDZnRaA++5nTwDYUB3KhPIidpIyyujaVDdymdAK134KnxUNVLm3lUH9cvhiifALkLR7hqFO6uWP25IOnvYl1IyLJOtFu3npXHiiH0dHRMDI8HBawo1OcF+/TSWTlseKX/9///vePtbvtn83nC2PswOKG07DGEiWezsZlsIx8jGMKcMr5iEkqwoaGRBnOLq7Xwd+Zzz777HDBmy4IGzacFE47bVM4eOBZvVXu8cceD+OHD4V6q454HLPsZHjmmd2hfmAolPPD4Y4dN4UzzjwzbL3xJgxUITz5xBNh18MP6ye/Ks5k+VrFUsne6jE9NaOL16x+4ulG+Orv7gu3f+xweOy2ufDQN6bDgUcWwsbvGQqlocys5f0lsjTQm4KdxDi6fwQ5KZcStITtTKk8Yi6QYzKRF8EZk0SaL4AePzwR7r777jA4sgr2O1m/IvF1kyMjY6HJa6GYRTu886nbvWnPvn23xZIrgmxTVgQPPPDAGc12Y3uxVDwjXTvSXOY6hJmPeUZHdgTl465LAyubMxMNSPZiedNjkECMia4O74cOHQ7T0zP6mW4AZ6L+Tk6v2w9NmikxG6jdzEKFj+/apaXBfHUhHIHzvuKV54bpyanAl+HOzc3oWf8L33xxuOeunWFiciL8xE/9eGjO5cPffeDpMLyuGM5+y1BoN0I4sq8R9j9aDbWZbvih3zwtbHz1kNWf1Bxbjbqd9p65FPuvJRJol0rKgZKDqZBJMHbLp1z+ekV7kqNNCiSN08t/6MFHwl/8xZ+H1evWhdU4Odq/f5/WoZtO3RQef+ThUMOO2qzVuu1O+4Pb7/zm78ZiKwJr+QrCHLS5HU5wBo2hsZZnGdx0JNIBig1J5KKBkDZOKmd5veXcnF7c6jSCdTfb7XBk8oiedOQrwicxI/BGiIFKBWvSeV185l07lcoginT15uTTzjgd6QGk00O2wWZ7qrcXdvGlXPaT4OzMjF4uu3r4lHDbx/eHVq0bDu+uhTPfNKwZdX6cN2F0wulvGA5XvX+jnHsp2M64KE+djB2L+VlndSqxjW7XMwfWyZSKsTy+iCQpHgUcaUJtiOUfeeSR8Od/8ZdhcGhYOzf26HDKyafqUZHdTzym95k2Fmrdbrv9wW133vld4KDd5nasWeCgce2GXqqzXPOwShnKjUaSzXDjGD8F09CkbJXOSPrG4YmMLlUe+aqMhDmWy3GWxXmTHnvgYxA8ieJMy3seKa+B7dFt7TAlpsMlKIqVQKjNtsOOzxwKu7bNhNPfOBxWbyyLLpRy4R0fODWsPRNLASsqmMNF3VGRZVsfSFvandFydERJJM1VlaYSsmlzHXVMB53TioMgP0Y9Zbm1CJxc2PXoo5hB/xJjWQgjq1aFtetOCpWBShgfPxj279sj/Y2FBTho64Nbb/8ucNBWrrW9mKODGhY7IGmxRNMEiJVOkfJYjoTHWRjPTUvYQHsiW8LLM5gAZ0drm5dju9ISKdIyS0OtVTuy4NktH1qbOdQMzfl2GFyNAV5b1k3CSRtjyWy72QSfwbTcsa9C0jrJWM26yiDPi3aIDmnSqePZ1rkWZyFJ6oopxyOPPBo+8fFP6EL9mvUnhXVr1oeZ6SNhanoqTE1OYv3ZCLX5BUygnQ9uu/32FXXQnnO4lQI7zssQNLSPtw08DU46Lt6VEJs5FBPP+G4g43ucyDFIp/MQkJbhRbokQYrrWcaQUB4vi9gvTHYqC47yDSlFpINFmFyUoC6Qi52T0Oqgkwtj60thHWbMobESTtjItLosuD7T6Lo9j7RclWlJkJU6M+vtxtsJLQ1knJPOKqvQaUUbPLZZm4QF60fkRejBOexsg8MjYT1mzwUsi6ZmpvRcEl+vw5eWcbx5sFxpnACVRDSOQOMihaQbXF8lskbHMJhABMtZfvJhvpf18pSJvOTjPHUvm07lbBA59BYMlIhgAUpmYg8mbe31Etl8T5tgr+t6/tEAX1nWLqcIL8LZ1PWqLnx404Z/qECPY3PnZwHNpCRiJEWREZG0B1FWT49cng7Kt5HkdV/oxJFJve9pw8kb4bSDWsYxFE6AO50gByXQVRpP/TQ64WU6T7bnOSRhBY3dm53kWVknGMfg0ICSwAyT8Kk7kj3ocaPERRi7vCYbOod0mOmYtVidty9xTbXPJNX/TCDf5ZM40vxYylvncoqUFMmNaGz0nvQonx3duEMakgK9yLC9bm75MyfX47xReXZ2BrSdJHX5eA+MYldBJImwsjgxDkoLsr0J0FGy3LKiPW08M4XxIwm4QXvzOfAsa7luSqPSVMrjITzJJ6HpHF0XnzwLFNLPfEw7n4oiVFYMlI9n92xDeldWLzS7xcCa/DpmVCI45SoYqwwVixY3Sfh8z4HzwWMrJcEdMsYieEiXAitrunynFWlyWYhHeRIGtpvXenmlgldmVq9ZC67+3ynkS3kc6gu6EnIijvErrxFgn2U0OoCCc63T0ZzJh990ttMmArnMVn6MyWNECgzL0vBHmWyZyDNpJxCzXBxqCRpI2esimWJMXdn8TFr9StNOZwM2RkvC4PWSx4FP5JXHYA5oTh85oCWLlDm6a0BMmqRgPKsXUZxNe9sAebFNr2wX+0KeChKUEYty9uxRpYJ19NBwKMNZeVTiv+9xHc9X4tDUxRILrixOiIPq/efZn/xkDPYVaxUfWBlDmUYnAVvy0mSE6zMHipJROJKRS7Auiy1TH9AW0kFR8YSXLe90Jg9fW0sb7ciQx4TUYSPHY4wkDo5p2cjHJvKsn0zoiBE//BK69Oa00pmEIC6+bLBxCMopWMo6FGnnCokMSMyMpVIRZ/HlMDwyqrWorh/jUM9/0uPMKekT8M9LK+6g9Xq9BczTSXk9UWBP1WEQSa89ih83MGCzg4vYUKYFMTBI2pCl6KGpi+Oiw1TUJv0u5frcSZ1PmsamWTwwj/KEWqqYs1jKcTmCOpxvstmqjYcY9RB00iSTUGHbkZ3P9skZmaWYWth29UAyhIoytmSEpdI+EVFwEelHMdURIfugGH/kGCgNqN/z1TkV4mtv6LQ6ScoVsA5Y8V/OkxavGC688ML9oZP704Ua3/XTjE4a3Snb8fhx+LpSgQxZibTdumfS+JCmKhmTaRclbUFQHAfFFn+C5bsMN8jnHT3SS9r4ktPXnZNQhuT8MMlvdmAZ+AuP8ZmOBILal+hbpFfBhsNStBlDL5LS2vnccRln6FjKy7JW8u1jLo1kDJlapIDtxybal2DMQzzf71SvzYccxnQYh3perC/kS7rMpJn6BMAssrLotpvtT7Wbjf9pb1JL3/VD82qQZBkkM0FGdJBEf8XRNT7GFCKHgc2OQooZUtjswnpAc0NdTiM3yfNyiqgrCka+8iXr+th+5qBNSptcCg62skQngY7vUDnTpyyy8KHb+JqUTF8KKEiKkdGW8jiF0uyCaG6llVwDnUghpiOkVkQaqzw7wyQE9K93iOm8leEhPuKhs/pCgc4LacyiONe3AiuIE+Gg4ZJLLpkJnfovL8xWt/P5ar5gqhHfQsFLE4QPLmN9GCuYcZSvPF5Mj3nis5BYIiwWmcjwazDaZcUXTZ6lFbFcEmK+gvPoUDQV48hXXhQUvITRni+nJod64scLynlEutNwE72CdMZBGIy2DdM+84mlgG2aQLAdypLZOhjcec0FrA4RJsatGJaXx+Gbfxqm5+Djv9y14a28lVGB9jFVK4oToNJw6aVv31c6ufxDc9X5P2nV7UH/BvY43gXElwP03IRhdoiggWgsC86JhDaWj6Z7OiNrvBT86Y4DIRn/ZPRYAXoCYma4LgV3Fott3cl6zVFJJ7pjEUJxUjYys/qZYqykxQnizpC0QeUsK0MIXj498aLuqD9+tBQAg0dvtZWJLDJObP2xsoTrZ7955l4olUJ5YDAM4NDO2ZNS9p+hFlDJiv+l4glzUOKSV14y87bL3vaLC/ML/646N1/n/0TqXZQtvtU346ARMmlqLUM0kud5ILA0F1+I/pDIWBIMGyCDCdlsaJCqqI+l9BGPbNLkKBl5FpTkHUORdlA+WZ8iMO20BXEVp4URk9YXG5W3+ZFp/xCKIWt5HnzLnSfGkZePr8UxGZ750yFpE7sKYHyrzSgyjZIAA5yP/xpSKQ+Ecrmo8eNNzPypk4f+In/qDN09hUr5Wiu4cjihDkpggLpXXXXVHxcGihdWZ2bvaPAvqDmbNvwkKnNtItqFoLncQSIjgeeJxyjKJbIEaF3SynQxmZlEWznRMb00KMgoK+B1eSDS2PMU09noFCLoGEYxz0qkWwa5lrGMSOjIj32SbupgiB/7ctakHOsy/1K/WUZBmVaOpKdF+k6BoJ04zSuWinpBC19cyxuUma+XiMF5OYZdHBnb8/NSs5I44Q7quOLiKx4sleZ+YL46//vVmfmFRq2pezB5X6YevNKwGWSSTFdtMEhYnp3BGu2QSJQjP8lj5Hk9kKDFSfCIzg0CwVRGh3A5fT1tTkfYoDNQXpz4jTHzJMc8A2npjhnqmdLmTJZHyhzGHd0toJnPRCyXTqa0tYGBOfyKAiNphz7ixnzGMVCznNxu4uYtiSUEnkPw+aQyZlO+iZe3tPJ14g2+spEqVhjfMQclLr/8R2ev3vK9v97OdbfMzs3dXavai/ztLWpNdd4GSOKCBohx/NgXHxkyQzMR5URmQvLjQCaYWC9PAVOO8pUbobRFkokJK8NrgHAfHPI061Ao5muQJW2yjD1kZzNLMwYV5ZgbWeaarCPqV328/BY/qkt5JCnNx6FZ2IK1OcqJR9lYP/MUmFatElM7FCiOU9UiZlCkeagv84FDsDlWPHvn+UWr2z2IcVzx/09ib77juGrzVd887dTTLmu2mr82PzPX0MtS9Sa1lj3bgj1zKcjMMibNExFJ55hhSfBrH0OvTucnqmKsB9tIK22EySRMi/n1QZYZLY9bb4I7lNchfswzQaYtn4NvzmUySZ4RYHA2Y03kYBvZWVv00tqKZzqcJ1I7ovLjx5cELsQo5qh37It+0kTMC/OcXXlo72CZxqcUBodHv7Ft27YJFV5BvCQOSrzyla+sv+3yLR8J3cLranPzdzVxAsVDvl5H3bG1qZnKYEaMiQxkRLOmxc4TQ0lA+7qRCQ9wWqJRT3buQZoslaaMgulmvhBlrGwa6EQJ5MjuzJQnldZDmLT9+NnzifWZDkCO1FGbUlAi227jqCwc0ZdE4vYKIU8ZILy9ZMgllWJa/6oM5+SfgOl3eKjjjxF02vnZaqjOzjZmpo/cD+HeZq0AMlZ8abB58+ZHDxwYv2KhWn//wnx1ttnixX1bl/I/fnhKbEZN+y7jxw+/hoQQVMRIDVQWGjiGKGWxI1uS8NwMP5udgem1WKvERJxnzMxIWDFt5k/aocglAIog8p5bbLKKOHxOJlvGWY7xvG2RgW+qjRnM82A1sQf4wP681W6AjxdjwSlnR7W8TMgT3SMTR3D06x7GGe99LLnSeMkdlLjmmmsamy/f/Gf50L5wdmbmBvv3iYYO+S04qV2SkuUsygZFkYhQOlqbA8NpwgaIOUvIOlgkpv1wK55mL3x6ijJhA2llYjmPo7DF+rlBeVw/+kflLdtC5FkSH16vgkPYL0zGI0GaK1CeoIirmCRpypgOY7GUpzLpGOuTkfc77HlbndqHwEP78PAIyFwYwCxawGzbwUQyCec8fPAQJvT8X59XP/9JFVxhpC1/mQAGyt12263/dmCw/J8rQ4NrtPYp8fde3nPINRCNG4VFLuoCbZphMZ8zAcspBs9EFpV7TthApfuzV8KYWEwzFQcdbLUZAy8JiWLDmShhEEwoU6mEovPE47DlxDwkrEfGYCwpF0pgPU0e7QA0C2bSLENN4vBHFH6Qz4mBMR8kfOyJJ8ODjzwShoYGeUNQ2PvM3rD7sd2hOj93J6Svwfpzr3StMKznL0Pcddddpzdbtc9VhgcvLxXLetyVlzr4qukcb04AdBlEMYYqY++0U6Ceo4dx6GxgItyhl4Krslw6oJcHBZJtUJNISyZFPjql6WYdUTYD02RlLbbWpIj1kCenTfOMSttkOwGirGEIZkka28xN1wJfwACeHBPJdnRQ/pns5ORMuOe+e8OTu+mU1fDsnr2hNl/dUxms/MTXvva1203ByoO9eVljx47tv4C1z+8PDA4NylGLRV3y4Hua7A8NCAxMdFLGmiCO0TMNoHsRIbI3nbho9DpzkxhHWaVRCS/oMIcFVYawZIxML0sQiQygtqjRkQEy+hVIT8Rf3EDbTAxakeVL1gr4pgf25Cpjzv62VNLhm8W1sTJ0RHPGjhyT/xvPsnTWNnh8L9PCQh3r0GKYmZsL99337d2HJw78zB//3h/fKgUnCOzayx7333//yfPV6b/HIf+tfPSAi3be/uVPE7Ib6ghHwiyvwaTp4xAyV721s9qYNAErolgFweLQeTmLpSeq8fIEdbikCMBLCUskEpYKZXEUIyKpYWkgi21ynSYZ20zKdwLl2eyYzJ6I5ZiYPXmPBJ3T/umDf/Jlf8VNB+0ipj6cGD2CVdh/Q/LaLVu2nPC/47YefBcA5svt/PbOS3Ei9bvlgcqFg5hRNVuiB/y7Pp0RMxHHghsOBFnR+2RgIiZjHoKxBZOig1oG3T8RIRGROESEy7iI5aWcHj4SkkfC+UozpjOB0s6jIwRmwOweAdjuYzw6nNHWakJ6RAEgjI9tZCazZZezJGdNOCEdM86cmkXlmPyFL8d3WzU77dY/IOsvNm/e8nXT8p1Bb8+/SwCjFnbt+sfzOiH/jkKxsKVYyF8MV1o3ODQEf+pqj+d6SgOSt1hn5XGA2Gs5gMNHtMdjETtJZOgsezHccbLIaFwS2SpcOuGpEwDaltVhThf1QmZxvcqNZfnyCM2cTItnNvL1pv7Ng7dDMmZAHh+Ca9Qae1H2b4cq4fff9KbNh6XsO4zeXn2XY/fu3avz+damTqd4RgitCwqF4isxAGdhAroAa1euYUu6J1UDxa8NYM/IL2kRZ/r8asjOWStmyLSq5wHrztTKPjGJyFvFfsIFE8dkrJs6EsdErJkyHs6RZn6zWX8Ux/v/+4Ybbv36hz/84bgIfmmwYnZ9uQODk7/lllvy55676RScYA1hRfUqDM6bQyf3FljhNTDF2kIhP5jPFzDZwuHiYZWHwaOdhg65hOmigxwTOqa7AGjJx7Qf731qz+iRmDZMYZMwDCqGLdxLCTmoOyQ+cjzQdEZ3TDokZ0vx4LCYLbHM7H46Hwq/cfnllz9rml96pL3sg4OYO3CgO9RuP1tpNmtv6XQa52CF+31w3DHMVpuKheJ6+NFIHlMz17+8RsvZKFlOONyZ6HRyFrgzHC8VMfem0+jMPJOTVZNNuP8mPBZjArqND/38CZSxB86QvHRERySN2ZH/wemHcuY16vW96MZvXnrx2z5JNS83qJt9LB904rvvDsXTT3/mjGp14TxMzG/GrHtaPp/fhKn3HKx5MUPn1vCHBV5x0DrPD59Zh4txL4xLV44urDT55CmZWTw7z2PWxUq45vQ6bca0w7iWN/jwntxmo3EddP2Hyy+/+omo7mWJvoOeIOzfv3+43q2fWex0x+DE57W77VfnQ+51uXxhVS7XeQNccLhcLhd4yayFExSu/eg8nPkIOR3gSwlPC3RGxnR6fjhbMmgnsBmTzijnpFPCcZlXnVvY36wufHh47eDfvVQnPceLvoO+hNi3b99QqzWzOpcrbwohvw5H61fn87nX5UP39E4u/3r43lC5XBrG7Jxzh6NzylnppHQ8OScd0ByUMlwOcAat16tNrDXvazTan263G393ySVbTsjPkScSfQd9mWPnzp2lVatW5VetKqxut/Nrut1SnErt+bTkKbVIdDoLnWq1Pf66171uFsk2lhtRvo8++uijjz766KOPPvroo48++uijjz766KOPPvroo48+/vdBCP8/H6cWTlWXD7UAAAAASUVORK5CYII=">
            <a:extLst>
              <a:ext uri="{FF2B5EF4-FFF2-40B4-BE49-F238E27FC236}">
                <a16:creationId xmlns="" xmlns:a16="http://schemas.microsoft.com/office/drawing/2014/main" id="{B1DC2BCC-F534-4C85-ADC6-A35E9140061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 xmlns:a16="http://schemas.microsoft.com/office/drawing/2014/main" id="{B325ACE1-459E-415D-8E4F-D6B116707C5A}"/>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1458098" y="1143102"/>
            <a:ext cx="1572247" cy="1709324"/>
          </a:xfrm>
          <a:prstGeom prst="rect">
            <a:avLst/>
          </a:prstGeom>
        </p:spPr>
      </p:pic>
      <p:pic>
        <p:nvPicPr>
          <p:cNvPr id="9" name="Picture 8">
            <a:extLst>
              <a:ext uri="{FF2B5EF4-FFF2-40B4-BE49-F238E27FC236}">
                <a16:creationId xmlns="" xmlns:a16="http://schemas.microsoft.com/office/drawing/2014/main" id="{22B4D491-D614-45C5-BDCB-3FD51B6104B1}"/>
              </a:ext>
            </a:extLst>
          </p:cNvPr>
          <p:cNvPicPr>
            <a:picLocks noChangeAspect="1"/>
          </p:cNvPicPr>
          <p:nvPr/>
        </p:nvPicPr>
        <p:blipFill>
          <a:blip r:embed="rId5" cstate="print">
            <a:extLst>
              <a:ext uri="{BEBA8EAE-BF5A-486C-A8C5-ECC9F3942E4B}">
                <a14:imgProps xmlns="" xmlns:a14="http://schemas.microsoft.com/office/drawing/2010/main">
                  <a14:imgLayer r:embed="rId6">
                    <a14:imgEffect>
                      <a14:backgroundRemoval t="9941" b="89975" l="9338" r="90516">
                        <a14:foregroundMark x1="9338" y1="18829" x2="9338" y2="18829"/>
                        <a14:foregroundMark x1="90516" y1="29992" x2="90516" y2="29992"/>
                      </a14:backgroundRemoval>
                    </a14:imgEffect>
                  </a14:imgLayer>
                </a14:imgProps>
              </a:ext>
              <a:ext uri="{28A0092B-C50C-407E-A947-70E740481C1C}">
                <a14:useLocalDpi xmlns="" xmlns:a14="http://schemas.microsoft.com/office/drawing/2010/main"/>
              </a:ext>
            </a:extLst>
          </a:blip>
          <a:stretch>
            <a:fillRect/>
          </a:stretch>
        </p:blipFill>
        <p:spPr>
          <a:xfrm>
            <a:off x="2845248" y="1181581"/>
            <a:ext cx="2372533" cy="1643535"/>
          </a:xfrm>
          <a:prstGeom prst="rect">
            <a:avLst/>
          </a:prstGeom>
        </p:spPr>
      </p:pic>
      <p:sp>
        <p:nvSpPr>
          <p:cNvPr id="33" name="Rectangle 32">
            <a:hlinkClick r:id="rId7"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5" name="Rectangle 34">
            <a:hlinkClick r:id="rId8"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6" name="Rectangle 35">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7" name="Rectangle 36">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8" name="Rectangle 37">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45" name="Rectangle 44">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7" name="Rectangle 46">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8" name="Rectangle 47">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9" name="Rectangle 48">
            <a:hlinkClick r:id="rId9"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0" name="Rectangle 49">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1" name="Rectangle 50">
            <a:hlinkClick r:id="rId10"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2" name="Rectangle 51">
            <a:hlinkClick r:id="rId11"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3" name="Rectangle 52">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4" name="Rectangle 53">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5" name="Oval 54"/>
          <p:cNvSpPr/>
          <p:nvPr/>
        </p:nvSpPr>
        <p:spPr>
          <a:xfrm>
            <a:off x="1097747" y="3412573"/>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359074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a:rPr>
              <a:t>Short description</a:t>
            </a:r>
            <a:r>
              <a:rPr lang="en-US" sz="1000" dirty="0">
                <a:latin typeface="Trebuchet MS" pitchFamily="34" charset="0"/>
              </a:rPr>
              <a:t/>
            </a:r>
            <a:br>
              <a:rPr lang="en-US" sz="1000" dirty="0">
                <a:latin typeface="Trebuchet MS" pitchFamily="34" charset="0"/>
              </a:rPr>
            </a:br>
            <a:r>
              <a:rPr lang="en-US" sz="1000" dirty="0">
                <a:solidFill>
                  <a:schemeClr val="tx1"/>
                </a:solidFill>
              </a:rPr>
              <a:t>802.11 a/b/g/n/ac Wave2. ​Tri radio 4x4, 4 spatial streams. ​1 </a:t>
            </a:r>
            <a:r>
              <a:rPr lang="en-US" sz="1000" dirty="0" err="1">
                <a:solidFill>
                  <a:schemeClr val="tx1"/>
                </a:solidFill>
              </a:rPr>
              <a:t>GbE</a:t>
            </a:r>
            <a:r>
              <a:rPr lang="en-US" sz="1000" dirty="0">
                <a:solidFill>
                  <a:schemeClr val="tx1"/>
                </a:solidFill>
              </a:rPr>
              <a:t> + 2,5GbE network interface​s, up to 4,2+ Gbps data rates​. IEEE 802.3af, 802.3at Power over Ethernet (</a:t>
            </a:r>
            <a:r>
              <a:rPr lang="en-US" sz="1000" dirty="0" err="1">
                <a:solidFill>
                  <a:schemeClr val="tx1"/>
                </a:solidFill>
              </a:rPr>
              <a:t>PoE</a:t>
            </a:r>
            <a:r>
              <a:rPr lang="en-US" sz="1000" dirty="0">
                <a:solidFill>
                  <a:schemeClr val="tx1"/>
                </a:solidFill>
              </a:rPr>
              <a:t>) sourcing​. Integrated BLE radio​. Up to 64 AP per cluster, 512 concurrent clients and 16 SSID</a:t>
            </a:r>
          </a:p>
          <a:p>
            <a:endParaRPr lang="en-US" sz="1000" dirty="0">
              <a:solidFill>
                <a:schemeClr val="tx1"/>
              </a:solidFill>
              <a:latin typeface="Trebuchet MS" pitchFamily="34" charset="0"/>
            </a:endParaRPr>
          </a:p>
          <a:p>
            <a:endParaRPr lang="en-US" sz="1000" dirty="0">
              <a:solidFill>
                <a:schemeClr val="tx1"/>
              </a:solidFill>
              <a:latin typeface="Trebuchet MS" pitchFamily="34" charset="0"/>
            </a:endParaRPr>
          </a:p>
        </p:txBody>
      </p:sp>
      <p:sp>
        <p:nvSpPr>
          <p:cNvPr id="6" name="Rectangle 5"/>
          <p:cNvSpPr/>
          <p:nvPr/>
        </p:nvSpPr>
        <p:spPr>
          <a:xfrm>
            <a:off x="5248797" y="718915"/>
            <a:ext cx="3943385" cy="1923604"/>
          </a:xfrm>
          <a:prstGeom prst="rect">
            <a:avLst/>
          </a:prstGeom>
        </p:spPr>
        <p:txBody>
          <a:bodyPr wrap="square" anchor="t">
            <a:spAutoFit/>
          </a:bodyPr>
          <a:lstStyle/>
          <a:p>
            <a:pPr marL="117475" indent="-117475" eaLnBrk="0" hangingPunct="0">
              <a:spcBef>
                <a:spcPts val="0"/>
              </a:spcBef>
              <a:buClr>
                <a:srgbClr val="00549F"/>
              </a:buClr>
              <a:buSzPct val="100000"/>
            </a:pPr>
            <a:r>
              <a:rPr lang="en-US" sz="1100" dirty="0">
                <a:solidFill>
                  <a:schemeClr val="bg1"/>
                </a:solidFill>
                <a:latin typeface="Trebuchet MS" pitchFamily="34" charset="0"/>
              </a:rPr>
              <a:t>Key benefits</a:t>
            </a:r>
          </a:p>
          <a:p>
            <a:pPr marL="117475" lvl="0" indent="-180975" eaLnBrk="0" hangingPunct="0">
              <a:spcBef>
                <a:spcPts val="0"/>
              </a:spcBef>
              <a:buClr>
                <a:srgbClr val="00549F"/>
              </a:buClr>
              <a:buSzPct val="100000"/>
              <a:buFontTx/>
              <a:buChar char="•"/>
              <a:defRPr/>
            </a:pPr>
            <a:r>
              <a:rPr lang="en-US" sz="900" dirty="0">
                <a:latin typeface="Trebuchet MS" pitchFamily="34" charset="0"/>
              </a:rPr>
              <a:t>Ideal for SMB organizations</a:t>
            </a:r>
          </a:p>
          <a:p>
            <a:pPr marL="574675" lvl="1" indent="-180975" eaLnBrk="0" hangingPunct="0">
              <a:spcBef>
                <a:spcPts val="0"/>
              </a:spcBef>
              <a:buClr>
                <a:srgbClr val="00549F"/>
              </a:buClr>
              <a:buSzPct val="100000"/>
              <a:buFont typeface="Arial"/>
              <a:buChar char="•"/>
              <a:defRPr/>
            </a:pPr>
            <a:r>
              <a:rPr lang="en-US" sz="900" dirty="0">
                <a:latin typeface="Trebuchet MS"/>
              </a:rPr>
              <a:t>Indoor AP for high density and key IT applications </a:t>
            </a:r>
            <a:endParaRPr lang="en-US" sz="900" dirty="0">
              <a:latin typeface="Trebuchet MS" pitchFamily="34" charset="0"/>
            </a:endParaRPr>
          </a:p>
          <a:p>
            <a:pPr marL="574675" lvl="1" indent="-180975" eaLnBrk="0" hangingPunct="0">
              <a:spcBef>
                <a:spcPts val="0"/>
              </a:spcBef>
              <a:buClr>
                <a:srgbClr val="00549F"/>
              </a:buClr>
              <a:buSzPct val="100000"/>
              <a:buFont typeface="Arial"/>
              <a:buChar char="•"/>
              <a:defRPr/>
            </a:pPr>
            <a:r>
              <a:rPr lang="en-US" sz="900" dirty="0">
                <a:latin typeface="Trebuchet MS"/>
              </a:rPr>
              <a:t>Ultra-high performance Gigabit Access Point, 802.11ac Wave2 </a:t>
            </a:r>
            <a:endParaRPr lang="en-US" sz="900" dirty="0">
              <a:latin typeface="Trebuchet MS" pitchFamily="34" charset="0"/>
            </a:endParaRPr>
          </a:p>
          <a:p>
            <a:pPr marL="117475" indent="-180975" eaLnBrk="0" hangingPunct="0">
              <a:spcBef>
                <a:spcPts val="0"/>
              </a:spcBef>
              <a:buClr>
                <a:srgbClr val="00549F"/>
              </a:buClr>
              <a:buSzPct val="100000"/>
              <a:buFontTx/>
              <a:buChar char="•"/>
              <a:defRPr/>
            </a:pPr>
            <a:r>
              <a:rPr lang="en-US" sz="900" dirty="0">
                <a:latin typeface="Trebuchet MS"/>
              </a:rPr>
              <a:t>Enabling excellent performance with simplicity</a:t>
            </a:r>
            <a:endParaRPr lang="en-US" sz="900" dirty="0">
              <a:latin typeface="Trebuchet MS" pitchFamily="34" charset="0"/>
            </a:endParaRPr>
          </a:p>
          <a:p>
            <a:pPr marL="574675" lvl="1" indent="-180975" eaLnBrk="0" hangingPunct="0">
              <a:spcBef>
                <a:spcPts val="0"/>
              </a:spcBef>
              <a:buClr>
                <a:srgbClr val="00549F"/>
              </a:buClr>
              <a:buSzPct val="100000"/>
              <a:buFontTx/>
              <a:buChar char="•"/>
              <a:defRPr/>
            </a:pPr>
            <a:r>
              <a:rPr lang="en-US" sz="900" dirty="0">
                <a:latin typeface="Trebuchet MS"/>
              </a:rPr>
              <a:t>Enhanced Radio Dynamic </a:t>
            </a:r>
            <a:r>
              <a:rPr lang="en-US" sz="900" dirty="0" err="1">
                <a:latin typeface="Trebuchet MS"/>
              </a:rPr>
              <a:t>AdjustmentTM</a:t>
            </a:r>
            <a:r>
              <a:rPr lang="en-US" sz="900" dirty="0">
                <a:latin typeface="Trebuchet MS"/>
              </a:rPr>
              <a:t> with DFS/TPC</a:t>
            </a:r>
          </a:p>
          <a:p>
            <a:pPr marL="574675" lvl="1" indent="-180975" eaLnBrk="0" hangingPunct="0">
              <a:spcBef>
                <a:spcPts val="0"/>
              </a:spcBef>
              <a:buClr>
                <a:srgbClr val="00549F"/>
              </a:buClr>
              <a:buSzPct val="100000"/>
              <a:buFontTx/>
              <a:buChar char="•"/>
              <a:defRPr/>
            </a:pPr>
            <a:r>
              <a:rPr lang="en-US" sz="900" dirty="0">
                <a:latin typeface="Trebuchet MS" pitchFamily="34" charset="0"/>
              </a:rPr>
              <a:t>Integrated Simple Guest Management</a:t>
            </a:r>
          </a:p>
          <a:p>
            <a:pPr marL="574675" lvl="1" indent="-180975" eaLnBrk="0" hangingPunct="0">
              <a:spcBef>
                <a:spcPts val="0"/>
              </a:spcBef>
              <a:buClr>
                <a:srgbClr val="00549F"/>
              </a:buClr>
              <a:buSzPct val="100000"/>
              <a:buFontTx/>
              <a:buChar char="•"/>
              <a:defRPr/>
            </a:pPr>
            <a:r>
              <a:rPr lang="en-US" sz="900" dirty="0">
                <a:latin typeface="Trebuchet MS" pitchFamily="34" charset="0"/>
              </a:rPr>
              <a:t>Built-in customizable captive portal</a:t>
            </a:r>
          </a:p>
          <a:p>
            <a:pPr marL="574675" lvl="1" indent="-180975" eaLnBrk="0" hangingPunct="0">
              <a:spcBef>
                <a:spcPts val="0"/>
              </a:spcBef>
              <a:buClr>
                <a:srgbClr val="00549F"/>
              </a:buClr>
              <a:buSzPct val="100000"/>
              <a:buFontTx/>
              <a:buChar char="•"/>
              <a:defRPr/>
            </a:pPr>
            <a:r>
              <a:rPr lang="en-US" sz="900" dirty="0">
                <a:latin typeface="Trebuchet MS" pitchFamily="34" charset="0"/>
              </a:rPr>
              <a:t>Support of Role based Management Access</a:t>
            </a:r>
          </a:p>
          <a:p>
            <a:pPr marL="574675" lvl="1" indent="-180975" eaLnBrk="0" hangingPunct="0">
              <a:spcBef>
                <a:spcPts val="0"/>
              </a:spcBef>
              <a:buClr>
                <a:srgbClr val="00549F"/>
              </a:buClr>
              <a:buSzPct val="100000"/>
              <a:buFontTx/>
              <a:buChar char="•"/>
              <a:defRPr/>
            </a:pPr>
            <a:r>
              <a:rPr lang="en-US" sz="900" dirty="0">
                <a:latin typeface="Trebuchet MS" pitchFamily="34" charset="0"/>
              </a:rPr>
              <a:t>Seamless Roaming for Real Time Applications</a:t>
            </a:r>
          </a:p>
          <a:p>
            <a:pPr marL="574675" lvl="1" indent="-180975" eaLnBrk="0" hangingPunct="0">
              <a:spcBef>
                <a:spcPts val="0"/>
              </a:spcBef>
              <a:buClr>
                <a:srgbClr val="00549F"/>
              </a:buClr>
              <a:buSzPct val="100000"/>
              <a:buFontTx/>
              <a:buChar char="•"/>
              <a:defRPr/>
            </a:pPr>
            <a:r>
              <a:rPr lang="en-US" sz="900" dirty="0">
                <a:latin typeface="Trebuchet MS" pitchFamily="34" charset="0"/>
              </a:rPr>
              <a:t>AP-Group Architecture</a:t>
            </a:r>
          </a:p>
          <a:p>
            <a:pPr marL="574675" lvl="1" indent="-180975" eaLnBrk="0" hangingPunct="0">
              <a:spcBef>
                <a:spcPts val="0"/>
              </a:spcBef>
              <a:buClr>
                <a:srgbClr val="00549F"/>
              </a:buClr>
              <a:buSzPct val="100000"/>
              <a:buFontTx/>
              <a:buChar char="•"/>
              <a:defRPr/>
            </a:pPr>
            <a:r>
              <a:rPr lang="en-US" sz="900" dirty="0">
                <a:latin typeface="Trebuchet MS" pitchFamily="34" charset="0"/>
              </a:rPr>
              <a:t>Zero Touch Provisioning</a:t>
            </a: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latin typeface="Trebuchet MS"/>
                <a:cs typeface="Segoe UI"/>
              </a:rPr>
              <a:t>Alcatel-Lucent OmniAccess® Stellar AP1231/1232</a:t>
            </a:r>
            <a:r>
              <a:rPr lang="en-US" sz="1600"/>
              <a:t/>
            </a:r>
            <a:br>
              <a:rPr lang="en-US" sz="1600"/>
            </a:br>
            <a:r>
              <a:rPr lang="en-US" sz="1200" b="0">
                <a:solidFill>
                  <a:schemeClr val="bg1"/>
                </a:solidFill>
                <a:latin typeface="Trebuchet MS"/>
                <a:cs typeface="Segoe UI"/>
              </a:rPr>
              <a:t>On-site mobility </a:t>
            </a:r>
            <a:endParaRPr lang="en-US" sz="2000" b="0">
              <a:solidFill>
                <a:schemeClr val="bg1"/>
              </a:solidFill>
            </a:endParaRPr>
          </a:p>
        </p:txBody>
      </p:sp>
      <p:sp>
        <p:nvSpPr>
          <p:cNvPr id="31" name="Rectangle 30">
            <a:extLst>
              <a:ext uri="{FF2B5EF4-FFF2-40B4-BE49-F238E27FC236}">
                <a16:creationId xmlns="" xmlns:a16="http://schemas.microsoft.com/office/drawing/2014/main" id="{2D6E891A-3342-424F-B1CE-4CBDAF61CFB3}"/>
              </a:ext>
            </a:extLst>
          </p:cNvPr>
          <p:cNvSpPr/>
          <p:nvPr/>
        </p:nvSpPr>
        <p:spPr>
          <a:xfrm>
            <a:off x="5296979" y="2474246"/>
            <a:ext cx="3943385" cy="1023357"/>
          </a:xfrm>
          <a:prstGeom prst="rect">
            <a:avLst/>
          </a:prstGeom>
        </p:spPr>
        <p:txBody>
          <a:bodyPr wrap="square" anchor="t">
            <a:spAutoFit/>
          </a:bodyPr>
          <a:lstStyle/>
          <a:p>
            <a:pPr marL="117475" indent="-117475" eaLnBrk="0" hangingPunct="0">
              <a:spcBef>
                <a:spcPts val="0"/>
              </a:spcBef>
              <a:buClr>
                <a:srgbClr val="00549F"/>
              </a:buClr>
              <a:buSzPct val="100000"/>
            </a:pPr>
            <a:r>
              <a:rPr lang="fr-FR" sz="1100" dirty="0">
                <a:solidFill>
                  <a:schemeClr val="bg1"/>
                </a:solidFill>
                <a:latin typeface="Trebuchet MS"/>
              </a:rPr>
              <a:t>O</a:t>
            </a:r>
            <a:r>
              <a:rPr lang="en-US" sz="1100" dirty="0" err="1">
                <a:solidFill>
                  <a:schemeClr val="bg1"/>
                </a:solidFill>
                <a:latin typeface="Trebuchet MS"/>
              </a:rPr>
              <a:t>ptions</a:t>
            </a:r>
            <a:endParaRPr lang="en-US" sz="1100" dirty="0">
              <a:solidFill>
                <a:schemeClr val="bg1"/>
              </a:solidFill>
              <a:latin typeface="Trebuchet MS"/>
            </a:endParaRPr>
          </a:p>
          <a:p>
            <a:pPr indent="-171450">
              <a:spcBef>
                <a:spcPts val="0"/>
              </a:spcBef>
              <a:buFont typeface="Arial" panose="020B0604020202020204" pitchFamily="34" charset="0"/>
              <a:buChar char="•"/>
            </a:pPr>
            <a:r>
              <a:rPr lang="en-US" sz="900" dirty="0" err="1">
                <a:latin typeface="Trebuchet MS"/>
              </a:rPr>
              <a:t>OmniAccess</a:t>
            </a:r>
            <a:r>
              <a:rPr lang="en-US" sz="900" dirty="0">
                <a:latin typeface="Trebuchet MS"/>
              </a:rPr>
              <a:t>® Stellar Mounting Kit for:​</a:t>
            </a:r>
          </a:p>
          <a:p>
            <a:pPr marL="528320" lvl="3" indent="-180975">
              <a:lnSpc>
                <a:spcPct val="90000"/>
              </a:lnSpc>
              <a:spcBef>
                <a:spcPts val="0"/>
              </a:spcBef>
              <a:buFont typeface="Arial" panose="020B0604020202020204" pitchFamily="34" charset="0"/>
              <a:buChar char="•"/>
            </a:pPr>
            <a:r>
              <a:rPr lang="en-US" sz="900" dirty="0">
                <a:latin typeface="Trebuchet MS"/>
              </a:rPr>
              <a:t>T shaped ceiling rail mounting (OAW-AP-MNT-B)</a:t>
            </a:r>
          </a:p>
          <a:p>
            <a:pPr marL="528320" lvl="3" indent="-180975">
              <a:lnSpc>
                <a:spcPct val="90000"/>
              </a:lnSpc>
              <a:spcBef>
                <a:spcPts val="0"/>
              </a:spcBef>
              <a:buFont typeface="Arial,Sans-Serif" panose="020B0604020202020204" pitchFamily="34" charset="0"/>
              <a:buChar char="•"/>
            </a:pPr>
            <a:r>
              <a:rPr lang="en-US" sz="900" dirty="0">
                <a:latin typeface="Trebuchet MS"/>
              </a:rPr>
              <a:t>Wall mounting and ceiling mounting (OAW-AP-MNT-W)</a:t>
            </a:r>
          </a:p>
          <a:p>
            <a:pPr marL="528320" lvl="3" indent="-180975">
              <a:lnSpc>
                <a:spcPct val="90000"/>
              </a:lnSpc>
              <a:spcBef>
                <a:spcPts val="0"/>
              </a:spcBef>
              <a:buFont typeface="Arial,Sans-Serif" panose="020B0604020202020204" pitchFamily="34" charset="0"/>
              <a:buChar char="•"/>
            </a:pPr>
            <a:r>
              <a:rPr lang="en-US" sz="900" dirty="0">
                <a:latin typeface="Trebuchet MS"/>
              </a:rPr>
              <a:t>Other shaped ceiling rail mounting (OAW-AP-MNT-C)</a:t>
            </a:r>
          </a:p>
          <a:p>
            <a:pPr marL="528320" lvl="3" indent="-180975">
              <a:lnSpc>
                <a:spcPct val="90000"/>
              </a:lnSpc>
              <a:spcBef>
                <a:spcPts val="0"/>
              </a:spcBef>
              <a:buFont typeface="Arial,Sans-Serif" panose="020B0604020202020204" pitchFamily="34" charset="0"/>
              <a:buChar char="•"/>
            </a:pPr>
            <a:r>
              <a:rPr lang="en-US" sz="900" dirty="0">
                <a:latin typeface="Trebuchet MS"/>
              </a:rPr>
              <a:t>Power Injector </a:t>
            </a:r>
            <a:r>
              <a:rPr lang="en-US" sz="900" dirty="0" err="1">
                <a:latin typeface="Trebuchet MS"/>
              </a:rPr>
              <a:t>PoE</a:t>
            </a:r>
            <a:r>
              <a:rPr lang="en-US" sz="900" dirty="0">
                <a:latin typeface="Trebuchet MS"/>
              </a:rPr>
              <a:t> Midspan (PD-9501GR/AC)</a:t>
            </a:r>
          </a:p>
          <a:p>
            <a:pPr marL="528320" lvl="3" indent="-180975">
              <a:lnSpc>
                <a:spcPct val="90000"/>
              </a:lnSpc>
              <a:spcBef>
                <a:spcPts val="0"/>
              </a:spcBef>
              <a:buFont typeface="Arial,Sans-Serif" panose="020B0604020202020204" pitchFamily="34" charset="0"/>
              <a:buChar char="•"/>
            </a:pPr>
            <a:r>
              <a:rPr lang="en-US" sz="900" dirty="0">
                <a:latin typeface="Trebuchet MS"/>
              </a:rPr>
              <a:t>48V/60W AC-to-DC Power Adapter (ADP-60GRBC)</a:t>
            </a:r>
          </a:p>
        </p:txBody>
      </p:sp>
      <p:sp>
        <p:nvSpPr>
          <p:cNvPr id="2" name="AutoShape 2" descr="data:image/png;base64,%20iVBORw0KGgoAAAANSUhEUgAAAKgAAAC2CAYAAAE6kPbJAAAAAXNSR0IArs4c6QAAAARnQU1BAACxjwv8YQUAAAAJcEhZcwAADsMAAA7DAcdvqGQAAGXHSURBVHhe7b0JmB3HdR5ad507GwYbQYLgLlLWQi0UKZHiAhGkvER2bEuyKDu2E8eJ/GLFS54T27LiF1nJs2Nbdhx/ebblTbtkS1RsSnIkUVxAEFwgCqRImhu4gSQAYpsZzHrn7vf9/3/qdPcdDMgBORCp5P73VtepU6dOVZ06XV3dt7tv+D8buRj34Nbbb58tFPIj3/r2/aHWaofGwkIYPzIRDu070Cnkw6989hMf++MouiSOUnrTzbfW1qwbGWBGLq9tyOdyIaeAFEK5NBBOOfnUsNBohA3r1h2lIx9j4aatt/73sTVDA7kuEhRFbMq6IMk0NJuNcPjwwVAZKId9hw6mGRE9SkdXVX4ZKtRCKmOzGHVja02xxbVGNRyZHA8jlcHw9P5nexT3KC3kkCRH+qAodt8qQJZipiHUzYVqdT7Mzc2EUSi+8vLLEsU9SpnKo4ArMYXUw4QptHYjRJmZmenQbNTCXK3OAkKPUipMBgVZbJBohSgEosuEfaG+HSaPjIcc3MLRo1SjzS+Vg8YWPLacPK8sA6TVM3yKkHMsUkplBQTG+VAo5sO1f/PFsH3brVL48A3TiAui2SM3FY05NDxkSoAepQUUoDIffVrvx3/yPeFtW64Uv9XsgA8uaGxQguqsV6Ojq6SDWNRSMNhKdT/GbJHoXLjgh08SjbbKDDQTKwEVhkeHpYPoUQqJ2CUrYA0qxpZFm6I3EAKPQsy3no2sOkZLJw5OXEkB2rUg2xYD5gBrccKjYqaNJxqVrRo7htLNmzdvO4KJgwVMOVtthaWAipAuFEiDp57ZwJWL5ahlcfeBiy96a67ZrKuwuivlLBwrIY1+W7qovE6nE+7cdnvDNMgqS2P3M092C7QnE2Y+jTXHBXsoNkyF0EADxifG0ZhLE10JcSzs379/uNWpz7LjaDo4sUi3E+qtOvamyXDRGy9+Xj3Piz37nvgvTz/z5IGdO3eeEVl9fDdiSVe494H7u/c/8Eh46LHHwpqx1eEwjkXTE1Nhvjp3czlf/nef+Ms/+ccouiSOUrrjnm91B7ALmlsyu2t7EvcgiJOzes26UBkcDJ/+wrXhl3/u547S0bOb7vjWjm6JiqIYVUivM4Bu6ISpqYnQbjbDT73nx8L3/tAPJrunI1H67W/fsamkicJaxeLUZXMmJWy3ZB4P0ROTh1T4bz796dKV33v1XyozIlHabhd+mqXRaxW0ac1oiyGKr091mEOwzx8OJTTita96zb+OaoREKWGtVMlEkVqGyUONTcD8bmi1mlqpPPzQg5FvSJXG+dG67Eot+JTHRAcRTUEZotlqaOrLIlE6UOp81gv67O4tVYAo1TB0weex3/RaT7JIlOZyQ9Bh9qIStu4zn/pMuPmGW0IJqzxaJc+BZB7r1sfSJ2/YELUY0u4DVFgoYGLWISIf/sW//Ofh+37g7eheS4WfuWcm+iwLaiP+xtNOjxoMvUqj7XT4iCZQm1CQ4aw3jUmh+FSo3BAGMwsJIlH62te+do/cSEqsAh1JdTRl6xGzMsTuyzrogdfCISWLRCmEunWs3qQEJjA/ZYtNmVqr3ddMY4FNyIfy0GDUYkiUEm947Ru1MNKRUi2LCqgYg6TWI83jPw/TqhCNGBx4DqXE4fH9P2BddMXWUtKFpDK23GT4yS4kiKOUXnbx266fr2J1B9q7LYVSztZZmktH5lVr1XDh+a/6QSttYNnnxONP7rp5aHB4i+2qNpnw2+m2w+zsTHjNq19/lI7nVboYBw8+MNJojT5eq861zzvvtZsiu48+hONyqF/91V8dffSZQxe+4sxNV0+OT0znRytfmX322d3XXnvtUcfTlcayGrpt+/aZodHBUc4kKoB9k0RM4bjSDUXMgYVSEUfCVmi1u+HgocPhgUceDQcPj2vFzRlqeGQ41Bs4px8fD7sffqixZmR4dLmdfM6G3nTTrd8aGatcZKc8NrHoKMo5FbA0YQc9T3PLGUy0TtzIy4WBgUpA23CUGMYRuIlzhU74f3/nt8Of/NEfPWc7iGMK3Lnjzm4RFtKUymoQo1bk8HDPRsS1BXicvDgr2hRGXqT0tTIWoAt6KgPDYQynsflSKbQ77TBfa4Sf+qmffvDWG284n8WXgvQuxjd3fvMDGOb/yvZk53ZrqEUczsTCyrLGW77JEU5Z+dgBiBWKxTA0OITz7rHQhjI2uAq3uPryzd//+OOPfyMWS3DUcYTQwKqRVA46xmou08xm45GwmEdGk1fHXIigjDKVEIuniu02Dhlzs/DXQ6G+UA0DOKl97zvfFVaPjV0voUVYsqFsqg5sOsBp4HW1QpZFQ8xfsw0z2htCGJ/q81hzGyyXZSKFiBfMpqYnw/j4QeUvXuQ5lm6orKkN1aqBtAIrMAtaI9QJ8WNeks/gfHMNKBFDPCaxSdfQOcwGtbB23bowuGiR41iyoZVy+Jw1hI00C1oDWAEaFxuLLDDYWKYpG+MYBMVIR//FaZNi5nMpksiDv3bN+jBQqSh/MZZsKJpqF0eiIlsnsmE2/LRksZgPt912Z9jz9N6A/UC8DubPu3bsCFX43EM3ToVPvu+J2EmzpnWcJPcC43mHaPlipRQtfDSW5D/wwANnwE2fTnvLmDlRHFE2qd24B56R8hOOfBApRKYThL7d8Du/94dhCue+X/r7LyeaHcewqFnIrachZSggzclfPLMwrcR0bzDrJWl1OA5zTCNCc8lHm5SfC2tWj4WTTu49uXEs2dDzzz//mbnqHJTFoVYlqACKfSi9AeYWFqxBGXnIcJgVs6OxjGjnewcQxlavwbw6GlvRi2Na9C0XvCV3YN++Q20c6tRYVqIGmWI1Rg1g5bFRsrDJeCOs0eB57PmxcSqrPJzWDA7oasRSOGZDiSvfdtXJD9z3ULG6MC+laYO9IZ6OFaqhMT82wF2Ap0XFKGdzcqZTcCfqoq9OHBiPtffiORtKXHPNNW2eox3Ecq7TtvPcbKMtTYvFRnNIY6N5/OeKyxpPV7SOiI9AHTit0bUHnimdevqZoTXW6j0Hizhq73o+PPXUQxu7oXzDwGDltR2sfoRFWtD0SAE0FPfwmNRej0SnjQa2m6FWr4VZ7A/NanvV5ZdfPhvFjsKiKl48eLB5as/jP1MqlP5DZbDymkYdy00c1njxiuh0acFWqGGunR6fmLzk8i3rlNFHH3300ccJxbIn/A996EP5qWr1vE6r+89xWOyMT899cvrQoVCp5J552VwpueOOOwbDQKG6Gqe2jz72ZDiABo5PTOAQGMLAQDmUcP5/4PDh0MYRp75QC/Nzc61arX53s1a7rrVQfXz1xg13furP/3xfVPeC8LwN3blz51Az154fKJYiBysZrnRQlGsKnvQRxSIWJt18aGLhUsVhc9ejj4Wn9jwb6s0Wz43VoSbihSrvpjgS9j76+F033Pi1i6308+N5G3rnXXd2S6WSVj0SjhtbNYHEGoMEl2H8bYMx84yNLb4FnBlUKiNhbNUYelkIHZxkzcLyP/szP/ONm7/xje+H6PPCLiIdA3fu+Ga3VObvzbFh4MmaDAR5orHgUMyAsx/xLWXIwS3gJ8grDwyo06VCMbzjn/7QK57Zs+fGhx98cI/JHRvHbOgdd+zolga4tmSlXHeCiQ1PwqxxBqPt3F20snhSLAa2OXSjo+WdfpbC6mkAjaXFS8ViuGzz5p9tj4394be2bXvOHXLJhfO2W7c/nC+zTv/E+hOwGjbOYqphfnqVg41ko/BVe00H158LWCDPz81jtc/FdgircY70ri1bjrkOdSzZ0Mpg6VW6vYXauccgaDj5oXZl2FaNAMEmMjYpayGvm5Imh1/KcC26gLUo7yQqYQctQPf55782/I+PftR7uSSWbCjPY6xKBysDYCVvGINqp5wiMSKLjbSklbQ2iALJeyiqC3OhFhtbLBTCu975rrDlqquO2dglG+r+5ZWb77FBqbjomB9LmJxgneQ25pisdFh+o47GYqpq4FSEDR3ATjt9ZDK88TWveQ0lFmPJhrpfya7yQ6o2mEWVg5D6aU8jUzJ0mI+YrJSt36tCHY2cn5/Tb+v3ffseXXdqNhp/YFK9WLKhfs7NGtkoszCTqELttgaaVZGbtMwaYYSp9hzrDhHdAoHnT7XaQpibmw2f/dSnQxMHh0Kx9FqJLcKSDbVGMcRq1GDTbiyvUhzRiYwJACbDreQ8nym01KU4+dfrC2HXY7vC2OoxWHUg5vTiGBalDaHKarBAjipjkrmYgsWnZZmbgfgitO0g7RbV2SjdQWY1F2jhsEtrssE9ejI4pkUVqUEAz4FF8JSXjeVwm18uGSglOtXBrrMypg1W3t2MO9RgZTjkSqW1UaAHSzZUunQVwyBXZJz1R8UMtEkGqnix37rtDMpBvo5UUYzXY3klD4fX9Aa9DJZuqBYg1lMel6WNFavyyOf1IqYW8UklzWIaIWliTDPm8PN6lJcrYPU1cXjiGEN8rIZ6pTQlaTY8WokXvRjv/Oa3wq6HHglf/NsvhsOHDsPH2rbCYjnI7PvHqvRIH3jYeCpuodt56EmxWA6bzjwzGuZoLN3QzNDJh8SjclEKa086KRyZngnf+0++P2zAkA1WyuHZvc+GW7feEv72l54M9335CNYfdiQjfKvS0mmcqBiL7wLm0wXdzrEUluT6hSwalNbxhlug7lx4xTlnhUsvvzisXbtGnemgyMbTNoa3XbUl/OSfvCIsTDVDvmjqmc+CdliFLh1R+KVTsK58KJcHQqFU0VXtpbBkQ3V7BxRbA9261lBWaGnLM5CHvTjKdNq5cM0fnpOksVGsJnBVJYK0JJQslkth06bT4LdFy1uEJRvq4DFJgCb6pmI1HGRS8uh5VGk2IgaUSDLkm0rb9ORZg4OD4dl9e+IOdjSWbKgq4I6hYacu08Zt2gCzdLoDxTgTrKQNuS7uqjwaCCKbT7qC4/zY2Jhuil4KS3IbjXgvrZRYA6SUESkQCrFxqhn5vMrsUIm44VVoMkyWTCLKqizOZtFQBrP40ViSO3Nk6mdbbZwZROVpgFXU8NgJfsRjY0yVyaER6oR3xIaZN7eBEJ3Lc0Zgvvl2BacnvIsuj/l0KSzZ0M2bt3x8frYKL+IhM9tYVqS6Ep7BmKkcK7dGKjCfUl5OH++s6awMDYVRnKWijoMSXoQlG0pc/OZLclwrShmVx4k+sSh5qjhDw4qsFHMM0tFiVMZY50iUo4zpYoec5gkfLd9tNJc8yTtmQ4kjk9M/XW8siIY6KbSGSD+CN5LB1q32qwhlTHW6k8ErE3nm9Ta+gOmJRsB8/CUVXITnbOjbt7z9M5Pjk1NtnD1KYWysx4hiRYwx4SCQIM8abHmKUZV5o5XRQSDSJCvlis6fFtrNjypjEZ6zocTmK65cU60upEcrflSJVWYfWorKzKrK0zbN4619+m0JVtOUTKYCj4SdcMpJ68P09FS4+eabH2K9i/G8DSUueP2bcjy95dGOitUAVqKY9TGGKnzpy7IWA/2aCpgfZd26kqVPcoXfaIRzz3tFePihhym9JJbVUKLemL+i2aqpYlZIWAOR0BcfjL0+kQ8PRGxWllxMa8fEh6PU4BVAzNs50Nd98e+i5qNxzIxj4bEnH/npwfLgp9zfBBKytqpPfDELZmsrohtPPxphDqfMC9X5Jy69ZPO5EjkGjruhi/HUnifejen2o+WB8nrusl1bIh0NsP2ST7vT0tGPjZydnv7NzZdf9dvKeA686IYuxu7du08pFnMfKpaL/4bTQJfrP4AHD9qav4HyfJ6XdebnZs5+61u3PCWB58GKN3Qp7D209wKY8E9x8nF2C37erC381Stf9cbfjNl99NFHH3300UcfffwfiRVfim7durUydsrGyYkjRwav/dtrdRt0GWfBvKI4UC7rpkbeft/udLA6bYRGvRlqCwuh0+pOt9t15HVuGRodnl6YrW7PFwt7Z+amjpy86tQnQ5gLH//4xw/Hal62WDGDXn/99cNDI8P7SpWBMbsz1FRzy2s2uuhIfqEQ9PQJzkNbjWaYry3gpKSBc1DQvBNlfj4cGp8IR6ZmdNrH81OVKxbD2rHVgc/u1up1XUZrosz01JHQ5G/VNZwzQA/vHV5YWOig+l3IL2Dw7uS5eK6Qu66T69x3wfd8z4EPf/jDdjntBOBFG5QemcsXj1QGyxVerOedAq7VldOYfuas8/oe2oGza169sJPAmGm3UFh5gpl2ycX08fo6qFwh8IYX5tZq9TA7OxvmqwuhVoWRYWDKjI6MhJNOPlm/X95z773hv3/kD/Ztv+WW06h1JWHtfIG46eZb7xoaKr+ZP2LpSg48idAVERLY6E0kEeIqya4bLe9lipd1wMjDeixCIxIsYwa1yxm6sCEBlnEZJFkujwHIFUOxUMQ0U9YNNvqVBd7NX7B5yq6rMm3e1FALH/v4J8O3dnzz17765es+YppePGKTjg83bt22c3iwcmG+CAPw8hF6ps6pkyCYpmDssYyALS81oUfiJTIJKBHBy1KxlHQoYjkOWEd51EoJkW79mOb9YbzFqlTizW2lUKkMhRIMzAFvYf+XYSHdwFzOy8W//msfCIcPHbrw5uuvv8f0vHB4S5YF7N7nVyqD/8jf1Nhg7aLsAD7sqvoVDcUGy54woO4ro2wGypOUgXb2a39JecVGia8KODVEGRlZuVLAidHL+OXhIryzWBoIAzAuH0mk13Yoi4MivbUDnXyPCu8o/MVf/KX22zdvLr+YOXbpH0iWACrPPXtg/0H+SpV95lK+hLbLtvSsyF8cUlA47r6JkUHDeyTHbwxGRz4NSwN6XgQHyz1Zx0HlU7tK6NdiX1XwqUNemdMzIEW7yZBSPFAOY4790R/9kXy12fzQ3r3P/si+Pc/8OTKPG8s26Pe/4/t/oFgs/JQ9tMJWk6vWxw4zjjzfJhvroGIQTmsby5uUpd1bHUlulI3MyLK9g4mYk4mdgtm63NVb9rgHVgX0ThqUHkwx6igVSuGM088I7/6xd28slMu/VRgYeOSZ3bt7X5jxPHAXeV6UC4U3ulcaEMc0OfQOUsyWTOT3pMkQ3JNJx11YtAk4XzR5/FpkPBNI4Z7ueiRMwjyaoDascUMduzefnalW58L83KweQ6Xj834b9o/LskHMtz/2zneFUrP5t688++xm+NDy7bRsQUIdj72L7QSs0TqkiGmxG9E6FvkIZjyjzbDeBPATu2RkGCkWQSmxKCo5cdM503a6KMt8zrsxS21Ec9vtVqg1ali7LmjdW52f05qWUxkNyxua/6+f+1dhfHoqbNh4SvGCL772eX9VcCzfoNaDeOBhmp22RjssS80W1F3uv+yFZJ2bTTso18vroaFHdSFQkkcNqibtYjajk2Ncbinv+drDyCUDhXnWZr900LBYu8JjA6aGL37hC2Fs1Sq9AGAB69pqrfbPTMPzY/kG7fCXX2uUHqlk43jAiB95CF1MfOO5c7gcQTHKxe4msjYwJmNw+cjzOCI9WPGeaTMhb6TRgEufGdVBWRsA5FnVyuWLS7gmrdWqMN58mMFJwQ3f+AZ/ItN8S8cZGh6xAsvAcXmoOqA+WGMtbTxxQHsn7YsPj6SkvReSREgMAqgVVjYNxtM2ihlkEsvBhjHlk+WV0th4dRKMEdrgeu1QFjVBlisAXlugYfniNp5x6TEBgE+FLhfLN2gPWAE7RsNwEDPGWQyJxM5CJDGYMi3m1opTONVjOqN8Jlgh0JJy21ktorVrUJYJICGYzzos+EcqowznV65kTjrpJJy+VnGmVVr+Ugg4DoN2WqxT8xCCbmjSrkv4yLNhNG4qp7MjVKMynCpEWwfktUrEiDzpiGWRsNvVyF0MmU5luS9nRXzB78iWjjWoNMsozbr8A5qvc+JFllM2blQ1uYGB3vdiPQeWbdBKOf8FLYRZuYJ5KBtFw6ppzmMBbHxPoQw7YN4hDjfgR31KR2EBtCm2JJDOmaQzsiyfTWcQpSXDWGlt2EbL9TxPcp7ltYCh4VE9+csj/wnyUIKdQgDFim0etGWKtQsxz3jkvWCQhgwHwhzNOn/33feEO+/YEQ4ePKibdHjjA2N6hr1mghqjvD5GE9nY8jN0NpgQvwYS4sd88dE+TA/8IFODTj6XTqtWjeL8vxSGhoYlv1wsW5KvqujkO0+rViCtwxpITcZKVVpDYoEIso5MToW169bqIMAzlpmp6fDUU0+Hs846O9xy800yLK8cbdhwapicGA8nn3xKOOOcM8Ijf98J8xPtMLyWZze5cNX7N+KcnCR8X9VYXWk7FtUtXpafyQepPQj4xV/8d2FgcCicfc454aH77+ObnLvb79ixLOc7Lg/1g48ZirGd0xPiKC+NBdFpoOS69evlkR2cYz8NQ+ZgwA7WKXwZ7nt+4prw7mveHd79nveEyzdfFn74nT8SLr7s4rDp1E3hlFcNh/Hd9VAeKoRHts7oPD27ekjqYRIbW0KhzR6UzhhRkjBBXN+xJD+89PeKc84L+/cfCEM4xy/k0ycgnw+qYjnwl6l4g6xx3FgnlIqxgymT5pZyThFRFpHtbEuDHXTPESBfKOZCq5HeIp+F7As2Pd8QZZA2eR3XFSsno9rr+cAHPhjWbTg5jI6uDk898ViYnZjo3rjt1pX3UGs/DYNi8lb3WOaZYT3YQh80Jk/Oq7puKi9xGWazU5keWRcVmwzroZylsZEB2s3UGxNZUbahRpd3vnRFOE+ICWuFJXhv7WBlJLSaDR4GMAUtfWf9UjhOg9oBhs1U1d4pjyOPYAO1dMJHJUjrinrWqGmQ3iSmBjYtdtNlVFVWHlJmc/E4yAzJYFqkQCGLo/5sJoLx9A2VwQqO8rwFvBlGx1bpSL9cHJdB+WyZKkXP9A4ZNQRBzQAYdW1e09xG2dhgy3RjeuwBaX5oMcaUlw7y2ETyqcbK+bztOsFUkBaS4kqj+FaG4p7P3ETCtsxTDINWKnqTyymnbNSVfmvD8rBsSb0+aXr2Gf5SSc9RZ1k7IDppEDtNY5vqJC8JZDrfZWM5NifKmSeTJ5YVEm1LMtdHvsmxrLVLF529TKSRIw0mJ3YMUVcijl0eBj1pzbpQrc5g/T2gC9LLxbINSlx88VvPmjxy5FC1tqBzXzbAd1UG0mk6GsTzIs1CkEr44mVoTRNxQCyLZSQi2jyfRmF+AfVZvixCPgjXpfmbMetUPpWwvPGt+1bepOzDn0raoROK/JFvaEjLuOXiuAyKRnSvvOLKk6fGp/6qOj+vy1+Jt6qBkkmCjBg/+rqc786Rb8Zmvst47Ia32JpLnSxGIdbI8nEg0BYbkBhMCjx6dZyiVD5qUDui7liG+vl2Pk5pfIqKZ02FXO55X0XgOC6DOq6+6ur3VUrNddNHpnTlm6/LUFPonf5RI/GllzBEnoXoGeAnRlfHSHuafWTstD1kkjWYJC3T1MUztMRIbE/8rwEmaVQqYb4NIo0ci6scAg6c/CFvALs6H+/laxOq1eqyXfQFGZQ4//xLJy996+W5I0embphfmNfD+/zdhq33xrHRAjsDsqfhDMqAl6iTDCarg1Mix06n82zKN1k3sHkhJxMzJs3N2mGfWLeVcXnVE+V4ld9oU1rW7/jdMIS5tIHpDfSnkLEsUNuLwpbNV39ffX583czMjK5+84XmaheRNDp+6BWKPTA/2wTjK07oqEOyHqLRVNZlLY8WtDQDnzwizBOtdnqn5bMsM0hakqewnTA8bOfxrVY7PPno7lBqNJZ9I8SLNihx6aU/MHnJmy/NTU9O/AV/TuCCOIEam3pr6o0M0TA9PMpaLPlYPmtEmCfSCDoI0lTyTW1Z3kP6kzdj06E2SQfNzev9Hf1Ozx/xeJ/UOWefE+q1Wrj37m+HwwcP/87/uu22I2rMMmCtXkHcu//e4fre6uyqsbEcj5acV1kNO2tLGYOR1jm5ETsnd2JXQUZZHmjiFwZwDr0QcCHsniSZkpyYkUaGro/GU1GektKoujVHPBiTPy2325gz+T5mhHodcTtMTB757Xf+0x85rgdWvO4VxxNP3PvKhVr42Oo1qy/jfUfWeDMW4fc8eVp9RoJpk4wbs0OCVAOzYBzk668iEB9VBjSrTUtYGRpTAYbkFXoefBot3lrJu/danVy3fupb3/r2JZ89fT5k6zrheOCBB8qjo6PrQ779Q9129/3o3CvLpYFBdtLA5nAXpCUsyhqwB2RnixGeTiCTI7IMeSX0821NNCRvleS9TfTMWrX2ySsue9vPwnvZgBeMY7T2pcPu3bsrpRBeXe80f6ZYKrwFy543DpRKFXpvFx7Fo6+DxjaTWTc0MPjS+W2HAIcxQrvbghFpSOzavNGX957Wa51au/kzmy/Z8mkpWAG87Ay6HNDomJs3tbuNS4ul0k/AoFcPDw2WedMuj9J+6U43hHXsTep8zSxv4KV1p45MfqVYHH33RRddxDOTPvroo48++uijjz766KOPPvroo48++ujj/wyckOuhO3fuLH3+upvO2f3Uo+3BgdKPrVu3epg/ni0sLOSrjeZXW83WeCiH0JiY2B341vWHHmpfe+21/NOD73qsuEFv+9a3fmVs3fo//MynPxMmxyfDyPCwbqhVTV1eQbcLwPzZodni1fNmqNfqzUIuX60uVNsDQ5WvtBrNeqfT+WK+3S7V5pv3nnreptZTDz44/fWvf733r6pfhlhRg95yyy2/Prhq+Hf5C+fw6AgNFQ4fngjTs3OhulALc/PVUF+YDzPzC4HvpuTVdP6Zaol38pVg9E5HLwzgf6LwNRh8Fwmvti/MVsPs/BzGotNemK/OVYYGdzYW6q1CyH+91qznSiF3Y2XdaP7sDRseOJGvv1gOVsygN23d9hujY8O/w18gS7mcfqqlcv8Z139D1/9XFPOwXVe/MvLGs3q9GWZhvJnpmTA1MxNm52D4hv22v2b1Gt0aMzk5oXeU8BWUNDZvB+cPHbxVhu8s4S1BLb67BJ6PKeVAt92eWqjWjxTL+fvnZ+q7RlYP33d4z+5bt23b1pLiE4QVMei27ds/UBkc+K/8IY1P8+pmAoDPZ/LnYjeu/XqGiDc26Gcf5jMi025MYKwnQfChd/IXSupot7vw8Hn98fLeZ/eHiYnJML9Q1z9F5uDRA/DyIrydg9JowagoS6MT3FP4e/vkoUNh8sDBveVS+YPXX/8PK/bDXBbW8xeBrVu3/WplqPL7+UJOu2pizBhkt4SHmN6KA1S0qCBSIqnhncVgv9eDQ2/HYBQQ864PaUC6mC+GPDyVt87wrsBZTDGzvDsQXt7CYPEhhHVr14UNJ5+sJ+M+8B//Yzj49DMX3nzzzS/6lRiLofa/UNxw8y2/MjQ48IeFUt6eM9JtMabSjWTGiDymwXcZmlu30ciTUzkJKg8cs6Ny7FFtGpIGpWDMZB74hQLmY0wpfNcI70IuD1RUkD8d+y+htSbfF1UL//YX/m1ozM2feeONNz6jjBXCC7636es3bbtUxuSTZn7PENtMg5mIIMMytigaIkJlvADnRApzN42FgGyKtpOM5BGTlIFNhjeq8Z5VBj5MRsMxg29tUPvwHcBeVMKB7yMf+Uho5gv3f/7zn1/6T1tfIJZ932MWN9542xWjwwO36WUuOMDYEx7WYPUVjVf7lWDsiYQR5SnnfAaaxXhREjAeRyaWAo0t2CoKxNvQtNWNEBSPsszjHch2jxVh//NRwHz7pgsvqPzuRz7yzqeffPJPY+aLxnEb9MZbbrlisFK+VcbErq4DSQSXS9a71CCx75FOZc1olmPTAA3mMmaOnvufkrJpObJIZbKUh6UuCGw0HaCdMCD/cIX5XKqpbjgBX4511tlnnXTg4KHve+rJJz8mHS8Sx2XQv//7ratXjVZ28bEdeWbc1dlsGlM0OwW+kOmppJSkCViONGHlyBdLtKSTwA2NbrdEuqeCCVnFsq9Ma4EvIoAxmSIYcy8qoOGsiycXtqLI60CVL5ZOb+dyhSd27dpqJV44jsugP//+f31fqZRfZ7t5nDcBdjNrxNRr4C1ImKG9e4TRdn+mB8IMzVWAdCB4zPIcNKbEj5OzDlQJQFMBK2Xd+CiJwLJ24LQuM09/DQD+ud9zbnhmz963odTknqefvksCLxDLNujWrVtPG6gM/DaXRzSmrxmTD+dRsAhFSpBnzMUGNWMSbIK6bjoFL6utqYqgcSwXwQSSWAGaDJFn+78KalDQdj6IwBqZx3aHTj68+c0Xhfvuv/+fnHXuubftevDB3VLxAhDd6vlRLJffy3mduw473tMHtheR5jzl0QwxP8qaBOFpbuiRNqe5TuXj2G4GBwNf+BIzQNMICOIRJoNpMQOWsXKU5V3JLd622OaRv6YbxvgAGx/h1pINckUdC0L4rd/6TzjLat549Q//8AWm6/ixbINiR/432qut1ySsU0zSGCIsmfQPfO14mQ4nxVkiQxM2PTDJHdE0WUwvUzIB5Uwvd13XYDHzGLM0KRqQ/9enP22TUes69ZVR8WG3+KACX4T1Bx/5vdCpN7757z/0oQ1gHzeWb9B87hS7T51NQEPZefDTPrL52pGiUcSUrHZJxchNC8AgnpDGjJFSMb8OIIWq2/IYxAblsoToyFA285HWaSy8FOf5OPev23MAyOBprqnm0x+FMDI8Gn7vd3+n9K3bb79PxY8TyzYoKh5mA9VIJ9hBMZg0ZkxGwLM8XzGqSwRoKKNkaNDyR/FokWiVaOFUNlEQmWmdFmfyXQeBOZT30fNfUZva/etB/48E+QIf24EI51calS88+Dc/975Tzjv3vCfBzip8XizboHoEMHYg+qH4jEWlSW300a6LVGIElPN8ZyW6WEImFZdIPDMDSXvhjIezJJX6gzRpMSO6XEphgHkrOB9Us9cV06j2FhwtASHH9eoAFv3/+O17wtpVo2e/+pXn/qQULBPLNijhbVSnkwYDpD0IaUedmXLcmJ7nJmBOYo7EaKmsxaIglKwyJECDWD5XAVbI8q0Aoi66isC5s92Ep/LiNuZVHqhoYC2p8GENz+7bG752/Td46Yzz6n83DcvDsg0a25Ug+kQEKHlL7HDSETeP5zCYnMO4ka8jO6cCGDbxPsLlY53YpLnkZXR2MSeaVS0NmH15YLNS7S53/Yaeh+f99jzy8zorvZOG/YcvXYcjf0GvaSsWC+tYWgWXgWUblG1Ud+N8RyPYR7mx1QR41m7LjwnmmkhaJb2Lu6HBVwMUigoIFWLa9MukibEttkW+0fbPaJm0tkdDD3rBS7Wk4mU+eCuvn9JHt992W6iUynrshr8gvOakk5b849GlcFweyr65CYnEuNGYfnAxERrLjaQkBRLaypg3agSQln4XcQJwvmQjg2pdt7UpbRnZTCUapIsKLEmQ7HRb8kzu+nyssoWDFF+FOTE+DoF8GBwcUh9qo6NL/uXsUli+h7KBbBgmKzMCG8zi4KljjHvVqVPqjKVMjlQkyOMWSTmV0lw3Wj7LSzQJXDVYHZJ0wypgK3UqJY7BdBgvhcpgRHSAwrpUzyrVamFyYlLXUTvglwdKKJgPFSuyLCzboG4YNZekDCsWM5XvaRkatHWJXmix0SqsfFJKa4AoQ3BtyGbxAOUaokVkTJ8ixBBlcqAR+dTkEE0eRSVmZVyKUw4X/lpOwahTU0fQtYJ+cuFrheU8leWblC1cPtQW+ao8io1M2ge+2kshZOqNXcoTB3BjxoNDT2Gk0XAmKSM95rIJrxdpWm1RGZNP6zEZbVldzPacrAw9le+QolGnpo/AKvBcfuClFDmeK9DLNqhVbw1w9KTQQDZS7WSOCjBmZ9NOKx8b65BBLObKjSytuEeGtBsNQFK52NBYksXXVpPGz8bKJk3jkpFRZTp43t8K83PzOpsaW7VaHqv19+DyTbp8D1XD2C3rmrVOlHGyrTR2nBcpagTleKHDsnE0FgVDioEU1cQy2WWTDwYFSEf1ye6tpjCN0HOhhOWsmKAs7j34mEebsDTiyyM/l1Gk+e4m/n+JRBbsL06Xg+Pb5aldxkmDe0ZPo7lBWo3OGEbyJgGwgJW3g5vxXQ/nLuUhSIXkIkAw5QPWA82ziaRIE2Pdjthu6nD9TJGHMDw8rPP9kdExSCDzRHiod84b4bQ1ThI9eUpFo2hHFI3qPF+0l+PRm3E0sALzDKTTpFNWL1PiJMZ186V5yo9bm7sRQcDrsNgS3MN5Ts9nQ0eGKtCDxX67vezLecs2qLfMDGSVe0PSEdYWgd5gRpFxyBZHWVHeuuz6tDUFGXjadRCxsgzESQS4X/CSXrovOFI51svY0ZOQIKccnufrn3UGBl4dc54Xy/fQbncPq7X29DbAkjx6k0BrXDCxtEWEeZ8JMGbDF6lL4HypoodbMoENm+GovKg34SORSi9GRg+8kz9Dr12/IczPzho/3oGyHCzfQ6MoO8GtBbbT+NYgdsIap3TGUvSXeBAHoqFpe8mkcgntfMb6snzMS0AFCXU0wLT2RjFtFkuivZiMjUu6IKOOjIxInlUeh5GOSxbIjKTmREvJiApUx6bZVSPJgJYc82NpW7jbruk4SpdStus6RCmdypJ26SyYJw+OWV7KdVspy0xphi4ORqtCdW4urF9/Cli8BrV8LF+WDWHrPGYToneqIdGYbkDlUSxbA/gDlYHwta98LczNzmuZQoPxb9b4w5n0+jShwkwirfoifFfO8gCr0wM52cFa1E0vqli+j4jypptX8WuNhTA8MiR9PEgtF8uXFFBbbIx3yGNmiE7SAPbxKKXA7eTkZDhyZDJc/7Wvh8cefyJ88q8/GbbefGv4/Oc+z9/HcbYCI+f5D17ltA5tQ6hOtcO3/24y2jzmqU6RiZzNtmZYUmYqwvgKrjuuS2VTpfm23TZoeCYMyV95lz+DHodBrTJWLUo8Qhw1jk1GHLPUmbhQNJpUV69A+7H3vlevBj7v3HPDu9/7buxa68LGTRv5R3+6TXH79u3hiccfC5/4q4+HL37uC+Hjf/2J0K7nwid+9okwuDofPvmvnrQ33OJjDhwrBVLKYC0wo/FztESEGgmDwCL8MW/9ySeHaZyG6o1lx2HS4/BQq1DN8g4wMvYSnYqZmcBdj/d4PrJrV9i2dXt4+KFdoVZvhE2nnR7eeumlyO+EjRs3hCuvfFtYu3pteP0bXhe+/4feEVavXhVqc61w6T9fF+YnsJQZ7Ia7v2h/oKgd1qxmxkNV6cGP3TMzkrY5myERAEArGZWgjfxZmX8oyEt6/N2et0suF8s3KCTVNFbOSKR9+I2bSEaaHsrsGNjktWvXhje8/nXhqqvfFl75Pefoj02OYBq4+1t3x7mKf3rSDqOrx8Kb3vzmMAZjvvs9PxaG1xXD7Z/gdcpcKA8UQhFBlSFt+hmzEvPa2JwYmV5mk8NBMEShDLiwHx1doxeynrxx2f8HkGD5BgWSG62UYCcQK1hnLBhfnVPjiQyN3vLDa568h/P00zeFc15xVrj40rfoIJV23g3AIjjao6fv++x54dDjtbB6Uzlc9O71lhlrIEjpTIft0IeN5EESEYLt+C5pPFIKfuDCoNpfAM3DsKs0BRyPlZYtyg7pthV1ljQbgo83njFbKJWMGcWYsFZLj6fZQSqiR2UX+KkuJWgWoTJaDD/8oTPDOz5wmvguk12aSTYWlYw4Ni2Qtl8ZMoPFTaIHMQR5I0QBu3kJZ0m8t/R4Fk7HYXvrgHWCgRbNNESxwToXE8xluRjrrjjm0+u8vOKkgEADqKy2BhqOBy4chFEm8jICIp2BmHMpDSjPzMgs/mXBrCqL60c63p03tnZ9mJocRzlMLTDqcnEcBmV9rNkMYg1nuxHHxrLVCT8rx28UsyM/PYRVs6uWjr0yIUYq62VcT5QhIk/8CM+VEzJG4BLKPwbXY2kWt3IkIAWDFrB8Gxkawvxe1e5fODGnnoAaz+q96SmyHROpJBqIOM0x0NOc8nJuHBUVj57VW5O8VjLIB820TRWxXNzaUd5SgrwUwpCTv5pYAiOxxZc3PAyPjIbqwnwYQqwDpSbS5WHZknbmg0ba5IkYZsnQ7KEiNY+dyXSIFL+Q1y4k2uVJm6zpYTY+lBE35isYTwcd0H4Akgx9MfKVpiw2NiBKSBvlbaiyZRjYHvDVzS68cz4MD4/o9/kTcqbEX1nYJDXLXOAYsMaagdnQ2GiWi3zrIKtmvoXkwgdjkeSLk8Bko4YoZzQ2pk6bQizochI1FoB0/PDLjXs0g24fhzADH8ehA8R7dJeFZRu03YxPaaBevxWctBoG2BYxCN28EBme7wx1BaRiP+IDJmdblyVsrs1ChQ2c82I+hi+mmUrLE0wZG1sR0fq0OKmsg0CG/SwPD+kis+7NP44bvZdtUCj/n/rTO0LtynzUCG8UdyQ0wA7TbK3y1RcFyrGUMpGOg5OUdxlvWtQDGD8tDYZSBLSAtJ1Z9kFeFDeekcq0TyxOsKho80we6VePrNIrMXUL+bKtdByizVD8M95TqZdWE2pRDIzUotgJhNRQBLqTZPSQEWiG+FYmuTiMjUKUopB0kuExdNs60QaOsK2kEznymLadgu1hMF7kGAUBvr/eXo3ZCaUi78NfvkWXLXnJBRc8MTs73200+Te45qlsjDUa36SD2iSxdsnY0Z488bw7RlmKRjWez7Nk2K5NCfd4BKwnyZcxXB9jD9InrraUY7A8121JyYDgJ49FPX+nH6gM62rTCTrK53C22Hg3f6tuYm4hfE61BlMZdzx82LAYCPHEz6ao0zaJbDI92DOjUTwKMmJ9BTMgP7KJlTFeiqRs5Eo9SUtGxISmAUtp5VDKhzb0lspF1IG2HP1TwTGxfNMDV17x9r+vzs4/YTeq2uPXhDqnFithvEVtsA5l5Fy4R460DZIjSmXEeNkuepe2iO0ro4qT0anqYprlSFlSJWO+pbXVUT4fyiU+t89/+MZZUif/FWUuA8dlUCKfK7x1Ya7aabXsH7AXIzFapNPYaIfJkWvySZoxTJNNxxL4uiG9XtIxzWymojxjHmAS46MsU5bPGKsWEwWYT53k86JyUf+pxL1Rz7EO5GZM7vlx3AbdvHnzYXjoTzdrDd39yytQag8bz8bGRnpbkw5GTiJnqRhnDZSN3YBWJsmVDsYM8WBEYzOO8gwcb2Xxg9juI7Uup/pYDjokY4MwgPUnjxPM5+05oVaT5HJw3AYlrr76+z43MzP9db5ZgfdUuqeqieoEe8FgNMmE5icbM3NJPg84LIhGZter4i0KcDX+50eiC5GGggeTmKac67MDnOm3ATE5GpwiOaw9NRhgN2r1MN9uW8FlgJpfEK6+6vv+SXWuOl/H8kKjCPAgpUZmPkRvTOOztWKlYFrBCQP1+RUqGUTZaXnjWbC6iWiwmEoeSONHAwVmTLucfVAOg8c51P6RMR8WsCeuX79+rxQtAy/YoMTI0OhZfNEK5xquT71Z/CaBYON7eJZBHilf5yXZEW4s7oZK42MrCQZlRT4HSRzaA9tYX4TSIriNsoqSHLFIsSX81ZOLe56GLlRnw7XXXrvsy00vyqAXXXTReKve/Olag7s+DlKZU05C94gmDKdiWhE27GSMjCCdlrMtY8tLo/ST6HBJzZUMzCI30jEtcckbYQcnMXRA4tkRY/2RQKs7jkxTsAy8KIMSmzdv+Uy9Wv0z7vpHzadsqBoboc4YX/k98HTMSbIpHIOlYtoT7ISXcUOyHtu1+UICM6rDaPLcSuRwEHgg4is2eI2BXjo3N8czpuN6OvlFG5S44rIr31+dnXuSL7bSf9VFeDfY3WynlDZCfAV+RDs/E1w2+ZgRIxOGYQx+Zq71D5+SIzRVUBlgWxVR4NxPP6AzlMsFnSXxePbsnn2hulD/syi+LKyIQYmhSvvChep8kzda6cc2NlQN5iYKAd5h9oSfBAlJIhuIKMtyMcUDjRnOPFE5UWcPDc+TByfpqAdfTlE6jeZXz4LiQITdnW87O3TgcDj47IHQ6rZuorrlYsUMesEFW6awVv5BHqS06/MXUnXA8hmpMw71yTroXMkwME/8+IkCislXHmVpTsboSOQZSMHlxAPNgp6pB8AI3+Hpnby/nsEes3n9614XhtesDmtPWvNHO3bsWP7ty0DahhXCjh3b/3RodPTnK5XBeIGWyx72yarilp6bx8YW2pGRGMBIebdiO9XUkkxlMo1WcdPBrWmxgUxAHU5ECTaoI++ENPYm3QqOgypflsVbwmtYe87NLywMFMsbtmzZMqfiy0Sm5pXDjh23f3ts7dgb9R67Ap/1SbvI7rpX8bVu2QbQGOQw343gRiRkYBFWjgNlBJle2uqyFIGUBA3i06DY1RnsYdq2/lupjtUKn/xoNZoPXX7Zla+NRY4LK7bLZ3Hxxd+4sFGv/lqn1a7ZlS8axjplF9u0wJKBCI811xkpj9aBR1+jtasjbQMCXiLMQBnOp8ZkvstbTEJZqp3NsWfoO6Eu77Tn51vNxl+8UGMSsYoTA/7D19BQ+cp8ofDjsNpPDFaGKzwJkE1Zs8dHwTMNNI5DRZCkQZ5TBeA+KykUkBHx6bZhUpyINDFvchfnko8DPl+tvnPzZVuuU+EXiGO15YRg//79w435qVd3SgP/AhW/p1gsnkzPYUfZaRou+q4+QrRHD5bLA8iSThDazeWVCNzFMbj6CzUc1WvzjddhvnzASr1wxFa/dHj66adf0eo03oej9DuKxdJ5+UKuoosVWsrwfHqRYbn7ktQogE56QH90oYgoYwcgO/jon7+4i/NFsDBmo7bwbD3XuXDLxVsOWKEXh6Q5LxccPHhwZGZ+5l2FfO6dpWLxzTgN3FQqlXTw0EO1ZiOa0gpERmJOJBUrG1yUgTnBx7KILx7gM511eGarHhbmq7dfdtmWyym5UvBWvWwBT8w99dTjl+QKhR8sFvJvh73OHxwYHOZ60Z5aRmDEruDoZp9oVFiXv9TaX07aGxz8NUPTE1OfveLKt/8US64kXvYGXQp79uw5rdWtvzkfChfnC/kfL5dKm3L5fNH+TdwMaWtMHnx8zuTbce3lLdX5hXe89a1Xfk3CK4zvSoMuBoxXOnToqXW1Wv5czA4/3u52r0HXMGVy3mzq7ysbjca9sOqf3f/g4/9wzTXX/G/xRvI++uijjz766KOPPvroo48++uijjz766KOPPvroo48++uijjz766KOPPvroo48++vhuxnfFTYxbt26tjJ186nsbzeab7r777lMfeuD+y8cPTuTa3U43XywMl4ulkVKhmCvG/+niU528f5n3OrfabSZnc/ncAmI9qcP/Tmg0O7VCPndDsVyuDgyWQ7NWyzXb4eF8rb2zMzqQKxVDmB+f7sy3a7vPXLu2EdatC5WnnuoeDmHh2muv7d8E+R3Cy9pB+YfvG0455RcKxfxvDa5aNcQnx6aOHAnPPPNMmJub1zuG9WwOurHAd1fkEC8s2L+e5vlG6o7eccFblwvFgp5O4J97zM3OhLVr1uglz8OjI2F2bi4U4ditNu8h5/+ptXT/eAsxdgLdZ16Hfr79oFardQqFXL0TurlWs5HvtNoHcyH3QKFYruWL+VxjYb7TanXvLeYKj+cGivlWs5mvzs9PVSrDj4+tXrtQGinmpg8dar/mnHP2fvjDH+ZzLn08B16WDvrlnTuHRmfnf6lYLv7GQKWyqgOn4btG/MWABB+x4ZsS6Yx8SQCfafe3PfCpOL6kiw6p/+yEE+sZfjgdn91sw3EbtYZmUnrI3NysZtyp6enAP/Sfnp0Na1evCZNTR8JGviEcab5bf9XYWJibmQ7r1q4Ph8cPhzWrV4fDExPhtFNPDXv27gknrVsfDiHNZpTKJf0f00CpzIfIQhE7COMS2rywYH932TXwXv8c2jSez5d2s1/tdiPfbrT2ocsP53L5JvaL/PzsTBONe3B4aGBPeWgojx0m35xtTBwZq+y+5ROfqJtJkqeB/7fBy8pBr7/33uHS1MwvYzB/DYfdMT5SpPfxo5lyyEWt1WOhzkvy4rNgkdLLbfScEjliis+yeiEk9Ob4r+58gRmzsQTgSgAzo2ZgzqJcI+jZWj1/1uWyQf9UWccMPjs/H+rYCY5gZmfhcTgo28udooN6Bwcryucr9KZnZsImOPOh/fvDSXD8Q4cPBz52RZnqfFUPbM/MzYTRYczq2CnGsEPwvxMq4PN9DtTJHbK6UFVv+CSlHqBG25oNzPbN9lyr056qVWutVqP5TCffGW8vVB/FYeAbuVz7/ptuumlCNvguAsfkJcfu3bsrT+/Z80twxf9UrpSH+VoAvmWJTsk1JePocfjac3KEnCxm0QeZl4XSYsXCBFkSBs/UGBbJUW/2SXIlkWZbrBh5dGyXR4yvpenQKqaZuaO8rt5LRifmE1MtOFV9oY4ZfSHMwTlnMIvPzs5htp6T88/Nz2FZgtkXOwB3Ur7bjLP/4NAQlihzYQROzKesSnDeKnTkucCG81KeOxQdeZDLGy594NyHp6Zg56cmG63av9+0YcOnv1vW0Wbdlwh0zKee2vsLGL//MlApVdgaOqZekg+mx4vBgVeMrOg6sSeprCVjnkB3yjg3sug8aQkvAwk4kR7o76k7q4swbU7xyyIsQ75JW/nItnYj6JU7zDChFJGWH2PDZQWXHHpxFGi+RL8Ep2XMNTUdl0sEPdGGmLRUiMZSAUsdzKia8Zl309at4ctf+lKYnZ6+YXRs9c9f9/nPP6EKX8YwC74E2Lr1zis73foXBiuVk/hGYZsxMQNxcPjhQGuw+aHTwGFp/TioPrkRlMuOM/WIoTgKyjuMZn6aApBwUb0VR/WiIYK5merwgkwjUN53llQZ+pDUSXEKeG3GV2tBRinAKJuhrQxjzsZaesAofKuZOWpBDqpXb+olXdyh43sx0HY6axZ03BZYfLiYVzUaWJb83ZeuCzdef2OrubDw/73/f/zxr19z/vnpu0pfZkht9B3CDTdsvTxXyP/R0FDlIg4FjcsZQzEFsIkuqbWcvt5KeYSRlOHai+tIsZK8VEajZplOmAPIP0xOziCJqEeyJq9WRC/UOxAEk/Z8U2hOLTbzKS9ni7KcMZFWKbGYJ+EeGCfdNQx0UgS9LS46KR2Wl9Q4q+IkjDFfXq6dSLOnzaoE+8f6uOTg61Q4o7Y7rTA+Ph7+5vPXhrt27Jgql4q/cePXvvZRFXiZgeb6juDGW267Itdu/7fK4MBFevsnZ0rEND4HzQaTDdIIarDcQS2y/B5ElkUZB+iRtWFPpBCJg407kMqRJxgvLQdAzuvnljSH30ubGqufHOnNKKUv+kubbcvdIUmYnigvFnVFBzYRq1/LH86gMU5nVRz6sd702ZSQk0ZnZaAOHfaxM8lJMZuS++iuXeGzn/1c2Lt3752bzjjjVz750Y/ukIKXCaKJThxuvnn7hTj//fPBgcqFuYLNRLBrnPlozDigQDoYMCoSSVqEpZSgwbOxTB2BtElG+UyeNEd28jYt6DD9jiiPiPuRO1aqj7A6KJlwkxkxKxcdMc6JRsulLYEi7Ktl0IGiLaQYG6YtE2mLZT+GxEk5k6aHfZ9NzVHtbTWaTaWOik09eU2uXfmekFYr3Hb7HeELf/sFnJzN/tE5bzjtQx/7yMdmJfwSI/Z+5fHVr351YHBw8Fdwavnb5XIJOz9MncyaJPjVRmBkwXg+Q7nzJkjSNDOtbmlzaKPTQTUpP+HpVcUcoocJqISRQFqGWj1hZZmXDrrl+axs0kabRi9rpZMTJdK+14jj+liG8KUPZ0KWI+2HfToiTpg0k3KdypMnO5niSRSdle2hLXk5itd/pSSCVBOHfb5/pdNth5nZ2XDdl74cbrnp5tZApfzbQ8XyH+Bs/7je87fSsBeTrjAeffTRgYWF+gdx2PnPpVKBVz90rVHXG7lnw8gasBjboIrCh6TFqXNqniFbtA+iaA206zBEddqwpK6FkkGeBghpCCUDrgzCnEDlKI6NfYwXhROYi5FnUpxxPW1I5Y2KW7VHlMXcICRtYb1qQMwTvM8AGmknbGwv3+eFwznyuSbnJSzxuOi0r1TYrGvKrN3GL3DCwJhwZi6XSuENb3hDuOCCC/J79+278qlnnnnXua95zQNPPvro0yrwEiDp/kpi27Ztm7H3/i/sxSM5nHrrsETjxAG2Ax7AgYhNsBkwNkiDY3wipdJBIs+HOZGIEQfASM8HRdJHK4E7iGciSMb45sCg4FDOJyGSefjQMURJkcF2J6MkT33m+aaPQId94pS8RLmJWqWW/ejVxoTZynKYZw7mMyr/WINvi8a6FKEIp+OsyjwuBahXDh0du/ewj7N9rE/5ry6s6557vh0+/dnPhPFDhx9stmq/csfW7d+Q8HcQKz6D3nHH5we7udHfGRgoX8AjuYwHg9lsFJ2Tg+QDBa7xGFK+DyS3ZkLSPNwZ3+QQVMZIN7YVTSQjuKM4J42dxbKk5UzGQnbUh0DKZSVBmrIKxjd4azPlFEw20xltPM8YdMhYZ8w/CpFl0jFWETgbZ03tMqbRX9NLZ5S0+og8OisCkdqEsywD8jhwED/5lJPDliu38CfdDbseffyfbTz11Ff96Pved+tdN99cjUVOONLWrRB27tx5Rr1Rv61ULtofCNMgDNGarJDms8kCG/Blo4yhskajgFKSJUVFMS06lTUHtUEwvtOkoh5tLc/L9lQXeZYPxEybrWzgDTE/Qjn4xn0EMILyXpPZwVyw9yydedhoagTfspIaXMZBvmyo2LYCi+Oj9SlmS5tReSJltF3oxwzLNSrXXbFcG+tPzaZycOgHzZ9p7UQK61OsUaenp8KXv/KV8PXrr283q7U/q2wo/T/bvrRtSgVOIFZ8Bv2X/+pf/jx2wHfCIBgPmosfmELGcwKG0IgwMhOL5kfClo6cRFZ8z9MA2yyQDBnkPFgxL+DOSTjP8iUSeSaP2cayLZ8JzTwJGzAqTVOW6SjEiGVF02GiAGA7pkghJVU6dTdsPC+VMZgc5eMuIwGzqXYAOhf7wb2FXwU7nGtJwsN71OOX+qISA/UgyXZrjYoE//7/9a9/fbjwTRfkD09OvmXi2cn3nnX22U89tXv3o7HUCYGP8IrBL3G4c6R9x0aJSNNCiGUoZUVZcf2jRAQJCyZLGqXFYlqRAmERt8lQ6GMxthJgHmfGzCFQucw3WfJdZwqWA2KGy0Zu1EAYRa1LwcqJip8I8pMqXG+vDufazTDGkQRvaIqzMGdGXpRvd+wNqXyLarNR1x1e9fpCaDTrfPc5ZsqunFH/9sxZN9EF50SaVwh4Uwt/ej3jzDPCZRdfFAqt5tl7nnjiurPOOPP6M8888xSKnwisuIMSbmyzv9GcOegKxmFelOnZGl8EN4odLGtDTWn+zyQrsJKWKySEsqM+K5W6H+EUdyaGqJ20zMJ8Oq7X4fIGOQ6nphiLTkDaylkpxGqHvgqswcpkmNhIr8iEqRmMfGunu2baVY9dkexMJgIv1rdbvMe1o587+bs876FtNVtyVr4GvQWHbbVwmJejmkOqPulE/fDeYjEf2nDoG6+/IXzm058LE0eOhI0bN4YN69Z871C59DfnnHPOhii+olhxB9WaQXay7vnWTGep5OK3MROYEztIuYAFDhD1ctawS0cG6jUaW+n2YFBKWdxEhkCdiFRpqoUMDrOleTiMo02OKeJkK5oSitk2pQi5XyxFmUjp+G7ydjJGXWkpUvz4oJg9rCWsT1rAtHoZowSFqECy+LBdTDATsS474cPrnLzeyZm0rdkUDsp7Zvl6eTgenZV/fMNfmKhE11YZoIdOyxu4v7ljR/ibz3wm7Ht2jy7u88/HhkZGQrlcuWK4Uv4RtnmlseIOKtA2Wch4CUmzWUKg+YHFZSKMDZmefE9YrIEizW8MWVjSmZK0EAWtPeZQDnGQbc4X4yRj6fa4nAlZbO4VywpYH0Yd8dgc0Zu2Ml7Oty5DyuL4VRBEMC+uM7XjkI0yqFNPCtBR+WJ0HvIxmzLosN+oKabz8t87OHPzP7x4Vr//2X3hy1+6LszMToWRkVFdvqpBlqFSLhbKpdLZqmaFcQIcND075IhxkM1QiBlwuEgGXXIyO2Bb8skzwvZ+dySTQXAZpQ2iMAAcd8L1aGDESZ1KadfvBYCjbuBIklZQ7UdI20M4bS7jh22KSA6DKz7l8FUui9gGIYVpcFietZ5/0mG5XrVsiNh0G3o1Wt/T3iOOmWyj/RePzai2PsXhv8nDP//9BE7KQz94LMez+Qf/8f6wa9cjOllqYeYcHhrS4zS8iTpgbTozNfOTOMzblZsVxMo7KDTKDrKkGceMyUMXtzSQmBJUpE3MpQegnBkWHOkxGE0ZiwQmEyejfCQFmtfboGSsKy3sdbspWK+JLNYFuIf2IMqDMv82nWqS0txYGVGxOPMZLIkyoujMUUB/ZSYFQqIF9ZNvXbZysYRBFbgOCrmOVBezKcaTQ3/2qonZVI/HcFas1xT4X8x02NmZ2fDte++Xo3LJUNQ/bWNmRaAyWq48UAkVKV9ZrLiDcs80Y+JDp+Pg014+c4ov60Q4P4LGkxOkpyqel/ghYDyWA1ODkkQZucjw+jRgHPgMvFBstWU6j3E2UCbKcSvHNj7XlGy2Zjq/MG5izMUn00eA1XqzuLWVrp2BqxYos7zecgkyug3OUGmjAdXLLGzMrsiLIlqfQl7/h8IZFGtQBZ1M8ZkuHvbrYXzycHjqicegKR8a4PPOKRz8UcZm4Q7sQF6orLyLrriDYr+CLWAIGNoGwe7rlJmNoXxzSjowS0WDigdo3G3AbUYhP5aJMhwHllWMDWllMJIjWr7Jsxx3FAqwNRRlmajd5ZRPsLwUW5HYCp7N6idblaUGy7dc6rRtqos1Uzcp6jReGtgmmzWdQ4ex1sc60AZ7ZEQtVp5rInhRCOummKJcjBH0AUkbEf7jgO8EJpbhQZC/OtlJlD0xy8tQU1PTcFI+DMi7/Es6zNdxYsVfpHjxX22FXQZN04rCe7ZyiH6QDjabTyNwVjGbJHDjCJZDTrasKG4yPNKelGxMJGfJPbVAox52jG6Eja4iqMxS3Sc/5kV9Qpb0yiO8xNFwZyNcYpEkBNiKdGc0GGUc7YBxJ1RgDgjqVg2Jk/EbBcSz+sWzJMpjB0365XEK/3nUZkecQMFR52am9OxUoVTUY9v856lGvR7GxlZr5tTtfvplauWx8g5KyF6yUvwQsSq3cDLIHqfgHm+DoQ04R8sYLwbIUJZ2d3HF1hBEqJv5yLBs8q2MhIlE3viSVhlwTFkCtk9tjOkUxnH5Hv3SRJ0emMOTn3i2TX1yqtgXFlFZHWeMx0qZA5rWTNSrCiuRrscNysKGPeKHYlEyBoOKuTBlwPATqWq1hrirkyKe2c/Pz8k5+TQqdwHK+s0wK40T46DqqBnA9nBLM0oNmMY0Po1tsQUWMtG4nktgtEQcEqR+y8sOkumKZRK21UExK8NAHpccMR31g6u4VycMl60fsHpERFlLk03K+iUWEPsmhgmYdVyG9act4yGeVnC7kEk+t6xLNLNAZPubghk+FszzfFUmpJS0miy+OjHqtqWX10jnq/OhMjgUhleN4kSqHrrg8YFt/Vw6uPIH+RPjoIKplr3YfRDstDmAgYPvA+sGstiMqE4nOQDIdKCZoD7ylAtIY6LTYUnoVEyJCBLIlE7VacsQA/mMyXedCOJZbG1hiGaM2cYzlpAklKvQkw8w7c5GEy3KRhp14BChozOCRbH+KCEdTitOdRLk2RiopPG8IYhEYUO7Z28qt587cVKE2ZQ/hY6uGpNMHYd9zrKU0w5Uq3lVK4YT4KDY39kxOY+6p07qwxkqXiclnfyiJLNF5xWLGyrBV7Mag+mIAgBPvqiPYDdoUBXAlydqVo58sUFJhwjrdjpHMcE8q8GkDSqrYGUpwTgr4zoSjgkcA2mdPVJwJK/f1qNZMAUXoE0zGa4lq4e0dMTg9s+uf2z2ZpJ8i/mBdsvIwE+sKMoTogpmSV4DrS9gTQqnLZcGkIeTpXL59OLw8Ir/peyKO2i+VPwqunVInQfM8dht66jPesxJ1y0UyFwDdNkeY5EXAw0qpRkayEoz5fzQxU4h/QR5pJgfBy9uBelTFHH04t/0mKakjqiBmuwkhKZNlBwDvfU6nMutc71OIq2TfH6czrQNMpJy0RizbWnxTFnwnG16Yo7kLZQGBsLY6jW6kL+wMB9GRsfs8lIh7uq2tllRrLiDlnOdI+hOnV00Q8Q9k86QWgYgz4zlxrTcSGvPtf6ajMhE1uCU12UgKZNpVmIi6tGWdBRGvn4Tz5RN4UwdvIyMSFJZpxeTMWomrbTlEr19jwDLW5PN9VKMnVY+dSMyP4i208fy3TaytwpaKg0AWRl4s6xkmjZ4Ju8nLYbBypAus/EdViNja8Pa9Ws1i3INCh9deWcCToROwA6x6jYanu1zYhDyRXNjZpaREr6Di/R0QBJZJYxWISGmxWIcu7fkjs1DppW2AotjK6N6+PX6FHtarkA1SWy8GDKyS00uzmG8VAt7QB2M+IFazXCc3fARV0yb91SrsQXmeVuOXRP4sSCXYVrzxhRPCBmazbp+VRrASdJJ69eFus7uWxDCjnostS8SJ8hB3UzRMDQQU9j43TgGkyHUvyjHZvka0oLJ2doyNbHpVrEkRAWAEzA39nK+tnFyYiJUq1WdmfIRXZaXlJYdpGK7yc8o42GRAyAW004A3mKH7ZgpKJsdPNXpwRi9POdHJGkoMXm2EhsmYmQ8xlbe+P5J22NZ+KiNLIm4C/uKZnDY71qUt6MPJAp53ZpHsXXr1sIn8/ZWQN6ixwciIcyTqZXGymvkL7IyFCPruBmNtEfOYzoT9ziIIvE9OHrTLmhdEVv5jGzv52Ol37zrW+FTH/9UuP7rN4Tt228Ld2zfHg4cOBjuuee+cNedO8ONX78xTIxP6gVee57eE2YwU/Dm69mZOQ2WGR96ZbLUbDZnRaA++5nTwDYUB3KhPIidpIyyujaVDdymdAK134KnxUNVLm3lUH9cvhiifALkLR7hqFO6uWP25IOnvYl1IyLJOtFu3npXHiiH0dHRMDI8HBawo1OcF+/TSWTlseKX/9///vePtbvtn83nC2PswOKG07DGEiWezsZlsIx8jGMKcMr5iEkqwoaGRBnOLq7Xwd+Zzz777HDBmy4IGzacFE47bVM4eOBZvVXu8cceD+OHD4V6q454HLPsZHjmmd2hfmAolPPD4Y4dN4UzzjwzbL3xJgxUITz5xBNh18MP6ye/Ks5k+VrFUsne6jE9NaOL16x+4ulG+Orv7gu3f+xweOy2ufDQN6bDgUcWwsbvGQqlocys5f0lsjTQm4KdxDi6fwQ5KZcStITtTKk8Yi6QYzKRF8EZk0SaL4AePzwR7r777jA4sgr2O1m/IvF1kyMjY6HJa6GYRTu886nbvWnPvn23xZIrgmxTVgQPPPDAGc12Y3uxVDwjXTvSXOY6hJmPeUZHdgTl465LAyubMxMNSPZiedNjkECMia4O74cOHQ7T0zP6mW4AZ6L+Tk6v2w9NmikxG6jdzEKFj+/apaXBfHUhHIHzvuKV54bpyanAl+HOzc3oWf8L33xxuOeunWFiciL8xE/9eGjO5cPffeDpMLyuGM5+y1BoN0I4sq8R9j9aDbWZbvih3zwtbHz1kNWf1Bxbjbqd9p65FPuvJRJol0rKgZKDqZBJMHbLp1z+ekV7kqNNCiSN08t/6MFHwl/8xZ+H1evWhdU4Odq/f5/WoZtO3RQef+ThUMOO2qzVuu1O+4Pb7/zm78ZiKwJr+QrCHLS5HU5wBo2hsZZnGdx0JNIBig1J5KKBkDZOKmd5veXcnF7c6jSCdTfb7XBk8oiedOQrwicxI/BGiIFKBWvSeV185l07lcoginT15uTTzjgd6QGk00O2wWZ7qrcXdvGlXPaT4OzMjF4uu3r4lHDbx/eHVq0bDu+uhTPfNKwZdX6cN2F0wulvGA5XvX+jnHsp2M64KE+djB2L+VlndSqxjW7XMwfWyZSKsTy+iCQpHgUcaUJtiOUfeeSR8Od/8ZdhcGhYOzf26HDKyafqUZHdTzym95k2Fmrdbrv9wW133vld4KDd5nasWeCgce2GXqqzXPOwShnKjUaSzXDjGD8F09CkbJXOSPrG4YmMLlUe+aqMhDmWy3GWxXmTHnvgYxA8ieJMy3seKa+B7dFt7TAlpsMlKIqVQKjNtsOOzxwKu7bNhNPfOBxWbyyLLpRy4R0fODWsPRNLASsqmMNF3VGRZVsfSFvandFydERJJM1VlaYSsmlzHXVMB53TioMgP0Y9Zbm1CJxc2PXoo5hB/xJjWQgjq1aFtetOCpWBShgfPxj279sj/Y2FBTho64Nbb/8ucNBWrrW9mKODGhY7IGmxRNMEiJVOkfJYjoTHWRjPTUvYQHsiW8LLM5gAZ0drm5dju9ISKdIyS0OtVTuy4NktH1qbOdQMzfl2GFyNAV5b1k3CSRtjyWy72QSfwbTcsa9C0jrJWM26yiDPi3aIDmnSqePZ1rkWZyFJ6oopxyOPPBo+8fFP6EL9mvUnhXVr1oeZ6SNhanoqTE1OYv3ZCLX5BUygnQ9uu/32FXXQnnO4lQI7zssQNLSPtw08DU46Lt6VEJs5FBPP+G4g43ucyDFIp/MQkJbhRbokQYrrWcaQUB4vi9gvTHYqC47yDSlFpINFmFyUoC6Qi52T0Oqgkwtj60thHWbMobESTtjItLosuD7T6Lo9j7RclWlJkJU6M+vtxtsJLQ1knJPOKqvQaUUbPLZZm4QF60fkRejBOexsg8MjYT1mzwUsi6ZmpvRcEl+vw5eWcbx5sFxpnACVRDSOQOMihaQbXF8lskbHMJhABMtZfvJhvpf18pSJvOTjPHUvm07lbBA59BYMlIhgAUpmYg8mbe31Etl8T5tgr+t6/tEAX1nWLqcIL8LZ1PWqLnx404Z/qECPY3PnZwHNpCRiJEWREZG0B1FWT49cng7Kt5HkdV/oxJFJve9pw8kb4bSDWsYxFE6AO50gByXQVRpP/TQ64WU6T7bnOSRhBY3dm53kWVknGMfg0ICSwAyT8Kk7kj3ocaPERRi7vCYbOod0mOmYtVidty9xTbXPJNX/TCDf5ZM40vxYylvncoqUFMmNaGz0nvQonx3duEMakgK9yLC9bm75MyfX47xReXZ2BrSdJHX5eA+MYldBJImwsjgxDkoLsr0J0FGy3LKiPW08M4XxIwm4QXvzOfAsa7luSqPSVMrjITzJJ6HpHF0XnzwLFNLPfEw7n4oiVFYMlI9n92xDeldWLzS7xcCa/DpmVCI45SoYqwwVixY3Sfh8z4HzwWMrJcEdMsYieEiXAitrunynFWlyWYhHeRIGtpvXenmlgldmVq9ZC67+3ynkS3kc6gu6EnIijvErrxFgn2U0OoCCc63T0ZzJh990ttMmArnMVn6MyWNECgzL0vBHmWyZyDNpJxCzXBxqCRpI2esimWJMXdn8TFr9StNOZwM2RkvC4PWSx4FP5JXHYA5oTh85oCWLlDm6a0BMmqRgPKsXUZxNe9sAebFNr2wX+0KeChKUEYty9uxRpYJ19NBwKMNZeVTiv+9xHc9X4tDUxRILrixOiIPq/efZn/xkDPYVaxUfWBlDmUYnAVvy0mSE6zMHipJROJKRS7Auiy1TH9AW0kFR8YSXLe90Jg9fW0sb7ciQx4TUYSPHY4wkDo5p2cjHJvKsn0zoiBE//BK69Oa00pmEIC6+bLBxCMopWMo6FGnnCokMSMyMpVIRZ/HlMDwyqrWorh/jUM9/0uPMKekT8M9LK+6g9Xq9BczTSXk9UWBP1WEQSa89ih83MGCzg4vYUKYFMTBI2pCl6KGpi+Oiw1TUJv0u5frcSZ1PmsamWTwwj/KEWqqYs1jKcTmCOpxvstmqjYcY9RB00iSTUGHbkZ3P9skZmaWYWth29UAyhIoytmSEpdI+EVFwEelHMdURIfugGH/kGCgNqN/z1TkV4mtv6LQ6ScoVsA5Y8V/OkxavGC688ML9oZP704Ua3/XTjE4a3Snb8fhx+LpSgQxZibTdumfS+JCmKhmTaRclbUFQHAfFFn+C5bsMN8jnHT3SS9r4ktPXnZNQhuT8MMlvdmAZ+AuP8ZmOBILal+hbpFfBhsNStBlDL5LS2vnccRln6FjKy7JW8u1jLo1kDJlapIDtxybal2DMQzzf71SvzYccxnQYh3perC/kS7rMpJn6BMAssrLotpvtT7Wbjf9pb1JL3/VD82qQZBkkM0FGdJBEf8XRNT7GFCKHgc2OQooZUtjswnpAc0NdTiM3yfNyiqgrCka+8iXr+th+5qBNSptcCg62skQngY7vUDnTpyyy8KHb+JqUTF8KKEiKkdGW8jiF0uyCaG6llVwDnUghpiOkVkQaqzw7wyQE9K93iOm8leEhPuKhs/pCgc4LacyiONe3AiuIE+Gg4ZJLLpkJnfovL8xWt/P5ar5gqhHfQsFLE4QPLmN9GCuYcZSvPF5Mj3nis5BYIiwWmcjwazDaZcUXTZ6lFbFcEmK+gvPoUDQV48hXXhQUvITRni+nJod64scLynlEutNwE72CdMZBGIy2DdM+84mlgG2aQLAdypLZOhjcec0FrA4RJsatGJaXx+Gbfxqm5+Djv9y14a28lVGB9jFVK4oToNJw6aVv31c6ufxDc9X5P2nV7UH/BvY43gXElwP03IRhdoiggWgsC86JhDaWj6Z7OiNrvBT86Y4DIRn/ZPRYAXoCYma4LgV3Fott3cl6zVFJJ7pjEUJxUjYys/qZYqykxQnizpC0QeUsK0MIXj498aLuqD9+tBQAg0dvtZWJLDJObP2xsoTrZ7955l4olUJ5YDAM4NDO2ZNS9p+hFlDJiv+l4glzUOKSV14y87bL3vaLC/ML/646N1/n/0TqXZQtvtU346ARMmlqLUM0kud5ILA0F1+I/pDIWBIMGyCDCdlsaJCqqI+l9BGPbNLkKBl5FpTkHUORdlA+WZ8iMO20BXEVp4URk9YXG5W3+ZFp/xCKIWt5HnzLnSfGkZePr8UxGZ750yFpE7sKYHyrzSgyjZIAA5yP/xpSKQ+Ecrmo8eNNzPypk4f+In/qDN09hUr5Wiu4cjihDkpggLpXXXXVHxcGihdWZ2bvaPAvqDmbNvwkKnNtItqFoLncQSIjgeeJxyjKJbIEaF3SynQxmZlEWznRMb00KMgoK+B1eSDS2PMU09noFCLoGEYxz0qkWwa5lrGMSOjIj32SbupgiB/7ctakHOsy/1K/WUZBmVaOpKdF+k6BoJ04zSuWinpBC19cyxuUma+XiMF5OYZdHBnb8/NSs5I44Q7quOLiKx4sleZ+YL46//vVmfmFRq2pezB5X6YevNKwGWSSTFdtMEhYnp3BGu2QSJQjP8lj5Hk9kKDFSfCIzg0CwVRGh3A5fT1tTkfYoDNQXpz4jTHzJMc8A2npjhnqmdLmTJZHyhzGHd0toJnPRCyXTqa0tYGBOfyKAiNphz7ixnzGMVCznNxu4uYtiSUEnkPw+aQyZlO+iZe3tPJ14g2+spEqVhjfMQclLr/8R2ev3vK9v97OdbfMzs3dXavai/ztLWpNdd4GSOKCBohx/NgXHxkyQzMR5URmQvLjQCaYWC9PAVOO8pUbobRFkokJK8NrgHAfHPI061Ao5muQJW2yjD1kZzNLMwYV5ZgbWeaarCPqV328/BY/qkt5JCnNx6FZ2IK1OcqJR9lYP/MUmFatElM7FCiOU9UiZlCkeagv84FDsDlWPHvn+UWr2z2IcVzx/09ib77juGrzVd887dTTLmu2mr82PzPX0MtS9Sa1lj3bgj1zKcjMMibNExFJ55hhSfBrH0OvTucnqmKsB9tIK22EySRMi/n1QZYZLY9bb4I7lNchfswzQaYtn4NvzmUySZ4RYHA2Y03kYBvZWVv00tqKZzqcJ1I7ovLjx5cELsQo5qh37It+0kTMC/OcXXlo72CZxqcUBodHv7Ft27YJFV5BvCQOSrzyla+sv+3yLR8J3cLranPzdzVxAsVDvl5H3bG1qZnKYEaMiQxkRLOmxc4TQ0lA+7qRCQ9wWqJRT3buQZoslaaMgulmvhBlrGwa6EQJ5MjuzJQnldZDmLT9+NnzifWZDkCO1FGbUlAi227jqCwc0ZdE4vYKIU8ZILy9ZMgllWJa/6oM5+SfgOl3eKjjjxF02vnZaqjOzjZmpo/cD+HeZq0AMlZ8abB58+ZHDxwYv2KhWn//wnx1ttnixX1bl/I/fnhKbEZN+y7jxw+/hoQQVMRIDVQWGjiGKGWxI1uS8NwMP5udgem1WKvERJxnzMxIWDFt5k/aocglAIog8p5bbLKKOHxOJlvGWY7xvG2RgW+qjRnM82A1sQf4wP681W6AjxdjwSlnR7W8TMgT3SMTR3D06x7GGe99LLnSeMkdlLjmmmsamy/f/Gf50L5wdmbmBvv3iYYO+S04qV2SkuUsygZFkYhQOlqbA8NpwgaIOUvIOlgkpv1wK55mL3x6ijJhA2llYjmPo7DF+rlBeVw/+kflLdtC5FkSH16vgkPYL0zGI0GaK1CeoIirmCRpypgOY7GUpzLpGOuTkfc77HlbndqHwEP78PAIyFwYwCxawGzbwUQyCec8fPAQJvT8X59XP/9JFVxhpC1/mQAGyt12263/dmCw/J8rQ4NrtPYp8fde3nPINRCNG4VFLuoCbZphMZ8zAcspBs9EFpV7TthApfuzV8KYWEwzFQcdbLUZAy8JiWLDmShhEEwoU6mEovPE47DlxDwkrEfGYCwpF0pgPU0e7QA0C2bSLENN4vBHFH6Qz4mBMR8kfOyJJ8ODjzwShoYGeUNQ2PvM3rD7sd2hOj93J6Svwfpzr3StMKznL0Pcddddpzdbtc9VhgcvLxXLetyVlzr4qukcb04AdBlEMYYqY++0U6Ceo4dx6GxgItyhl4Krslw6oJcHBZJtUJNISyZFPjql6WYdUTYD02RlLbbWpIj1kCenTfOMSttkOwGirGEIZkka28xN1wJfwACeHBPJdnRQ/pns5ORMuOe+e8OTu+mU1fDsnr2hNl/dUxms/MTXvva1203ByoO9eVljx47tv4C1z+8PDA4NylGLRV3y4Hua7A8NCAxMdFLGmiCO0TMNoHsRIbI3nbho9DpzkxhHWaVRCS/oMIcFVYawZIxML0sQiQygtqjRkQEy+hVIT8Rf3EDbTAxakeVL1gr4pgf25Cpjzv62VNLhm8W1sTJ0RHPGjhyT/xvPsnTWNnh8L9PCQh3r0GKYmZsL99337d2HJw78zB//3h/fKgUnCOzayx7333//yfPV6b/HIf+tfPSAi3be/uVPE7Ib6ghHwiyvwaTp4xAyV721s9qYNAErolgFweLQeTmLpSeq8fIEdbikCMBLCUskEpYKZXEUIyKpYWkgi21ynSYZ20zKdwLl2eyYzJ6I5ZiYPXmPBJ3T/umDf/Jlf8VNB+0ipj6cGD2CVdh/Q/LaLVu2nPC/47YefBcA5svt/PbOS3Ei9bvlgcqFg5hRNVuiB/y7Pp0RMxHHghsOBFnR+2RgIiZjHoKxBZOig1oG3T8RIRGROESEy7iI5aWcHj4SkkfC+UozpjOB0s6jIwRmwOweAdjuYzw6nNHWakJ6RAEgjI9tZCazZZezJGdNOCEdM86cmkXlmPyFL8d3WzU77dY/IOsvNm/e8nXT8p1Bb8+/SwCjFnbt+sfzOiH/jkKxsKVYyF8MV1o3ODQEf+pqj+d6SgOSt1hn5XGA2Gs5gMNHtMdjETtJZOgsezHccbLIaFwS2SpcOuGpEwDaltVhThf1QmZxvcqNZfnyCM2cTItnNvL1pv7Ng7dDMmZAHh+Ca9Qae1H2b4cq4fff9KbNh6XsO4zeXn2XY/fu3avz+damTqd4RgitCwqF4isxAGdhAroAa1euYUu6J1UDxa8NYM/IL2kRZ/r8asjOWStmyLSq5wHrztTKPjGJyFvFfsIFE8dkrJs6EsdErJkyHs6RZn6zWX8Ux/v/+4Ybbv36hz/84bgIfmmwYnZ9uQODk7/lllvy55676RScYA1hRfUqDM6bQyf3FljhNTDF2kIhP5jPFzDZwuHiYZWHwaOdhg65hOmigxwTOqa7AGjJx7Qf731qz+iRmDZMYZMwDCqGLdxLCTmoOyQ+cjzQdEZ3TDokZ0vx4LCYLbHM7H46Hwq/cfnllz9rml96pL3sg4OYO3CgO9RuP1tpNmtv6XQa52CF+31w3DHMVpuKheJ6+NFIHlMz17+8RsvZKFlOONyZ6HRyFrgzHC8VMfem0+jMPJOTVZNNuP8mPBZjArqND/38CZSxB86QvHRERySN2ZH/wemHcuY16vW96MZvXnrx2z5JNS83qJt9LB904rvvDsXTT3/mjGp14TxMzG/GrHtaPp/fhKn3HKx5MUPn1vCHBV5x0DrPD59Zh4txL4xLV44urDT55CmZWTw7z2PWxUq45vQ6bca0w7iWN/jwntxmo3EddP2Hyy+/+omo7mWJvoOeIOzfv3+43q2fWex0x+DE57W77VfnQ+51uXxhVS7XeQNccLhcLhd4yayFExSu/eg8nPkIOR3gSwlPC3RGxnR6fjhbMmgnsBmTzijnpFPCcZlXnVvY36wufHh47eDfvVQnPceLvoO+hNi3b99QqzWzOpcrbwohvw5H61fn87nX5UP39E4u/3r43lC5XBrG7Jxzh6NzylnppHQ8OScd0ByUMlwOcAat16tNrDXvazTan263G393ySVbTsjPkScSfQd9mWPnzp2lVatW5VetKqxut/Nrut1SnErt+bTkKbVIdDoLnWq1Pf66171uFsk2lhtRvo8++uijjz766KOPPvroo48++uijjz766KOPPvroo48+/vdBCP8/H6cWTlWXD7UAAAAASUVORK5CYII=">
            <a:extLst>
              <a:ext uri="{FF2B5EF4-FFF2-40B4-BE49-F238E27FC236}">
                <a16:creationId xmlns="" xmlns:a16="http://schemas.microsoft.com/office/drawing/2014/main" id="{B1DC2BCC-F534-4C85-ADC6-A35E9140061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 xmlns:a16="http://schemas.microsoft.com/office/drawing/2014/main" id="{B325ACE1-459E-415D-8E4F-D6B116707C5A}"/>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1429701" y="1256693"/>
            <a:ext cx="1735532" cy="1890357"/>
          </a:xfrm>
          <a:prstGeom prst="rect">
            <a:avLst/>
          </a:prstGeom>
        </p:spPr>
      </p:pic>
      <p:sp>
        <p:nvSpPr>
          <p:cNvPr id="33" name="Rectangle 32">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5" name="Rectangle 34">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6" name="Rectangle 35">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7" name="Rectangle 36">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8" name="Rectangle 37">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45" name="Rectangle 44">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7" name="Rectangle 46">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8" name="Rectangle 47">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9" name="Rectangle 48">
            <a:hlinkClick r:id="rId7"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0" name="Rectangle 49">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1" name="Rectangle 50">
            <a:hlinkClick r:id="rId8"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2" name="Rectangle 51">
            <a:hlinkClick r:id="rId9"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3" name="Rectangle 52">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4" name="Rectangle 53">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5" name="Oval 54"/>
          <p:cNvSpPr/>
          <p:nvPr/>
        </p:nvSpPr>
        <p:spPr>
          <a:xfrm>
            <a:off x="1097747" y="3412573"/>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3" name="Picture 6" descr="A picture containing indoor, remote, object&#10;&#10;Description generated with high confidence">
            <a:extLst>
              <a:ext uri="{FF2B5EF4-FFF2-40B4-BE49-F238E27FC236}">
                <a16:creationId xmlns="" xmlns:a16="http://schemas.microsoft.com/office/drawing/2014/main" id="{A842CD79-82B2-44E6-ABE1-9CE5F13E29A9}"/>
              </a:ext>
            </a:extLst>
          </p:cNvPr>
          <p:cNvPicPr>
            <a:picLocks noChangeAspect="1"/>
          </p:cNvPicPr>
          <p:nvPr/>
        </p:nvPicPr>
        <p:blipFill>
          <a:blip r:embed="rId10"/>
          <a:stretch>
            <a:fillRect/>
          </a:stretch>
        </p:blipFill>
        <p:spPr>
          <a:xfrm>
            <a:off x="2369773" y="550211"/>
            <a:ext cx="3030724" cy="1632838"/>
          </a:xfrm>
          <a:prstGeom prst="rect">
            <a:avLst/>
          </a:prstGeom>
        </p:spPr>
      </p:pic>
    </p:spTree>
    <p:extLst>
      <p:ext uri="{BB962C8B-B14F-4D97-AF65-F5344CB8AC3E}">
        <p14:creationId xmlns="" xmlns:p14="http://schemas.microsoft.com/office/powerpoint/2010/main" val="4271948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a:rPr>
              <a:t>Short description</a:t>
            </a:r>
            <a:r>
              <a:rPr lang="en-US" sz="1000">
                <a:latin typeface="Trebuchet MS" pitchFamily="34" charset="0"/>
              </a:rPr>
              <a:t/>
            </a:r>
            <a:br>
              <a:rPr lang="en-US" sz="1000">
                <a:latin typeface="Trebuchet MS" pitchFamily="34" charset="0"/>
              </a:rPr>
            </a:br>
            <a:r>
              <a:rPr lang="en-US" sz="1000">
                <a:solidFill>
                  <a:schemeClr val="tx1"/>
                </a:solidFill>
              </a:rPr>
              <a:t>802.11 a/b/g/n/ac Wave2. Dual radio 2x2, 2 spatial streams. 2xGbE network interface​. Up to 1,2 </a:t>
            </a:r>
            <a:r>
              <a:rPr lang="en-US" sz="1000" err="1">
                <a:solidFill>
                  <a:schemeClr val="tx1"/>
                </a:solidFill>
              </a:rPr>
              <a:t>Gbps</a:t>
            </a:r>
            <a:r>
              <a:rPr lang="en-US" sz="1000">
                <a:solidFill>
                  <a:schemeClr val="tx1"/>
                </a:solidFill>
              </a:rPr>
              <a:t> data rates​. IEEE 802.3af Power over Ethernet (</a:t>
            </a:r>
            <a:r>
              <a:rPr lang="en-US" sz="1000" err="1">
                <a:solidFill>
                  <a:schemeClr val="tx1"/>
                </a:solidFill>
              </a:rPr>
              <a:t>PoE</a:t>
            </a:r>
            <a:r>
              <a:rPr lang="en-US" sz="1000">
                <a:solidFill>
                  <a:schemeClr val="tx1"/>
                </a:solidFill>
              </a:rPr>
              <a:t>) sourcing​. Up to 64 AP per cluster, 512 concurrent clients and 16 SSID.</a:t>
            </a:r>
          </a:p>
          <a:p>
            <a:endParaRPr lang="en-US" sz="1000">
              <a:solidFill>
                <a:schemeClr val="tx1"/>
              </a:solidFill>
              <a:latin typeface="Trebuchet MS" pitchFamily="34" charset="0"/>
            </a:endParaRPr>
          </a:p>
          <a:p>
            <a:endParaRPr lang="en-US" sz="1000">
              <a:solidFill>
                <a:schemeClr val="tx1"/>
              </a:solidFill>
              <a:latin typeface="Trebuchet MS" pitchFamily="34" charset="0"/>
            </a:endParaRPr>
          </a:p>
        </p:txBody>
      </p:sp>
      <p:sp>
        <p:nvSpPr>
          <p:cNvPr id="6" name="Rectangle 5"/>
          <p:cNvSpPr/>
          <p:nvPr/>
        </p:nvSpPr>
        <p:spPr>
          <a:xfrm>
            <a:off x="5201562" y="519607"/>
            <a:ext cx="3943385" cy="2662267"/>
          </a:xfrm>
          <a:prstGeom prst="rect">
            <a:avLst/>
          </a:prstGeom>
        </p:spPr>
        <p:txBody>
          <a:bodyPr wrap="square" anchor="t">
            <a:spAutoFit/>
          </a:bodyPr>
          <a:lstStyle/>
          <a:p>
            <a:pPr>
              <a:spcBef>
                <a:spcPts val="0"/>
              </a:spcBef>
              <a:buClr>
                <a:srgbClr val="00549F"/>
              </a:buClr>
            </a:pPr>
            <a:r>
              <a:rPr lang="en-US" sz="1200">
                <a:solidFill>
                  <a:schemeClr val="bg1"/>
                </a:solidFill>
                <a:latin typeface="Trebuchet MS" pitchFamily="34" charset="0"/>
              </a:rPr>
              <a:t>Benefits</a:t>
            </a:r>
          </a:p>
          <a:p>
            <a:pPr marL="171450">
              <a:spcBef>
                <a:spcPts val="0"/>
              </a:spcBef>
              <a:buFont typeface="Arial" panose="020B0604020202020204" pitchFamily="34" charset="0"/>
              <a:buChar char="•"/>
            </a:pPr>
            <a:r>
              <a:rPr lang="en-US" sz="900">
                <a:latin typeface="Trebuchet MS"/>
              </a:rPr>
              <a:t>Ideal for SMB organizations​</a:t>
            </a:r>
          </a:p>
          <a:p>
            <a:pPr marL="519430" lvl="1">
              <a:spcBef>
                <a:spcPts val="0"/>
              </a:spcBef>
              <a:buFont typeface="Arial" panose="020B0604020202020204" pitchFamily="34" charset="0"/>
              <a:buChar char="•"/>
            </a:pPr>
            <a:r>
              <a:rPr lang="en-US" sz="900">
                <a:latin typeface="Trebuchet MS"/>
              </a:rPr>
              <a:t>Outdoor AP for small and medium density deployment​</a:t>
            </a:r>
          </a:p>
          <a:p>
            <a:pPr marL="519430" lvl="1">
              <a:spcBef>
                <a:spcPts val="0"/>
              </a:spcBef>
              <a:buFont typeface="Arial" panose="020B0604020202020204" pitchFamily="34" charset="0"/>
              <a:buChar char="•"/>
            </a:pPr>
            <a:r>
              <a:rPr lang="en-US" sz="900">
                <a:latin typeface="Trebuchet MS"/>
              </a:rPr>
              <a:t>High performance Gigabit Access Point, 802.11ac Wave2 ​</a:t>
            </a:r>
          </a:p>
          <a:p>
            <a:pPr marL="171450">
              <a:spcBef>
                <a:spcPts val="0"/>
              </a:spcBef>
              <a:buFont typeface="Arial" panose="020B0604020202020204" pitchFamily="34" charset="0"/>
              <a:buChar char="•"/>
            </a:pPr>
            <a:r>
              <a:rPr lang="en-US" sz="900">
                <a:latin typeface="Trebuchet MS"/>
              </a:rPr>
              <a:t>Enabling excellent performance with simplicity for SMB deployment​</a:t>
            </a:r>
          </a:p>
          <a:p>
            <a:pPr marL="519430" lvl="1">
              <a:spcBef>
                <a:spcPts val="0"/>
              </a:spcBef>
              <a:buFont typeface="Arial" panose="020B0604020202020204" pitchFamily="34" charset="0"/>
              <a:buChar char="•"/>
            </a:pPr>
            <a:r>
              <a:rPr lang="en-US" sz="900">
                <a:latin typeface="Trebuchet MS"/>
              </a:rPr>
              <a:t>Enhanced Radio Dynamic </a:t>
            </a:r>
            <a:r>
              <a:rPr lang="en-US" sz="900" err="1">
                <a:latin typeface="Trebuchet MS"/>
              </a:rPr>
              <a:t>AdjustmentTM</a:t>
            </a:r>
            <a:r>
              <a:rPr lang="en-US" sz="900">
                <a:latin typeface="Trebuchet MS"/>
              </a:rPr>
              <a:t> with DFS/TPC​</a:t>
            </a:r>
          </a:p>
          <a:p>
            <a:pPr marL="519430" lvl="1">
              <a:spcBef>
                <a:spcPts val="0"/>
              </a:spcBef>
              <a:buFont typeface="Arial" panose="020B0604020202020204" pitchFamily="34" charset="0"/>
              <a:buChar char="•"/>
            </a:pPr>
            <a:r>
              <a:rPr lang="en-US" sz="900">
                <a:latin typeface="Trebuchet MS"/>
              </a:rPr>
              <a:t>Integrated Simple Guest Management​</a:t>
            </a:r>
          </a:p>
          <a:p>
            <a:pPr marL="519430" lvl="1">
              <a:spcBef>
                <a:spcPts val="0"/>
              </a:spcBef>
              <a:buFont typeface="Arial" panose="020B0604020202020204" pitchFamily="34" charset="0"/>
              <a:buChar char="•"/>
            </a:pPr>
            <a:r>
              <a:rPr lang="en-US" sz="900">
                <a:latin typeface="Trebuchet MS"/>
              </a:rPr>
              <a:t>Built-in customizable captive portal​</a:t>
            </a:r>
          </a:p>
          <a:p>
            <a:pPr marL="519430" lvl="1">
              <a:spcBef>
                <a:spcPts val="0"/>
              </a:spcBef>
              <a:buFont typeface="Arial" panose="020B0604020202020204" pitchFamily="34" charset="0"/>
              <a:buChar char="•"/>
            </a:pPr>
            <a:r>
              <a:rPr lang="en-US" sz="900">
                <a:latin typeface="Trebuchet MS"/>
              </a:rPr>
              <a:t>Support of Role based Management Access​</a:t>
            </a:r>
          </a:p>
          <a:p>
            <a:pPr marL="519430" lvl="1">
              <a:spcBef>
                <a:spcPts val="0"/>
              </a:spcBef>
              <a:buFont typeface="Arial" panose="020B0604020202020204" pitchFamily="34" charset="0"/>
              <a:buChar char="•"/>
            </a:pPr>
            <a:r>
              <a:rPr lang="en-US" sz="900">
                <a:latin typeface="Trebuchet MS"/>
              </a:rPr>
              <a:t>Seamless Roaming for Real Time Applications​</a:t>
            </a:r>
          </a:p>
          <a:p>
            <a:pPr marL="519430" lvl="1">
              <a:spcBef>
                <a:spcPts val="0"/>
              </a:spcBef>
              <a:buFont typeface="Arial" panose="020B0604020202020204" pitchFamily="34" charset="0"/>
              <a:buChar char="•"/>
            </a:pPr>
            <a:r>
              <a:rPr lang="en-US" sz="900">
                <a:latin typeface="Trebuchet MS"/>
              </a:rPr>
              <a:t>AP-Group Architecture​</a:t>
            </a:r>
          </a:p>
          <a:p>
            <a:pPr marL="519430" lvl="1">
              <a:spcBef>
                <a:spcPts val="0"/>
              </a:spcBef>
              <a:buFont typeface="Arial" panose="020B0604020202020204" pitchFamily="34" charset="0"/>
              <a:buChar char="•"/>
            </a:pPr>
            <a:r>
              <a:rPr lang="en-US" sz="900">
                <a:latin typeface="Trebuchet MS"/>
              </a:rPr>
              <a:t>Zero Touch Provisioning</a:t>
            </a:r>
            <a:r>
              <a:rPr lang="en-US" sz="900"/>
              <a:t> </a:t>
            </a:r>
            <a:endParaRPr lang="en-US" sz="900">
              <a:ea typeface="Tahoma"/>
              <a:cs typeface="Tahoma"/>
            </a:endParaRPr>
          </a:p>
          <a:p>
            <a:pPr marL="171450">
              <a:spcBef>
                <a:spcPts val="0"/>
              </a:spcBef>
              <a:buClr>
                <a:srgbClr val="00549F"/>
              </a:buClr>
              <a:buFont typeface="Arial" panose="020B0604020202020204" pitchFamily="34" charset="0"/>
              <a:buChar char="•"/>
            </a:pPr>
            <a:r>
              <a:rPr lang="en-US" sz="900">
                <a:latin typeface="Trebuchet MS"/>
              </a:rPr>
              <a:t>Pole/wall mounting (mounting kit shipped by default with the AP)</a:t>
            </a:r>
            <a:endParaRPr lang="en-US" sz="900">
              <a:latin typeface="Trebuchet MS"/>
              <a:ea typeface="Tahoma"/>
              <a:cs typeface="Tahoma"/>
            </a:endParaRPr>
          </a:p>
          <a:p>
            <a:pPr marL="179705" indent="-180975" eaLnBrk="0" hangingPunct="0">
              <a:spcBef>
                <a:spcPts val="0"/>
              </a:spcBef>
              <a:buClr>
                <a:srgbClr val="00549F"/>
              </a:buClr>
              <a:buFontTx/>
              <a:buChar char="•"/>
            </a:pPr>
            <a:endParaRPr lang="en-US" sz="1000">
              <a:solidFill>
                <a:schemeClr val="accent5"/>
              </a:solidFill>
              <a:latin typeface="Trebuchet MS" pitchFamily="34" charset="0"/>
            </a:endParaRPr>
          </a:p>
          <a:p>
            <a:pPr>
              <a:spcBef>
                <a:spcPts val="0"/>
              </a:spcBef>
              <a:buClr>
                <a:srgbClr val="00549F"/>
              </a:buClr>
            </a:pPr>
            <a:endParaRPr lang="en-US" sz="1200">
              <a:solidFill>
                <a:schemeClr val="bg1"/>
              </a:solidFill>
              <a:latin typeface="Trebuchet MS" pitchFamily="34" charset="0"/>
            </a:endParaRPr>
          </a:p>
          <a:p>
            <a:pPr marL="179705" indent="-180975">
              <a:spcBef>
                <a:spcPts val="0"/>
              </a:spcBef>
              <a:buClr>
                <a:srgbClr val="00549F"/>
              </a:buClr>
              <a:buFontTx/>
              <a:buChar char="•"/>
            </a:pPr>
            <a:endParaRPr lang="en-US" sz="1000">
              <a:solidFill>
                <a:schemeClr val="tx1"/>
              </a:solidFill>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88328"/>
            <a:ext cx="8693207" cy="792956"/>
          </a:xfrm>
        </p:spPr>
        <p:txBody>
          <a:bodyPr/>
          <a:lstStyle/>
          <a:p>
            <a:r>
              <a:rPr lang="en-US" sz="1600" err="1">
                <a:solidFill>
                  <a:schemeClr val="bg1"/>
                </a:solidFill>
                <a:latin typeface="Trebuchet MS"/>
                <a:cs typeface="Segoe UI"/>
              </a:rPr>
              <a:t>OmniAccess</a:t>
            </a:r>
            <a:r>
              <a:rPr lang="en-US" sz="1600">
                <a:solidFill>
                  <a:schemeClr val="bg1"/>
                </a:solidFill>
                <a:latin typeface="Trebuchet MS"/>
                <a:cs typeface="Segoe UI"/>
              </a:rPr>
              <a:t>® Stellar AP1251</a:t>
            </a:r>
            <a:r>
              <a:rPr lang="en-US" sz="1600"/>
              <a:t/>
            </a:r>
            <a:br>
              <a:rPr lang="en-US" sz="1600"/>
            </a:br>
            <a:r>
              <a:rPr lang="en-US" sz="1200" b="0">
                <a:solidFill>
                  <a:schemeClr val="bg1"/>
                </a:solidFill>
                <a:latin typeface="Trebuchet MS"/>
                <a:cs typeface="Segoe UI"/>
              </a:rPr>
              <a:t>Outdoor Mobility</a:t>
            </a:r>
            <a:endParaRPr lang="en-US" sz="2000" b="0">
              <a:solidFill>
                <a:schemeClr val="bg1"/>
              </a:solidFill>
            </a:endParaRPr>
          </a:p>
        </p:txBody>
      </p:sp>
      <p:pic>
        <p:nvPicPr>
          <p:cNvPr id="9" name="Picture 8">
            <a:extLst>
              <a:ext uri="{FF2B5EF4-FFF2-40B4-BE49-F238E27FC236}">
                <a16:creationId xmlns="" xmlns:a16="http://schemas.microsoft.com/office/drawing/2014/main" id="{B931E054-BC2E-4230-8F50-DE348BE99C11}"/>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1538829" y="1106553"/>
            <a:ext cx="1617985" cy="1806614"/>
          </a:xfrm>
          <a:prstGeom prst="rect">
            <a:avLst/>
          </a:prstGeom>
        </p:spPr>
      </p:pic>
      <p:pic>
        <p:nvPicPr>
          <p:cNvPr id="11" name="Picture 10">
            <a:extLst>
              <a:ext uri="{FF2B5EF4-FFF2-40B4-BE49-F238E27FC236}">
                <a16:creationId xmlns="" xmlns:a16="http://schemas.microsoft.com/office/drawing/2014/main" id="{872D5371-474E-48B3-B90B-5F891806AECE}"/>
              </a:ext>
            </a:extLst>
          </p:cNvPr>
          <p:cNvPicPr>
            <a:picLocks noChangeAspect="1"/>
          </p:cNvPicPr>
          <p:nvPr/>
        </p:nvPicPr>
        <p:blipFill>
          <a:blip r:embed="rId5" cstate="print">
            <a:extLst>
              <a:ext uri="{BEBA8EAE-BF5A-486C-A8C5-ECC9F3942E4B}">
                <a14:imgProps xmlns="" xmlns:a14="http://schemas.microsoft.com/office/drawing/2010/main">
                  <a14:imgLayer r:embed="rId6">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3075436" y="1165637"/>
            <a:ext cx="1246960" cy="1715149"/>
          </a:xfrm>
          <a:prstGeom prst="rect">
            <a:avLst/>
          </a:prstGeom>
        </p:spPr>
      </p:pic>
      <p:sp>
        <p:nvSpPr>
          <p:cNvPr id="31" name="Rectangle 30">
            <a:hlinkClick r:id="rId7"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2" name="Rectangle 31">
            <a:hlinkClick r:id="rId8"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37" name="Rectangle 36">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9"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10"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11"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97747" y="3412573"/>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812253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36" name="Rectangle 35">
            <a:hlinkClick r:id="rId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7" name="Rectangle 36">
            <a:hlinkClick r:id="rId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9" name="Rectangle 38">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0" name="Rectangle 39">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1" name="Rectangle 40">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42" name="Rectangle 41">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3" name="Rectangle 42">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4" name="Rectangle 43">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5" name="Rectangle 44">
            <a:hlinkClick r:id="rId5"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7" name="Rectangle 46">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8" name="Rectangle 47">
            <a:hlinkClick r:id="rId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49" name="Rectangle 48">
            <a:hlinkClick r:id="rId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0" name="Rectangle 49">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1" name="Rectangle 50">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pic>
        <p:nvPicPr>
          <p:cNvPr id="27" name="Image 4"/>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4377955" y="353302"/>
            <a:ext cx="1113303" cy="430122"/>
          </a:xfrm>
          <a:prstGeom prst="rect">
            <a:avLst/>
          </a:prstGeom>
        </p:spPr>
      </p:pic>
      <p:pic>
        <p:nvPicPr>
          <p:cNvPr id="28" name="Picture 3" descr="D:\Users\ferrero\Desktop\Visual Element\SMB\OS6350_P10 Photos\OS6350_P10\OS6350_P10_left\OS6350_P10_l_lr.png"/>
          <p:cNvPicPr>
            <a:picLocks noChangeAspect="1" noChangeArrowheads="1"/>
          </p:cNvPicPr>
          <p:nvPr/>
        </p:nvPicPr>
        <p:blipFill>
          <a:blip r:embed="rId9" cstate="print">
            <a:extLst>
              <a:ext uri="{28A0092B-C50C-407E-A947-70E740481C1C}">
                <a14:useLocalDpi xmlns="" xmlns:a14="http://schemas.microsoft.com/office/drawing/2010/main"/>
              </a:ext>
            </a:extLst>
          </a:blip>
          <a:srcRect/>
          <a:stretch>
            <a:fillRect/>
          </a:stretch>
        </p:blipFill>
        <p:spPr bwMode="auto">
          <a:xfrm>
            <a:off x="5709597" y="320257"/>
            <a:ext cx="1122022" cy="497118"/>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Image 9"/>
          <p:cNvPicPr>
            <a:picLocks noChangeAspect="1"/>
          </p:cNvPicPr>
          <p:nvPr/>
        </p:nvPicPr>
        <p:blipFill>
          <a:blip r:embed="rId10" cstate="print">
            <a:extLst>
              <a:ext uri="{28A0092B-C50C-407E-A947-70E740481C1C}">
                <a14:useLocalDpi xmlns="" xmlns:a14="http://schemas.microsoft.com/office/drawing/2010/main"/>
              </a:ext>
            </a:extLst>
          </a:blip>
          <a:stretch>
            <a:fillRect/>
          </a:stretch>
        </p:blipFill>
        <p:spPr>
          <a:xfrm>
            <a:off x="7074627" y="127665"/>
            <a:ext cx="916723" cy="916723"/>
          </a:xfrm>
          <a:prstGeom prst="rect">
            <a:avLst/>
          </a:prstGeom>
        </p:spPr>
      </p:pic>
      <p:pic>
        <p:nvPicPr>
          <p:cNvPr id="53" name="Image 3"/>
          <p:cNvPicPr>
            <a:picLocks noChangeAspect="1"/>
          </p:cNvPicPr>
          <p:nvPr/>
        </p:nvPicPr>
        <p:blipFill>
          <a:blip r:embed="rId11">
            <a:biLevel thresh="75000"/>
          </a:blip>
          <a:stretch>
            <a:fillRect/>
          </a:stretch>
        </p:blipFill>
        <p:spPr>
          <a:xfrm>
            <a:off x="1424184" y="731615"/>
            <a:ext cx="7047855" cy="3613292"/>
          </a:xfrm>
          <a:prstGeom prst="rect">
            <a:avLst/>
          </a:prstGeom>
        </p:spPr>
      </p:pic>
      <p:sp>
        <p:nvSpPr>
          <p:cNvPr id="4" name="TextBox 3"/>
          <p:cNvSpPr txBox="1"/>
          <p:nvPr/>
        </p:nvSpPr>
        <p:spPr>
          <a:xfrm>
            <a:off x="1401811" y="226932"/>
            <a:ext cx="1765227" cy="338554"/>
          </a:xfrm>
          <a:prstGeom prst="rect">
            <a:avLst/>
          </a:prstGeom>
          <a:noFill/>
        </p:spPr>
        <p:txBody>
          <a:bodyPr wrap="none" rtlCol="0">
            <a:spAutoFit/>
          </a:bodyPr>
          <a:lstStyle/>
          <a:p>
            <a:r>
              <a:rPr lang="en-US" sz="1600" b="1" err="1">
                <a:solidFill>
                  <a:schemeClr val="bg1"/>
                </a:solidFill>
                <a:latin typeface="Trebuchet MS" panose="020B0603020202020204" pitchFamily="34" charset="0"/>
                <a:ea typeface="+mj-ea"/>
                <a:cs typeface="Segoe UI" panose="020B0502040204020203" pitchFamily="34" charset="0"/>
              </a:rPr>
              <a:t>OmniSwitch</a:t>
            </a:r>
            <a:r>
              <a:rPr lang="en-US" sz="1600" b="1">
                <a:solidFill>
                  <a:schemeClr val="bg1"/>
                </a:solidFill>
                <a:latin typeface="Trebuchet MS" panose="020B0603020202020204" pitchFamily="34" charset="0"/>
                <a:ea typeface="+mj-ea"/>
                <a:cs typeface="Segoe UI" panose="020B0502040204020203" pitchFamily="34" charset="0"/>
              </a:rPr>
              <a:t> LAN</a:t>
            </a:r>
          </a:p>
        </p:txBody>
      </p:sp>
    </p:spTree>
    <p:extLst>
      <p:ext uri="{BB962C8B-B14F-4D97-AF65-F5344CB8AC3E}">
        <p14:creationId xmlns="" xmlns:p14="http://schemas.microsoft.com/office/powerpoint/2010/main" val="3196690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7475" indent="-117475" eaLnBrk="0" hangingPunct="0">
              <a:spcBef>
                <a:spcPct val="0"/>
              </a:spcBef>
              <a:spcAft>
                <a:spcPts val="0"/>
              </a:spcAft>
              <a:buClr>
                <a:srgbClr val="00549F"/>
              </a:buClr>
              <a:buFontTx/>
              <a:buChar char="•"/>
              <a:defRPr/>
            </a:pPr>
            <a:r>
              <a:rPr lang="en-US" sz="1200">
                <a:solidFill>
                  <a:schemeClr val="bg1"/>
                </a:solidFill>
                <a:latin typeface="Trebuchet MS" pitchFamily="34" charset="0"/>
              </a:rPr>
              <a:t>Short description</a:t>
            </a:r>
            <a:endParaRPr lang="en-US" sz="900">
              <a:solidFill>
                <a:schemeClr val="tx1"/>
              </a:solidFill>
            </a:endParaRPr>
          </a:p>
          <a:p>
            <a:pPr>
              <a:spcBef>
                <a:spcPts val="0"/>
              </a:spcBef>
            </a:pPr>
            <a:r>
              <a:rPr lang="en-US" sz="900">
                <a:solidFill>
                  <a:schemeClr val="tx1"/>
                </a:solidFill>
              </a:rPr>
              <a:t>8-, 24- and 48-port, Power over Ethernet (</a:t>
            </a:r>
            <a:r>
              <a:rPr lang="en-US" sz="900" err="1">
                <a:solidFill>
                  <a:schemeClr val="tx1"/>
                </a:solidFill>
              </a:rPr>
              <a:t>PoE</a:t>
            </a:r>
            <a:r>
              <a:rPr lang="en-US" sz="900">
                <a:solidFill>
                  <a:schemeClr val="tx1"/>
                </a:solidFill>
              </a:rPr>
              <a:t>+) and non-</a:t>
            </a:r>
            <a:r>
              <a:rPr lang="en-US" sz="900" err="1">
                <a:solidFill>
                  <a:schemeClr val="tx1"/>
                </a:solidFill>
              </a:rPr>
              <a:t>PoE</a:t>
            </a:r>
            <a:r>
              <a:rPr lang="en-US" sz="900">
                <a:solidFill>
                  <a:schemeClr val="tx1"/>
                </a:solidFill>
              </a:rPr>
              <a:t> models with fixed small form factor pluggable (SFP) 1G uplink interfaces. Reduced power consumption with energy efficient ethernet (EEE) technology. Simplified web-based management. Easy MAC/IP-based ACLs Management. Web-based GUI (HTTP). SNMP v1/v2. RMON. Cable test diagnostics. Security: 802.1X RADIUS access security, MAC filtering/port security, Guest VLAN, • Broadcast storm recovery. Convergence: Enhanced voice over IP (VoIP) VLAN, Auto VoIP VLAN for ALE VoIP Phones. IEEE 802.3af/.at </a:t>
            </a:r>
            <a:r>
              <a:rPr lang="en-US" sz="900" err="1">
                <a:solidFill>
                  <a:schemeClr val="tx1"/>
                </a:solidFill>
              </a:rPr>
              <a:t>PoE</a:t>
            </a:r>
            <a:r>
              <a:rPr lang="en-US" sz="900">
                <a:solidFill>
                  <a:schemeClr val="tx1"/>
                </a:solidFill>
              </a:rPr>
              <a:t>+ for IP phones, WLAN access points and video cameras. </a:t>
            </a:r>
            <a:endParaRPr lang="en-US" sz="1000">
              <a:solidFill>
                <a:schemeClr val="tx1"/>
              </a:solidFill>
              <a:latin typeface="Trebuchet MS" pitchFamily="34" charset="0"/>
            </a:endParaRPr>
          </a:p>
        </p:txBody>
      </p:sp>
      <p:sp>
        <p:nvSpPr>
          <p:cNvPr id="6" name="Rectangle 5"/>
          <p:cNvSpPr/>
          <p:nvPr/>
        </p:nvSpPr>
        <p:spPr>
          <a:xfrm>
            <a:off x="5251569" y="776782"/>
            <a:ext cx="3943385" cy="1508105"/>
          </a:xfrm>
          <a:prstGeom prst="rect">
            <a:avLst/>
          </a:prstGeom>
        </p:spPr>
        <p:txBody>
          <a:bodyPr wrap="square">
            <a:spAutoFit/>
          </a:bodyPr>
          <a:lstStyle/>
          <a:p>
            <a:pPr>
              <a:spcBef>
                <a:spcPts val="0"/>
              </a:spcBef>
              <a:buClr>
                <a:srgbClr val="00549F"/>
              </a:buClr>
            </a:pPr>
            <a:r>
              <a:rPr lang="en-US" sz="1100">
                <a:solidFill>
                  <a:schemeClr val="bg1"/>
                </a:solidFill>
                <a:latin typeface="Trebuchet MS" pitchFamily="34" charset="0"/>
              </a:rPr>
              <a:t>Key benefits</a:t>
            </a:r>
          </a:p>
          <a:p>
            <a:pPr marL="117475" indent="-117475" eaLnBrk="0" hangingPunct="0">
              <a:spcBef>
                <a:spcPct val="0"/>
              </a:spcBef>
              <a:spcAft>
                <a:spcPts val="0"/>
              </a:spcAft>
              <a:buClr>
                <a:srgbClr val="00549F"/>
              </a:buClr>
              <a:buFontTx/>
              <a:buChar char="•"/>
              <a:defRPr/>
            </a:pPr>
            <a:r>
              <a:rPr lang="en-US" sz="900">
                <a:latin typeface="Trebuchet MS" pitchFamily="34" charset="0"/>
              </a:rPr>
              <a:t>Simple and easy configuration and management: </a:t>
            </a:r>
            <a:r>
              <a:rPr lang="en-US" sz="900"/>
              <a:t>Designed to be easy to deploy and used by small and medium sized businesses.</a:t>
            </a:r>
          </a:p>
          <a:p>
            <a:pPr marL="117475" indent="-117475" eaLnBrk="0" hangingPunct="0">
              <a:spcBef>
                <a:spcPct val="0"/>
              </a:spcBef>
              <a:spcAft>
                <a:spcPts val="0"/>
              </a:spcAft>
              <a:buClr>
                <a:srgbClr val="00549F"/>
              </a:buClr>
              <a:buFontTx/>
              <a:buChar char="•"/>
              <a:defRPr/>
            </a:pPr>
            <a:r>
              <a:rPr lang="en-US" sz="900">
                <a:latin typeface="Trebuchet MS" pitchFamily="34" charset="0"/>
              </a:rPr>
              <a:t>Performance and reliability: </a:t>
            </a:r>
            <a:r>
              <a:rPr lang="en-US" sz="900"/>
              <a:t>High availability and performance for both wired and 802.11ac wireless deployments.</a:t>
            </a:r>
          </a:p>
          <a:p>
            <a:pPr marL="117475" indent="-117475" eaLnBrk="0" hangingPunct="0">
              <a:spcBef>
                <a:spcPct val="0"/>
              </a:spcBef>
              <a:spcAft>
                <a:spcPts val="0"/>
              </a:spcAft>
              <a:buClr>
                <a:srgbClr val="00549F"/>
              </a:buClr>
              <a:buFontTx/>
              <a:buChar char="•"/>
              <a:defRPr/>
            </a:pPr>
            <a:r>
              <a:rPr lang="en-US" sz="900">
                <a:latin typeface="Trebuchet MS" pitchFamily="34" charset="0"/>
              </a:rPr>
              <a:t>Network security: C</a:t>
            </a:r>
            <a:r>
              <a:rPr lang="en-US" sz="900"/>
              <a:t>onfigurable Access Control Lists (ACLs) and 802.1x port-based and RADIUS server access security.</a:t>
            </a:r>
          </a:p>
          <a:p>
            <a:pPr marL="117475" indent="-117475" eaLnBrk="0" hangingPunct="0">
              <a:spcBef>
                <a:spcPct val="0"/>
              </a:spcBef>
              <a:spcAft>
                <a:spcPts val="0"/>
              </a:spcAft>
              <a:buClr>
                <a:srgbClr val="00549F"/>
              </a:buClr>
              <a:buFontTx/>
              <a:buChar char="•"/>
              <a:defRPr/>
            </a:pPr>
            <a:r>
              <a:rPr lang="en-US" sz="900">
                <a:latin typeface="Trebuchet MS" pitchFamily="34" charset="0"/>
              </a:rPr>
              <a:t>IP telephony support: </a:t>
            </a:r>
            <a:r>
              <a:rPr lang="en-US" sz="900" err="1"/>
              <a:t>QoS</a:t>
            </a:r>
            <a:r>
              <a:rPr lang="en-US" sz="900"/>
              <a:t> features to prioritize delay-sensitive services such as voice and video while simplifying unified communications deployments</a:t>
            </a:r>
            <a:r>
              <a:rPr lang="en-US" sz="700"/>
              <a:t>.</a:t>
            </a:r>
            <a:endParaRPr lang="en-US" sz="9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err="1">
                <a:solidFill>
                  <a:schemeClr val="bg1"/>
                </a:solidFill>
              </a:rPr>
              <a:t>OmniSwitch</a:t>
            </a:r>
            <a:r>
              <a:rPr lang="en-US" sz="1600">
                <a:solidFill>
                  <a:schemeClr val="bg1"/>
                </a:solidFill>
              </a:rPr>
              <a:t> 2220 </a:t>
            </a:r>
            <a:r>
              <a:rPr lang="en-US" sz="1600" err="1">
                <a:solidFill>
                  <a:schemeClr val="bg1"/>
                </a:solidFill>
              </a:rPr>
              <a:t>WebSmart</a:t>
            </a:r>
            <a:endParaRPr lang="en-US" sz="2000" b="0">
              <a:solidFill>
                <a:schemeClr val="bg1"/>
              </a:solidFill>
            </a:endParaRPr>
          </a:p>
        </p:txBody>
      </p:sp>
      <p:sp>
        <p:nvSpPr>
          <p:cNvPr id="31" name="Rectangle 30">
            <a:hlinkClick r:id="rId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2" name="Rectangle 31">
            <a:hlinkClick r:id="rId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37" name="Rectangle 36">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5"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88454" y="3747659"/>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4" name="Picture 3"/>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1240854" y="718915"/>
            <a:ext cx="3160017" cy="1129707"/>
          </a:xfrm>
          <a:prstGeom prst="rect">
            <a:avLst/>
          </a:prstGeom>
        </p:spPr>
      </p:pic>
      <p:pic>
        <p:nvPicPr>
          <p:cNvPr id="8" name="Picture 7"/>
          <p:cNvPicPr>
            <a:picLocks noChangeAspect="1"/>
          </p:cNvPicPr>
          <p:nvPr/>
        </p:nvPicPr>
        <p:blipFill>
          <a:blip r:embed="rId9" cstate="print">
            <a:extLst>
              <a:ext uri="{28A0092B-C50C-407E-A947-70E740481C1C}">
                <a14:useLocalDpi xmlns="" xmlns:a14="http://schemas.microsoft.com/office/drawing/2010/main"/>
              </a:ext>
            </a:extLst>
          </a:blip>
          <a:stretch>
            <a:fillRect/>
          </a:stretch>
        </p:blipFill>
        <p:spPr>
          <a:xfrm>
            <a:off x="2274206" y="1485521"/>
            <a:ext cx="3160017" cy="1195034"/>
          </a:xfrm>
          <a:prstGeom prst="rect">
            <a:avLst/>
          </a:prstGeom>
        </p:spPr>
      </p:pic>
      <p:pic>
        <p:nvPicPr>
          <p:cNvPr id="10" name="Picture 9"/>
          <p:cNvPicPr>
            <a:picLocks noChangeAspect="1"/>
          </p:cNvPicPr>
          <p:nvPr/>
        </p:nvPicPr>
        <p:blipFill>
          <a:blip r:embed="rId10">
            <a:extLst>
              <a:ext uri="{28A0092B-C50C-407E-A947-70E740481C1C}">
                <a14:useLocalDpi xmlns="" xmlns:a14="http://schemas.microsoft.com/office/drawing/2010/main"/>
              </a:ext>
            </a:extLst>
          </a:blip>
          <a:stretch>
            <a:fillRect/>
          </a:stretch>
        </p:blipFill>
        <p:spPr>
          <a:xfrm>
            <a:off x="1531294" y="1485521"/>
            <a:ext cx="2579135" cy="2579135"/>
          </a:xfrm>
          <a:prstGeom prst="rect">
            <a:avLst/>
          </a:prstGeom>
        </p:spPr>
      </p:pic>
    </p:spTree>
    <p:extLst>
      <p:ext uri="{BB962C8B-B14F-4D97-AF65-F5344CB8AC3E}">
        <p14:creationId xmlns="" xmlns:p14="http://schemas.microsoft.com/office/powerpoint/2010/main" val="3305966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
            <a:extLst>
              <a:ext uri="{FF2B5EF4-FFF2-40B4-BE49-F238E27FC236}">
                <a16:creationId xmlns="" xmlns:a16="http://schemas.microsoft.com/office/drawing/2014/main" id="{F8F6A2DF-AC9E-46CA-B4FB-3D8698AFAF23}"/>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335872" y="3107725"/>
            <a:ext cx="7801932"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indent="-232818">
              <a:lnSpc>
                <a:spcPct val="90000"/>
              </a:lnSpc>
              <a:spcBef>
                <a:spcPct val="0"/>
              </a:spcBef>
              <a:spcAft>
                <a:spcPts val="100"/>
              </a:spcAft>
            </a:pPr>
            <a:r>
              <a:rPr lang="en-US" sz="1200">
                <a:solidFill>
                  <a:schemeClr val="bg1"/>
                </a:solidFill>
                <a:latin typeface="Trebuchet MS" pitchFamily="34" charset="0"/>
              </a:rPr>
              <a:t>Short description</a:t>
            </a:r>
            <a:br>
              <a:rPr lang="en-US" sz="1200">
                <a:solidFill>
                  <a:schemeClr val="bg1"/>
                </a:solidFill>
                <a:latin typeface="Trebuchet MS" pitchFamily="34" charset="0"/>
              </a:rPr>
            </a:br>
            <a:r>
              <a:rPr lang="en-US" sz="1000">
                <a:solidFill>
                  <a:schemeClr val="tx1"/>
                </a:solidFill>
                <a:latin typeface="Trebuchet MS" pitchFamily="34" charset="0"/>
              </a:rPr>
              <a:t>10, 24 or 48 ports, </a:t>
            </a:r>
            <a:r>
              <a:rPr lang="en-US" sz="1000" err="1">
                <a:solidFill>
                  <a:schemeClr val="tx1"/>
                </a:solidFill>
                <a:latin typeface="Trebuchet MS" pitchFamily="34" charset="0"/>
              </a:rPr>
              <a:t>PoE</a:t>
            </a:r>
            <a:r>
              <a:rPr lang="en-US" sz="1000">
                <a:solidFill>
                  <a:schemeClr val="tx1"/>
                </a:solidFill>
                <a:latin typeface="Trebuchet MS" pitchFamily="34" charset="0"/>
              </a:rPr>
              <a:t> and non-</a:t>
            </a:r>
            <a:r>
              <a:rPr lang="en-US" sz="1000" err="1">
                <a:solidFill>
                  <a:schemeClr val="tx1"/>
                </a:solidFill>
                <a:latin typeface="Trebuchet MS" pitchFamily="34" charset="0"/>
              </a:rPr>
              <a:t>PoE</a:t>
            </a:r>
            <a:r>
              <a:rPr lang="en-US" sz="1000">
                <a:solidFill>
                  <a:schemeClr val="tx1"/>
                </a:solidFill>
                <a:latin typeface="Trebuchet MS" pitchFamily="34" charset="0"/>
              </a:rPr>
              <a:t>. </a:t>
            </a:r>
            <a:r>
              <a:rPr lang="en-GB" sz="1000">
                <a:solidFill>
                  <a:schemeClr val="tx1"/>
                </a:solidFill>
                <a:latin typeface="Trebuchet MS" pitchFamily="34" charset="0"/>
              </a:rPr>
              <a:t>Support for </a:t>
            </a:r>
            <a:r>
              <a:rPr lang="en-GB" sz="1000" err="1">
                <a:solidFill>
                  <a:schemeClr val="tx1"/>
                </a:solidFill>
                <a:latin typeface="Trebuchet MS" pitchFamily="34" charset="0"/>
              </a:rPr>
              <a:t>PoE</a:t>
            </a:r>
            <a:r>
              <a:rPr lang="en-GB" sz="1000">
                <a:solidFill>
                  <a:schemeClr val="tx1"/>
                </a:solidFill>
                <a:latin typeface="Trebuchet MS" pitchFamily="34" charset="0"/>
              </a:rPr>
              <a:t> </a:t>
            </a:r>
            <a:r>
              <a:rPr lang="en-US" sz="1000">
                <a:solidFill>
                  <a:schemeClr val="tx1"/>
                </a:solidFill>
                <a:latin typeface="Trebuchet MS" pitchFamily="34" charset="0"/>
              </a:rPr>
              <a:t>802.3af (15W) and </a:t>
            </a:r>
            <a:r>
              <a:rPr lang="en-US" sz="1000" err="1">
                <a:solidFill>
                  <a:schemeClr val="tx1"/>
                </a:solidFill>
                <a:latin typeface="Trebuchet MS" pitchFamily="34" charset="0"/>
              </a:rPr>
              <a:t>PoE</a:t>
            </a:r>
            <a:r>
              <a:rPr lang="en-US" sz="1000">
                <a:solidFill>
                  <a:schemeClr val="tx1"/>
                </a:solidFill>
                <a:latin typeface="Trebuchet MS" pitchFamily="34" charset="0"/>
              </a:rPr>
              <a:t>+ 802.3at (30W)</a:t>
            </a:r>
            <a:r>
              <a:rPr lang="en-GB" sz="1000">
                <a:solidFill>
                  <a:schemeClr val="tx1"/>
                </a:solidFill>
                <a:latin typeface="Trebuchet MS" pitchFamily="34" charset="0"/>
              </a:rPr>
              <a:t>. Up to 1 Gigabit Access and Uplinks (4 on 24/48 port versions and 2 on 10 port version).</a:t>
            </a:r>
            <a:r>
              <a:rPr lang="en-US" sz="1000">
                <a:solidFill>
                  <a:schemeClr val="tx1"/>
                </a:solidFill>
              </a:rPr>
              <a:t> Fixed configuration chassis in a 1U form factor and comes with: ​4 x Gigabit fixed SFP ports (2 on OS6350-10/P10)​, an internal AC power supply with a country specific power cord​, RJ-45 10/100/1000 access ports​. </a:t>
            </a:r>
            <a:r>
              <a:rPr lang="en-US" sz="1100">
                <a:solidFill>
                  <a:schemeClr val="tx1"/>
                </a:solidFill>
              </a:rPr>
              <a:t>Fan-less 10 port </a:t>
            </a:r>
            <a:r>
              <a:rPr lang="en-US" sz="1100" err="1">
                <a:solidFill>
                  <a:schemeClr val="tx1"/>
                </a:solidFill>
              </a:rPr>
              <a:t>PoE</a:t>
            </a:r>
            <a:r>
              <a:rPr lang="en-US" sz="1100">
                <a:solidFill>
                  <a:schemeClr val="tx1"/>
                </a:solidFill>
              </a:rPr>
              <a:t> and 10/24-port non-</a:t>
            </a:r>
            <a:r>
              <a:rPr lang="en-US" sz="1100" err="1">
                <a:solidFill>
                  <a:schemeClr val="tx1"/>
                </a:solidFill>
              </a:rPr>
              <a:t>PoE</a:t>
            </a:r>
            <a:r>
              <a:rPr lang="en-US" sz="1100">
                <a:solidFill>
                  <a:schemeClr val="tx1"/>
                </a:solidFill>
              </a:rPr>
              <a:t> models.</a:t>
            </a:r>
          </a:p>
          <a:p>
            <a:pPr>
              <a:spcBef>
                <a:spcPct val="0"/>
              </a:spcBef>
            </a:pPr>
            <a:endParaRPr lang="en-US" sz="1100">
              <a:solidFill>
                <a:schemeClr val="tx1"/>
              </a:solidFill>
              <a:latin typeface="Trebuchet MS" pitchFamily="34" charset="0"/>
            </a:endParaRPr>
          </a:p>
          <a:p>
            <a:pPr marL="115570" lvl="2">
              <a:lnSpc>
                <a:spcPct val="90000"/>
              </a:lnSpc>
              <a:spcBef>
                <a:spcPct val="0"/>
              </a:spcBef>
              <a:spcAft>
                <a:spcPts val="100"/>
              </a:spcAft>
            </a:pPr>
            <a:endParaRPr lang="en-US" sz="1200">
              <a:solidFill>
                <a:schemeClr val="bg1"/>
              </a:solidFill>
              <a:latin typeface="Trebuchet MS" pitchFamily="34" charset="0"/>
            </a:endParaRPr>
          </a:p>
        </p:txBody>
      </p:sp>
      <p:sp>
        <p:nvSpPr>
          <p:cNvPr id="6" name="Rectangle 5"/>
          <p:cNvSpPr/>
          <p:nvPr/>
        </p:nvSpPr>
        <p:spPr>
          <a:xfrm>
            <a:off x="5201562" y="519607"/>
            <a:ext cx="3936242" cy="2723823"/>
          </a:xfrm>
          <a:prstGeom prst="rect">
            <a:avLst/>
          </a:prstGeom>
        </p:spPr>
        <p:txBody>
          <a:bodyPr wrap="square" anchor="t">
            <a:spAutoFit/>
          </a:bodyPr>
          <a:lstStyle/>
          <a:p>
            <a:pPr>
              <a:spcBef>
                <a:spcPts val="0"/>
              </a:spcBef>
              <a:buClr>
                <a:srgbClr val="00549F"/>
              </a:buClr>
            </a:pPr>
            <a:r>
              <a:rPr lang="en-US" sz="1200">
                <a:solidFill>
                  <a:schemeClr val="bg1"/>
                </a:solidFill>
                <a:latin typeface="Trebuchet MS" pitchFamily="34" charset="0"/>
              </a:rPr>
              <a:t>Benefits</a:t>
            </a:r>
          </a:p>
          <a:p>
            <a:pPr marL="117475" indent="-117475" eaLnBrk="0" hangingPunct="0">
              <a:spcBef>
                <a:spcPct val="0"/>
              </a:spcBef>
              <a:spcAft>
                <a:spcPts val="0"/>
              </a:spcAft>
              <a:buClr>
                <a:srgbClr val="00549F"/>
              </a:buClr>
              <a:buFontTx/>
              <a:buChar char="•"/>
              <a:defRPr/>
            </a:pPr>
            <a:r>
              <a:rPr lang="en-US" sz="900">
                <a:latin typeface="Trebuchet MS" pitchFamily="34" charset="0"/>
              </a:rPr>
              <a:t>Ideal for SMB organizations</a:t>
            </a:r>
          </a:p>
          <a:p>
            <a:pPr marL="574675" lvl="1" indent="-117475" eaLnBrk="0" hangingPunct="0">
              <a:spcBef>
                <a:spcPct val="0"/>
              </a:spcBef>
              <a:spcAft>
                <a:spcPts val="0"/>
              </a:spcAft>
              <a:buClr>
                <a:srgbClr val="00549F"/>
              </a:buClr>
              <a:buFontTx/>
              <a:buChar char="•"/>
              <a:defRPr/>
            </a:pPr>
            <a:r>
              <a:rPr lang="en-US" sz="900">
                <a:latin typeface="Trebuchet MS" pitchFamily="34" charset="0"/>
              </a:rPr>
              <a:t>Enterprise class Gigabit Ethernet switch designed for the SMB market</a:t>
            </a:r>
          </a:p>
          <a:p>
            <a:pPr marL="574675" lvl="1" indent="-117475" eaLnBrk="0" hangingPunct="0">
              <a:spcBef>
                <a:spcPct val="0"/>
              </a:spcBef>
              <a:spcAft>
                <a:spcPts val="0"/>
              </a:spcAft>
              <a:buClr>
                <a:srgbClr val="00549F"/>
              </a:buClr>
              <a:buFontTx/>
              <a:buChar char="•"/>
              <a:defRPr/>
            </a:pPr>
            <a:r>
              <a:rPr lang="en-US" sz="900">
                <a:latin typeface="Trebuchet MS" pitchFamily="34" charset="0"/>
              </a:rPr>
              <a:t>Simple, low-cost solution</a:t>
            </a:r>
          </a:p>
          <a:p>
            <a:pPr marL="574675" lvl="1" indent="-117475" eaLnBrk="0" hangingPunct="0">
              <a:spcBef>
                <a:spcPct val="0"/>
              </a:spcBef>
              <a:spcAft>
                <a:spcPts val="0"/>
              </a:spcAft>
              <a:buClr>
                <a:srgbClr val="00549F"/>
              </a:buClr>
              <a:buFontTx/>
              <a:buChar char="•"/>
              <a:defRPr/>
            </a:pPr>
            <a:r>
              <a:rPr lang="en-US" sz="900">
                <a:latin typeface="Trebuchet MS" pitchFamily="34" charset="0"/>
              </a:rPr>
              <a:t>Zero Touch Provisioning with OXO Connect</a:t>
            </a:r>
          </a:p>
          <a:p>
            <a:pPr marL="574675" lvl="1" indent="-117475" eaLnBrk="0" hangingPunct="0">
              <a:spcBef>
                <a:spcPct val="0"/>
              </a:spcBef>
              <a:spcAft>
                <a:spcPts val="0"/>
              </a:spcAft>
              <a:buClr>
                <a:srgbClr val="00549F"/>
              </a:buClr>
              <a:buFontTx/>
              <a:buChar char="•"/>
              <a:defRPr/>
            </a:pPr>
            <a:r>
              <a:rPr lang="en-US" sz="900">
                <a:latin typeface="Trebuchet MS" pitchFamily="34" charset="0"/>
              </a:rPr>
              <a:t>Low Power consumption</a:t>
            </a:r>
          </a:p>
          <a:p>
            <a:pPr marL="574675" lvl="1" indent="-117475" eaLnBrk="0" hangingPunct="0">
              <a:spcBef>
                <a:spcPct val="0"/>
              </a:spcBef>
              <a:spcAft>
                <a:spcPts val="0"/>
              </a:spcAft>
              <a:buClr>
                <a:srgbClr val="00549F"/>
              </a:buClr>
              <a:buFontTx/>
              <a:buChar char="•"/>
              <a:defRPr/>
            </a:pPr>
            <a:r>
              <a:rPr lang="en-US" sz="900">
                <a:latin typeface="Trebuchet MS" pitchFamily="34" charset="0"/>
              </a:rPr>
              <a:t>The speeds you need 10/100/1000 </a:t>
            </a:r>
            <a:r>
              <a:rPr lang="en-US" sz="900" err="1">
                <a:latin typeface="Trebuchet MS" pitchFamily="34" charset="0"/>
              </a:rPr>
              <a:t>Mbps</a:t>
            </a:r>
            <a:r>
              <a:rPr lang="en-US" sz="900">
                <a:latin typeface="Trebuchet MS" pitchFamily="34" charset="0"/>
              </a:rPr>
              <a:t> Access Ports and up to four 1 Gigabit SFP Uplink Ports (2 port RJ-45/SFP combo interfaces supporting gigabit transceivers on OS6350-10/P10)</a:t>
            </a:r>
          </a:p>
          <a:p>
            <a:pPr marL="117475" indent="-117475" eaLnBrk="0" hangingPunct="0">
              <a:spcBef>
                <a:spcPct val="0"/>
              </a:spcBef>
              <a:spcAft>
                <a:spcPts val="0"/>
              </a:spcAft>
              <a:buClr>
                <a:srgbClr val="00549F"/>
              </a:buClr>
              <a:buFontTx/>
              <a:buChar char="•"/>
              <a:defRPr/>
            </a:pPr>
            <a:r>
              <a:rPr lang="en-US" sz="900">
                <a:latin typeface="Trebuchet MS" pitchFamily="34" charset="0"/>
              </a:rPr>
              <a:t>Simplicity without compromise</a:t>
            </a:r>
          </a:p>
          <a:p>
            <a:pPr marL="574675" lvl="1" indent="-117475" eaLnBrk="0" hangingPunct="0">
              <a:spcBef>
                <a:spcPct val="0"/>
              </a:spcBef>
              <a:spcAft>
                <a:spcPts val="0"/>
              </a:spcAft>
              <a:buClr>
                <a:srgbClr val="00549F"/>
              </a:buClr>
              <a:buFontTx/>
              <a:buChar char="•"/>
              <a:defRPr/>
            </a:pPr>
            <a:r>
              <a:rPr lang="en-US" sz="900">
                <a:latin typeface="Trebuchet MS" pitchFamily="34" charset="0"/>
              </a:rPr>
              <a:t>Auto detect features for IP Telephony and Wi-Fi</a:t>
            </a:r>
          </a:p>
          <a:p>
            <a:pPr marL="574675" lvl="1" indent="-117475" eaLnBrk="0" hangingPunct="0">
              <a:spcBef>
                <a:spcPct val="0"/>
              </a:spcBef>
              <a:spcAft>
                <a:spcPts val="0"/>
              </a:spcAft>
              <a:buClr>
                <a:srgbClr val="00549F"/>
              </a:buClr>
              <a:buFontTx/>
              <a:buChar char="•"/>
              <a:defRPr/>
            </a:pPr>
            <a:r>
              <a:rPr lang="en-US" sz="900">
                <a:latin typeface="Trebuchet MS" pitchFamily="34" charset="0"/>
              </a:rPr>
              <a:t>User based </a:t>
            </a:r>
            <a:r>
              <a:rPr lang="en-US" sz="900" err="1">
                <a:latin typeface="Trebuchet MS" pitchFamily="34" charset="0"/>
              </a:rPr>
              <a:t>QoS</a:t>
            </a:r>
            <a:r>
              <a:rPr lang="en-US" sz="900">
                <a:latin typeface="Trebuchet MS" pitchFamily="34" charset="0"/>
              </a:rPr>
              <a:t> features</a:t>
            </a:r>
          </a:p>
          <a:p>
            <a:pPr marL="574675" lvl="1" indent="-117475" eaLnBrk="0" hangingPunct="0">
              <a:spcBef>
                <a:spcPct val="0"/>
              </a:spcBef>
              <a:spcAft>
                <a:spcPts val="0"/>
              </a:spcAft>
              <a:buClr>
                <a:srgbClr val="00549F"/>
              </a:buClr>
              <a:buFontTx/>
              <a:buChar char="•"/>
              <a:defRPr/>
            </a:pPr>
            <a:r>
              <a:rPr lang="en-US" sz="900">
                <a:latin typeface="Trebuchet MS" pitchFamily="34" charset="0"/>
              </a:rPr>
              <a:t>Simplified Management Interface</a:t>
            </a:r>
          </a:p>
          <a:p>
            <a:pPr marL="574675" lvl="1" indent="-117475" eaLnBrk="0" hangingPunct="0">
              <a:spcBef>
                <a:spcPct val="0"/>
              </a:spcBef>
              <a:spcAft>
                <a:spcPts val="0"/>
              </a:spcAft>
              <a:buClr>
                <a:srgbClr val="00549F"/>
              </a:buClr>
              <a:buFontTx/>
              <a:buChar char="•"/>
              <a:defRPr/>
            </a:pPr>
            <a:r>
              <a:rPr lang="en-US" sz="900">
                <a:latin typeface="Trebuchet MS" pitchFamily="34" charset="0"/>
              </a:rPr>
              <a:t>Lab tested and validated end-to-end solution</a:t>
            </a:r>
          </a:p>
          <a:p>
            <a:pPr marL="574675" lvl="1" indent="-117475" eaLnBrk="0" hangingPunct="0">
              <a:spcBef>
                <a:spcPct val="0"/>
              </a:spcBef>
              <a:spcAft>
                <a:spcPts val="0"/>
              </a:spcAft>
              <a:buClr>
                <a:srgbClr val="00549F"/>
              </a:buClr>
              <a:buFontTx/>
              <a:buChar char="•"/>
              <a:defRPr/>
            </a:pPr>
            <a:r>
              <a:rPr lang="en-GB" sz="900" err="1">
                <a:latin typeface="Trebuchet MS" pitchFamily="34" charset="0"/>
              </a:rPr>
              <a:t>PoE</a:t>
            </a:r>
            <a:r>
              <a:rPr lang="en-GB" sz="900">
                <a:latin typeface="Trebuchet MS" pitchFamily="34" charset="0"/>
              </a:rPr>
              <a:t> for any device: Wi-Fi Access Points, IP Phones, PTZ Cameras, etc.</a:t>
            </a:r>
            <a:endParaRPr lang="en-US" sz="900"/>
          </a:p>
          <a:p>
            <a:pPr marL="180975" indent="-180975">
              <a:buClr>
                <a:srgbClr val="00549F"/>
              </a:buClr>
              <a:buChar char="•"/>
            </a:pPr>
            <a:endParaRPr lang="en-US" sz="1000">
              <a:solidFill>
                <a:srgbClr val="000000"/>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88328"/>
            <a:ext cx="8693207" cy="792956"/>
          </a:xfrm>
        </p:spPr>
        <p:txBody>
          <a:bodyPr/>
          <a:lstStyle/>
          <a:p>
            <a:r>
              <a:rPr lang="en-US" sz="1600" err="1">
                <a:solidFill>
                  <a:srgbClr val="FFFFFF"/>
                </a:solidFill>
              </a:rPr>
              <a:t>OmniSwitch</a:t>
            </a:r>
            <a:r>
              <a:rPr lang="en-US" sz="1600">
                <a:solidFill>
                  <a:srgbClr val="FFFFFF"/>
                </a:solidFill>
              </a:rPr>
              <a:t> 6350</a:t>
            </a:r>
            <a:br>
              <a:rPr lang="en-US" sz="1600">
                <a:solidFill>
                  <a:srgbClr val="FFFFFF"/>
                </a:solidFill>
              </a:rPr>
            </a:br>
            <a:r>
              <a:rPr lang="en-US" sz="1200" b="0">
                <a:solidFill>
                  <a:schemeClr val="bg1"/>
                </a:solidFill>
              </a:rPr>
              <a:t> </a:t>
            </a:r>
            <a:endParaRPr lang="en-US" sz="2000" b="0">
              <a:solidFill>
                <a:schemeClr val="bg1"/>
              </a:solidFill>
            </a:endParaRPr>
          </a:p>
        </p:txBody>
      </p:sp>
      <p:pic>
        <p:nvPicPr>
          <p:cNvPr id="2" name="Picture 2" descr="A close up of electronics&#10;&#10;Description generated with high confidence">
            <a:extLst>
              <a:ext uri="{FF2B5EF4-FFF2-40B4-BE49-F238E27FC236}">
                <a16:creationId xmlns="" xmlns:a16="http://schemas.microsoft.com/office/drawing/2014/main" id="{119A638A-C3AC-4071-8B32-924F8B4B089D}"/>
              </a:ext>
            </a:extLst>
          </p:cNvPr>
          <p:cNvPicPr>
            <a:picLocks noChangeAspect="1"/>
          </p:cNvPicPr>
          <p:nvPr/>
        </p:nvPicPr>
        <p:blipFill>
          <a:blip r:embed="rId3"/>
          <a:stretch>
            <a:fillRect/>
          </a:stretch>
        </p:blipFill>
        <p:spPr>
          <a:xfrm>
            <a:off x="1964531" y="871538"/>
            <a:ext cx="1471613" cy="652463"/>
          </a:xfrm>
          <a:prstGeom prst="rect">
            <a:avLst/>
          </a:prstGeom>
        </p:spPr>
      </p:pic>
      <p:pic>
        <p:nvPicPr>
          <p:cNvPr id="4" name="Picture 6" descr="A circuit board&#10;&#10;Description generated with high confidence">
            <a:extLst>
              <a:ext uri="{FF2B5EF4-FFF2-40B4-BE49-F238E27FC236}">
                <a16:creationId xmlns="" xmlns:a16="http://schemas.microsoft.com/office/drawing/2014/main" id="{D7CEB690-6E92-49CC-A443-3D8BCD359DC5}"/>
              </a:ext>
            </a:extLst>
          </p:cNvPr>
          <p:cNvPicPr>
            <a:picLocks noChangeAspect="1"/>
          </p:cNvPicPr>
          <p:nvPr/>
        </p:nvPicPr>
        <p:blipFill>
          <a:blip r:embed="rId4"/>
          <a:stretch>
            <a:fillRect/>
          </a:stretch>
        </p:blipFill>
        <p:spPr>
          <a:xfrm>
            <a:off x="1785938" y="1443038"/>
            <a:ext cx="1831182" cy="664369"/>
          </a:xfrm>
          <a:prstGeom prst="rect">
            <a:avLst/>
          </a:prstGeom>
        </p:spPr>
      </p:pic>
      <p:pic>
        <p:nvPicPr>
          <p:cNvPr id="8" name="Picture 8" descr="A circuit board&#10;&#10;Description generated with high confidence">
            <a:extLst>
              <a:ext uri="{FF2B5EF4-FFF2-40B4-BE49-F238E27FC236}">
                <a16:creationId xmlns="" xmlns:a16="http://schemas.microsoft.com/office/drawing/2014/main" id="{A1C0E51C-52A9-4FD5-8DD4-8AD1F05C8C95}"/>
              </a:ext>
            </a:extLst>
          </p:cNvPr>
          <p:cNvPicPr>
            <a:picLocks noChangeAspect="1"/>
          </p:cNvPicPr>
          <p:nvPr/>
        </p:nvPicPr>
        <p:blipFill>
          <a:blip r:embed="rId5"/>
          <a:stretch>
            <a:fillRect/>
          </a:stretch>
        </p:blipFill>
        <p:spPr>
          <a:xfrm>
            <a:off x="1535906" y="2064544"/>
            <a:ext cx="2143125" cy="766762"/>
          </a:xfrm>
          <a:prstGeom prst="rect">
            <a:avLst/>
          </a:prstGeom>
        </p:spPr>
      </p:pic>
      <p:sp>
        <p:nvSpPr>
          <p:cNvPr id="33" name="Rectangle 32">
            <a:hlinkClick r:id="rId6"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34" name="Rectangle 33">
            <a:hlinkClick r:id="rId7"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5" name="Rectangle 34">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6" name="Rectangle 35">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7" name="Rectangle 36">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38" name="Rectangle 37">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5" name="Rectangle 44">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7" name="Rectangle 46">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8" name="Rectangle 47">
            <a:hlinkClick r:id="rId8"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9" name="Rectangle 48">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0" name="Rectangle 49">
            <a:hlinkClick r:id="rId9"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1" name="Rectangle 50">
            <a:hlinkClick r:id="rId10"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2" name="Rectangle 51">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3" name="Rectangle 52">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4" name="Oval 53"/>
          <p:cNvSpPr/>
          <p:nvPr/>
        </p:nvSpPr>
        <p:spPr>
          <a:xfrm>
            <a:off x="1088454" y="3747659"/>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460462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71306" y="3177831"/>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br>
              <a:rPr lang="en-US" sz="1200" dirty="0">
                <a:solidFill>
                  <a:schemeClr val="bg1"/>
                </a:solidFill>
                <a:latin typeface="Trebuchet MS" pitchFamily="34" charset="0"/>
              </a:rPr>
            </a:br>
            <a:r>
              <a:rPr lang="en-US" sz="1000" dirty="0">
                <a:solidFill>
                  <a:schemeClr val="tx1"/>
                </a:solidFill>
                <a:latin typeface="Trebuchet MS" pitchFamily="34" charset="0"/>
              </a:rPr>
              <a:t>All Essential, Business, Enterprise features. Provides scheduled or instant PSTN conferences created from within Rainbow, charged per user, per month. Up to 100 participants. Local points of presence for local dial-in capabilities depending on country. Conference owner shares screen and can delegate to participants. Dial-in in one click. Chat. File sharing. See who joins, who talks. Mute noisy lines. Outlook add-in.  </a:t>
            </a:r>
          </a:p>
        </p:txBody>
      </p:sp>
      <p:sp>
        <p:nvSpPr>
          <p:cNvPr id="6" name="Rectangle 5"/>
          <p:cNvSpPr/>
          <p:nvPr/>
        </p:nvSpPr>
        <p:spPr>
          <a:xfrm>
            <a:off x="5181521" y="696142"/>
            <a:ext cx="3846530" cy="2677656"/>
          </a:xfrm>
          <a:prstGeom prst="rect">
            <a:avLst/>
          </a:prstGeom>
        </p:spPr>
        <p:txBody>
          <a:bodyPr wrap="square" anchor="t">
            <a:spAutoFit/>
          </a:bodyPr>
          <a:lstStyle/>
          <a:p>
            <a:pPr>
              <a:spcBef>
                <a:spcPts val="0"/>
              </a:spcBef>
              <a:buClr>
                <a:srgbClr val="00549F"/>
              </a:buClr>
            </a:pPr>
            <a:r>
              <a:rPr lang="en-US" sz="1200" dirty="0">
                <a:solidFill>
                  <a:schemeClr val="bg1"/>
                </a:solidFill>
                <a:latin typeface="Trebuchet MS" pitchFamily="34" charset="0"/>
              </a:rPr>
              <a:t>What our customers like</a:t>
            </a:r>
          </a:p>
          <a:p>
            <a:pPr marL="179705" indent="-180975">
              <a:spcBef>
                <a:spcPts val="0"/>
              </a:spcBef>
              <a:buClr>
                <a:srgbClr val="00549F"/>
              </a:buClr>
              <a:buFontTx/>
              <a:buChar char="•"/>
            </a:pPr>
            <a:r>
              <a:rPr lang="en-US" sz="1000" dirty="0">
                <a:latin typeface="Trebuchet MS" pitchFamily="34" charset="0"/>
              </a:rPr>
              <a:t>Invite guests from Outlook add-in</a:t>
            </a:r>
          </a:p>
          <a:p>
            <a:pPr marL="179705" indent="-180975">
              <a:spcBef>
                <a:spcPts val="0"/>
              </a:spcBef>
              <a:buClr>
                <a:srgbClr val="00549F"/>
              </a:buClr>
              <a:buFontTx/>
              <a:buChar char="•"/>
            </a:pPr>
            <a:r>
              <a:rPr lang="en-US" sz="1000" dirty="0">
                <a:latin typeface="Trebuchet MS" pitchFamily="34" charset="0"/>
              </a:rPr>
              <a:t>Share files and screen while meeting over the phone.</a:t>
            </a:r>
          </a:p>
          <a:p>
            <a:pPr marL="179705" indent="-180975">
              <a:spcBef>
                <a:spcPts val="0"/>
              </a:spcBef>
              <a:buClr>
                <a:srgbClr val="00549F"/>
              </a:buClr>
              <a:buFontTx/>
              <a:buChar char="•"/>
            </a:pPr>
            <a:r>
              <a:rPr lang="en-US" sz="1000" dirty="0">
                <a:latin typeface="Trebuchet MS" pitchFamily="34" charset="0"/>
              </a:rPr>
              <a:t>Local access points in many countries for better audio quality and affordable pricing</a:t>
            </a:r>
          </a:p>
          <a:p>
            <a:pPr>
              <a:spcBef>
                <a:spcPts val="0"/>
              </a:spcBef>
              <a:buClr>
                <a:srgbClr val="00549F"/>
              </a:buClr>
            </a:pPr>
            <a:endParaRPr lang="en-US" sz="1000" dirty="0">
              <a:solidFill>
                <a:schemeClr val="bg1"/>
              </a:solidFill>
              <a:latin typeface="Trebuchet MS" pitchFamily="34" charset="0"/>
            </a:endParaRPr>
          </a:p>
          <a:p>
            <a:pPr>
              <a:spcBef>
                <a:spcPts val="0"/>
              </a:spcBef>
              <a:buClr>
                <a:srgbClr val="00549F"/>
              </a:buClr>
            </a:pPr>
            <a:r>
              <a:rPr lang="en-US" sz="1200" dirty="0">
                <a:solidFill>
                  <a:schemeClr val="bg1"/>
                </a:solidFill>
                <a:latin typeface="Trebuchet MS" pitchFamily="34" charset="0"/>
              </a:rPr>
              <a:t>Benefits</a:t>
            </a:r>
          </a:p>
          <a:p>
            <a:pPr marL="179705" indent="-180975" eaLnBrk="0" hangingPunct="0">
              <a:spcBef>
                <a:spcPts val="0"/>
              </a:spcBef>
              <a:buClr>
                <a:srgbClr val="00549F"/>
              </a:buClr>
              <a:buFontTx/>
              <a:buChar char="•"/>
              <a:defRPr/>
            </a:pPr>
            <a:r>
              <a:rPr lang="en-US" sz="1000" dirty="0">
                <a:latin typeface="Trebuchet MS" pitchFamily="34" charset="0"/>
              </a:rPr>
              <a:t>Remote meetings with people outside the company</a:t>
            </a:r>
          </a:p>
          <a:p>
            <a:pPr marL="179705" indent="-180975">
              <a:spcBef>
                <a:spcPts val="0"/>
              </a:spcBef>
              <a:buClr>
                <a:srgbClr val="00549F"/>
              </a:buClr>
              <a:buChar char="•"/>
            </a:pPr>
            <a:r>
              <a:rPr lang="en-US" sz="1000" dirty="0">
                <a:latin typeface="Trebuchet MS" pitchFamily="34" charset="0"/>
              </a:rPr>
              <a:t>Simplicity: join from any phone and web app</a:t>
            </a:r>
          </a:p>
          <a:p>
            <a:pPr marL="179705" indent="-180975">
              <a:spcBef>
                <a:spcPts val="0"/>
              </a:spcBef>
              <a:buClr>
                <a:srgbClr val="00549F"/>
              </a:buClr>
              <a:buChar char="•"/>
            </a:pPr>
            <a:r>
              <a:rPr lang="en-US" sz="1000" dirty="0">
                <a:latin typeface="Trebuchet MS" pitchFamily="34" charset="0"/>
              </a:rPr>
              <a:t>Audio quality: local points of presence</a:t>
            </a:r>
          </a:p>
          <a:p>
            <a:pPr>
              <a:spcBef>
                <a:spcPts val="0"/>
              </a:spcBef>
              <a:buClr>
                <a:srgbClr val="00549F"/>
              </a:buClr>
            </a:pPr>
            <a:r>
              <a:rPr lang="en-US" sz="1200" dirty="0">
                <a:solidFill>
                  <a:schemeClr val="bg1"/>
                </a:solidFill>
                <a:latin typeface="Trebuchet MS" pitchFamily="34" charset="0"/>
              </a:rPr>
              <a:t>Options</a:t>
            </a:r>
          </a:p>
          <a:p>
            <a:pPr marL="179705" indent="-180975">
              <a:spcBef>
                <a:spcPts val="0"/>
              </a:spcBef>
              <a:buClr>
                <a:srgbClr val="00549F"/>
              </a:buClr>
              <a:buChar char="•"/>
            </a:pPr>
            <a:r>
              <a:rPr lang="en-US" sz="1000" dirty="0">
                <a:latin typeface="Trebuchet MS" pitchFamily="34" charset="0"/>
              </a:rPr>
              <a:t>Rainbow Conference: Pay-as-you-go subscription charged on a per/minute, per/connection basis. Dial-out capabilities depending on country</a:t>
            </a:r>
          </a:p>
          <a:p>
            <a:pPr>
              <a:spcBef>
                <a:spcPts val="0"/>
              </a:spcBef>
              <a:buClr>
                <a:srgbClr val="00549F"/>
              </a:buClr>
            </a:pPr>
            <a:endParaRPr lang="en-US" sz="1200" dirty="0">
              <a:solidFill>
                <a:schemeClr val="bg1"/>
              </a:solidFill>
              <a:latin typeface="Trebuchet MS" pitchFamily="34" charset="0"/>
            </a:endParaRPr>
          </a:p>
          <a:p>
            <a:pPr>
              <a:spcBef>
                <a:spcPts val="0"/>
              </a:spcBef>
              <a:buClr>
                <a:srgbClr val="00549F"/>
              </a:buCl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Rainbow Enterprise Conference</a:t>
            </a:r>
            <a:br>
              <a:rPr lang="en-US" sz="1600" dirty="0">
                <a:solidFill>
                  <a:schemeClr val="bg1"/>
                </a:solidFill>
              </a:rPr>
            </a:br>
            <a:r>
              <a:rPr lang="en-US" sz="1200" b="0" dirty="0">
                <a:solidFill>
                  <a:schemeClr val="bg1"/>
                </a:solidFill>
              </a:rPr>
              <a:t>Audio and web conferences. Dial-in from many countries</a:t>
            </a:r>
            <a:endParaRPr lang="en-US" sz="1600" dirty="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Web Conferencing open to guests</a:t>
            </a:r>
            <a:endParaRPr lang="en-US" sz="1200" b="1" dirty="0">
              <a:solidFill>
                <a:schemeClr val="bg1"/>
              </a:solidFill>
              <a:latin typeface="Trebuchet MS"/>
              <a:cs typeface="Trebuchet MS"/>
            </a:endParaRP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Local points of presence: </a:t>
            </a:r>
            <a:br>
              <a:rPr lang="en-US" sz="1200" b="1" dirty="0">
                <a:solidFill>
                  <a:schemeClr val="bg1"/>
                </a:solidFill>
                <a:latin typeface="Trebuchet MS"/>
                <a:cs typeface="Trebuchet MS"/>
              </a:rPr>
            </a:br>
            <a:r>
              <a:rPr lang="en-US" sz="1100" b="1">
                <a:solidFill>
                  <a:schemeClr val="bg1"/>
                </a:solidFill>
                <a:latin typeface="Trebuchet MS"/>
                <a:cs typeface="Trebuchet MS"/>
              </a:rPr>
              <a:t>audio quality, affordable pricing</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Join from any phone</a:t>
            </a:r>
            <a:endParaRPr lang="en-US" sz="1200" b="1" dirty="0">
              <a:solidFill>
                <a:schemeClr val="bg1"/>
              </a:solidFill>
              <a:latin typeface="Trebuchet MS"/>
              <a:cs typeface="Trebuchet MS"/>
            </a:endParaRPr>
          </a:p>
        </p:txBody>
      </p:sp>
      <p:sp>
        <p:nvSpPr>
          <p:cNvPr id="42" name="Oval 41"/>
          <p:cNvSpPr/>
          <p:nvPr/>
        </p:nvSpPr>
        <p:spPr>
          <a:xfrm>
            <a:off x="1234427"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 name="Picture 2" descr="A screenshot of a cell phone&#10;&#10;Description generated with very high confidence">
            <a:extLst>
              <a:ext uri="{FF2B5EF4-FFF2-40B4-BE49-F238E27FC236}">
                <a16:creationId xmlns="" xmlns:a16="http://schemas.microsoft.com/office/drawing/2014/main" id="{2E9D9218-9C4F-4E98-8B96-8CF3259E6B2B}"/>
              </a:ext>
            </a:extLst>
          </p:cNvPr>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418222" y="796011"/>
            <a:ext cx="2908634" cy="1626425"/>
          </a:xfrm>
          <a:prstGeom prst="rect">
            <a:avLst/>
          </a:prstGeom>
          <a:ln>
            <a:noFill/>
          </a:ln>
          <a:effectLst>
            <a:outerShdw blurRad="292100" dist="139700" dir="2700000" algn="tl" rotWithShape="0">
              <a:srgbClr val="333333">
                <a:alpha val="65000"/>
              </a:srgbClr>
            </a:outerShdw>
          </a:effectLst>
        </p:spPr>
      </p:pic>
      <p:pic>
        <p:nvPicPr>
          <p:cNvPr id="4" name="Picture 6" descr="A screenshot of a social media post&#10;&#10;Description generated with very high confidence">
            <a:extLst>
              <a:ext uri="{FF2B5EF4-FFF2-40B4-BE49-F238E27FC236}">
                <a16:creationId xmlns="" xmlns:a16="http://schemas.microsoft.com/office/drawing/2014/main" id="{10A80947-ED4B-4256-9E8A-B24A59FA81E2}"/>
              </a:ext>
            </a:extLst>
          </p:cNvPr>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3899734" y="2264625"/>
            <a:ext cx="1284372" cy="1005274"/>
          </a:xfrm>
          <a:prstGeom prst="rect">
            <a:avLst/>
          </a:prstGeom>
          <a:ln>
            <a:noFill/>
          </a:ln>
          <a:effectLst>
            <a:outerShdw blurRad="292100" dist="139700" dir="2700000" algn="tl" rotWithShape="0">
              <a:srgbClr val="333333">
                <a:alpha val="65000"/>
              </a:srgbClr>
            </a:outerShdw>
          </a:effectLst>
        </p:spPr>
      </p:pic>
      <p:sp>
        <p:nvSpPr>
          <p:cNvPr id="31" name="Rectangle 30">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2" name="Rectangle 31">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7" name="Rectangle 36">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94650" y="55951"/>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4358418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9019"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40854" y="3238065"/>
            <a:ext cx="7960528" cy="828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1"/>
                </a:solidFill>
                <a:latin typeface="Trebuchet MS" pitchFamily="34" charset="0"/>
              </a:rPr>
              <a:t>Short description</a:t>
            </a:r>
            <a:br>
              <a:rPr lang="en-US" sz="1200">
                <a:solidFill>
                  <a:schemeClr val="bg1"/>
                </a:solidFill>
                <a:latin typeface="Trebuchet MS" pitchFamily="34" charset="0"/>
              </a:rPr>
            </a:br>
            <a:r>
              <a:rPr lang="en-US" sz="900" err="1">
                <a:solidFill>
                  <a:schemeClr val="tx1"/>
                </a:solidFill>
              </a:rPr>
              <a:t>OmniSwitch</a:t>
            </a:r>
            <a:r>
              <a:rPr lang="en-US" sz="900">
                <a:solidFill>
                  <a:schemeClr val="tx1"/>
                </a:solidFill>
              </a:rPr>
              <a:t> 6450 Stackable  Gigabit Ethernet LAN Switch:​ 10, 24 or 48 ports, POE or non POE​10L , 24L &amp; 48L ports: a light version (10/100)​. </a:t>
            </a:r>
            <a:r>
              <a:rPr lang="en-GB" sz="900">
                <a:solidFill>
                  <a:schemeClr val="tx1"/>
                </a:solidFill>
              </a:rPr>
              <a:t>Support for </a:t>
            </a:r>
            <a:r>
              <a:rPr lang="en-GB" sz="900" err="1">
                <a:solidFill>
                  <a:schemeClr val="tx1"/>
                </a:solidFill>
              </a:rPr>
              <a:t>PoE</a:t>
            </a:r>
            <a:r>
              <a:rPr lang="en-GB" sz="900">
                <a:solidFill>
                  <a:schemeClr val="tx1"/>
                </a:solidFill>
              </a:rPr>
              <a:t> </a:t>
            </a:r>
            <a:r>
              <a:rPr lang="en-US" sz="900">
                <a:solidFill>
                  <a:schemeClr val="tx1"/>
                </a:solidFill>
              </a:rPr>
              <a:t>802.3af (15W) and </a:t>
            </a:r>
            <a:r>
              <a:rPr lang="en-US" sz="900" err="1">
                <a:solidFill>
                  <a:schemeClr val="tx1"/>
                </a:solidFill>
              </a:rPr>
              <a:t>PoE</a:t>
            </a:r>
            <a:r>
              <a:rPr lang="en-US" sz="900">
                <a:solidFill>
                  <a:schemeClr val="tx1"/>
                </a:solidFill>
              </a:rPr>
              <a:t>+ 802.3at (30W)</a:t>
            </a:r>
            <a:r>
              <a:rPr lang="en-GB" sz="900">
                <a:solidFill>
                  <a:schemeClr val="tx1"/>
                </a:solidFill>
              </a:rPr>
              <a:t>​. Up to 10 Gigabit Uplinks (2).</a:t>
            </a:r>
            <a:r>
              <a:rPr lang="en-US" sz="900">
                <a:solidFill>
                  <a:schemeClr val="tx1"/>
                </a:solidFill>
              </a:rPr>
              <a:t> fixed configuration chassis in a 1U form factor and comes with: ​2 x Gigabit fixed SFP ports  (SFP+ for 24/48 ports)​, an internal AC power supply with a country specific power cord​, RJ-45 10/100/1000 access ports.</a:t>
            </a:r>
            <a:r>
              <a:rPr lang="en-GB" sz="900"/>
              <a:t> </a:t>
            </a:r>
            <a:r>
              <a:rPr lang="en-GB" sz="900">
                <a:solidFill>
                  <a:schemeClr val="tx1"/>
                </a:solidFill>
              </a:rPr>
              <a:t>External backup power supply (24 /48 ports)</a:t>
            </a:r>
            <a:r>
              <a:rPr lang="en-US" sz="900">
                <a:solidFill>
                  <a:schemeClr val="tx1"/>
                </a:solidFill>
              </a:rPr>
              <a:t>​. Ethernet SFP optical transceivers, stacking module and cables.</a:t>
            </a:r>
            <a:endParaRPr lang="en-GB" sz="900">
              <a:solidFill>
                <a:schemeClr val="tx1"/>
              </a:solidFill>
            </a:endParaRPr>
          </a:p>
          <a:p>
            <a:endParaRPr lang="en-US" sz="900">
              <a:solidFill>
                <a:schemeClr val="tx1"/>
              </a:solidFill>
            </a:endParaRPr>
          </a:p>
          <a:p>
            <a:endParaRPr lang="en-US" sz="900">
              <a:solidFill>
                <a:schemeClr val="tx1"/>
              </a:solidFill>
            </a:endParaRPr>
          </a:p>
          <a:p>
            <a:pPr marL="287020" lvl="2" indent="-171450">
              <a:lnSpc>
                <a:spcPct val="90000"/>
              </a:lnSpc>
              <a:spcBef>
                <a:spcPct val="0"/>
              </a:spcBef>
              <a:spcAft>
                <a:spcPts val="100"/>
              </a:spcAft>
              <a:buChar char="•"/>
            </a:pPr>
            <a:endParaRPr lang="en-US" sz="1000">
              <a:solidFill>
                <a:schemeClr val="tx1"/>
              </a:solidFill>
              <a:latin typeface="Trebuchet MS" pitchFamily="34" charset="0"/>
            </a:endParaRPr>
          </a:p>
        </p:txBody>
      </p:sp>
      <p:sp>
        <p:nvSpPr>
          <p:cNvPr id="6" name="Rectangle 5"/>
          <p:cNvSpPr/>
          <p:nvPr/>
        </p:nvSpPr>
        <p:spPr>
          <a:xfrm>
            <a:off x="5201562" y="519607"/>
            <a:ext cx="3936242" cy="2939266"/>
          </a:xfrm>
          <a:prstGeom prst="rect">
            <a:avLst/>
          </a:prstGeom>
        </p:spPr>
        <p:txBody>
          <a:bodyPr wrap="square" anchor="t">
            <a:spAutoFit/>
          </a:bodyPr>
          <a:lstStyle/>
          <a:p>
            <a:pPr>
              <a:spcBef>
                <a:spcPts val="0"/>
              </a:spcBef>
              <a:buClr>
                <a:srgbClr val="00549F"/>
              </a:buClr>
            </a:pPr>
            <a:r>
              <a:rPr lang="en-US" sz="1200">
                <a:solidFill>
                  <a:schemeClr val="bg1"/>
                </a:solidFill>
                <a:latin typeface="Trebuchet MS" pitchFamily="34" charset="0"/>
              </a:rPr>
              <a:t>Benefits</a:t>
            </a:r>
          </a:p>
          <a:p>
            <a:pPr marL="117475" indent="-117475" eaLnBrk="0" hangingPunct="0">
              <a:spcBef>
                <a:spcPct val="0"/>
              </a:spcBef>
              <a:spcAft>
                <a:spcPts val="300"/>
              </a:spcAft>
              <a:buClr>
                <a:srgbClr val="00549F"/>
              </a:buClr>
              <a:buFontTx/>
              <a:buChar char="•"/>
              <a:defRPr/>
            </a:pPr>
            <a:r>
              <a:rPr lang="en-US" sz="900">
                <a:latin typeface="Trebuchet MS" pitchFamily="34" charset="0"/>
              </a:rPr>
              <a:t>Ideal for SMB organizations</a:t>
            </a:r>
            <a:endParaRPr lang="fr-FR" sz="900">
              <a:latin typeface="Trebuchet MS" pitchFamily="34" charset="0"/>
            </a:endParaRPr>
          </a:p>
          <a:p>
            <a:pPr marL="642620" lvl="1" indent="-185420" eaLnBrk="0" hangingPunct="0">
              <a:spcBef>
                <a:spcPct val="0"/>
              </a:spcBef>
              <a:buClr>
                <a:srgbClr val="00549F"/>
              </a:buClr>
              <a:buFontTx/>
              <a:buChar char="•"/>
              <a:defRPr/>
            </a:pPr>
            <a:r>
              <a:rPr lang="en-GB" sz="900">
                <a:latin typeface="Trebuchet MS" pitchFamily="34" charset="0"/>
              </a:rPr>
              <a:t>Low Power consumption</a:t>
            </a:r>
          </a:p>
          <a:p>
            <a:pPr marL="642620" lvl="1" indent="-185420" eaLnBrk="0" hangingPunct="0">
              <a:spcBef>
                <a:spcPct val="0"/>
              </a:spcBef>
              <a:buClr>
                <a:srgbClr val="00549F"/>
              </a:buClr>
              <a:buFontTx/>
              <a:buChar char="•"/>
              <a:defRPr/>
            </a:pPr>
            <a:r>
              <a:rPr lang="en-US" sz="900">
                <a:latin typeface="Trebuchet MS" pitchFamily="34" charset="0"/>
              </a:rPr>
              <a:t>Performance, Reliability, and Security</a:t>
            </a:r>
            <a:endParaRPr lang="en-GB" sz="900">
              <a:latin typeface="Trebuchet MS" pitchFamily="34" charset="0"/>
            </a:endParaRPr>
          </a:p>
          <a:p>
            <a:pPr marL="642620" lvl="1" indent="-185420" eaLnBrk="0" hangingPunct="0">
              <a:spcBef>
                <a:spcPct val="0"/>
              </a:spcBef>
              <a:buClr>
                <a:srgbClr val="00549F"/>
              </a:buClr>
              <a:buFontTx/>
              <a:buChar char="•"/>
              <a:defRPr/>
            </a:pPr>
            <a:r>
              <a:rPr lang="en-GB" sz="900">
                <a:latin typeface="Trebuchet MS" pitchFamily="34" charset="0"/>
              </a:rPr>
              <a:t>The speed you need 10/100 upgradeable to 10/100/1000 </a:t>
            </a:r>
            <a:r>
              <a:rPr lang="en-GB" sz="900" err="1">
                <a:latin typeface="Trebuchet MS" pitchFamily="34" charset="0"/>
              </a:rPr>
              <a:t>Mbps</a:t>
            </a:r>
            <a:endParaRPr lang="en-GB" sz="900">
              <a:latin typeface="Trebuchet MS" pitchFamily="34" charset="0"/>
            </a:endParaRPr>
          </a:p>
          <a:p>
            <a:pPr marL="642620" lvl="1" indent="-185420" eaLnBrk="0" hangingPunct="0">
              <a:spcBef>
                <a:spcPct val="0"/>
              </a:spcBef>
              <a:buClr>
                <a:srgbClr val="00549F"/>
              </a:buClr>
              <a:buFontTx/>
              <a:buChar char="•"/>
              <a:defRPr/>
            </a:pPr>
            <a:r>
              <a:rPr lang="en-GB" sz="900">
                <a:latin typeface="Trebuchet MS" pitchFamily="34" charset="0"/>
              </a:rPr>
              <a:t>Fan-less and silent (10 port </a:t>
            </a:r>
            <a:r>
              <a:rPr lang="en-GB" sz="900" err="1">
                <a:latin typeface="Trebuchet MS" pitchFamily="34" charset="0"/>
              </a:rPr>
              <a:t>PoE</a:t>
            </a:r>
            <a:r>
              <a:rPr lang="en-GB" sz="900">
                <a:latin typeface="Trebuchet MS" pitchFamily="34" charset="0"/>
              </a:rPr>
              <a:t> and non-</a:t>
            </a:r>
            <a:r>
              <a:rPr lang="en-GB" sz="900" err="1">
                <a:latin typeface="Trebuchet MS" pitchFamily="34" charset="0"/>
              </a:rPr>
              <a:t>PoE</a:t>
            </a:r>
            <a:r>
              <a:rPr lang="en-GB" sz="900">
                <a:latin typeface="Trebuchet MS" pitchFamily="34" charset="0"/>
              </a:rPr>
              <a:t> versions)</a:t>
            </a:r>
          </a:p>
          <a:p>
            <a:pPr marL="117475" indent="-117475" eaLnBrk="0" hangingPunct="0">
              <a:spcBef>
                <a:spcPct val="0"/>
              </a:spcBef>
              <a:spcAft>
                <a:spcPts val="300"/>
              </a:spcAft>
              <a:buClr>
                <a:srgbClr val="00549F"/>
              </a:buClr>
              <a:buFontTx/>
              <a:buChar char="•"/>
              <a:defRPr/>
            </a:pPr>
            <a:r>
              <a:rPr lang="en-US" sz="900">
                <a:latin typeface="Trebuchet MS" pitchFamily="34" charset="0"/>
              </a:rPr>
              <a:t>Simplicity without compromise</a:t>
            </a:r>
          </a:p>
          <a:p>
            <a:pPr marL="642620" lvl="1" indent="-185420" eaLnBrk="0" hangingPunct="0">
              <a:spcBef>
                <a:spcPct val="0"/>
              </a:spcBef>
              <a:buClr>
                <a:srgbClr val="00549F"/>
              </a:buClr>
              <a:buFontTx/>
              <a:buChar char="•"/>
              <a:defRPr/>
            </a:pPr>
            <a:r>
              <a:rPr lang="en-GB" sz="900">
                <a:latin typeface="Trebuchet MS" pitchFamily="34" charset="0"/>
              </a:rPr>
              <a:t>Auto detect features for IP Telephony and </a:t>
            </a:r>
            <a:r>
              <a:rPr lang="en-GB" sz="900" err="1">
                <a:latin typeface="Trebuchet MS" pitchFamily="34" charset="0"/>
              </a:rPr>
              <a:t>WiFi</a:t>
            </a:r>
            <a:endParaRPr lang="en-GB" sz="900">
              <a:latin typeface="Trebuchet MS" pitchFamily="34" charset="0"/>
            </a:endParaRPr>
          </a:p>
          <a:p>
            <a:pPr marL="642620" lvl="1" indent="-185420" eaLnBrk="0" hangingPunct="0">
              <a:spcBef>
                <a:spcPct val="0"/>
              </a:spcBef>
              <a:buClr>
                <a:srgbClr val="00549F"/>
              </a:buClr>
              <a:buFontTx/>
              <a:buChar char="•"/>
              <a:defRPr/>
            </a:pPr>
            <a:r>
              <a:rPr lang="en-GB" sz="900">
                <a:latin typeface="Trebuchet MS" pitchFamily="34" charset="0"/>
              </a:rPr>
              <a:t>User based </a:t>
            </a:r>
            <a:r>
              <a:rPr lang="en-GB" sz="900" err="1">
                <a:latin typeface="Trebuchet MS" pitchFamily="34" charset="0"/>
              </a:rPr>
              <a:t>QoS</a:t>
            </a:r>
            <a:r>
              <a:rPr lang="en-GB" sz="900">
                <a:latin typeface="Trebuchet MS" pitchFamily="34" charset="0"/>
              </a:rPr>
              <a:t> features</a:t>
            </a:r>
          </a:p>
          <a:p>
            <a:pPr marL="642620" lvl="1" indent="-185420" eaLnBrk="0" hangingPunct="0">
              <a:spcBef>
                <a:spcPct val="0"/>
              </a:spcBef>
              <a:buClr>
                <a:srgbClr val="00549F"/>
              </a:buClr>
              <a:buFontTx/>
              <a:buChar char="•"/>
              <a:defRPr/>
            </a:pPr>
            <a:r>
              <a:rPr lang="en-GB" sz="900">
                <a:latin typeface="Trebuchet MS" pitchFamily="34" charset="0"/>
              </a:rPr>
              <a:t>Simplified </a:t>
            </a:r>
            <a:r>
              <a:rPr lang="en-GB" sz="900" err="1">
                <a:latin typeface="Trebuchet MS" pitchFamily="34" charset="0"/>
              </a:rPr>
              <a:t>Mgt</a:t>
            </a:r>
            <a:r>
              <a:rPr lang="en-GB" sz="900">
                <a:latin typeface="Trebuchet MS" pitchFamily="34" charset="0"/>
              </a:rPr>
              <a:t> Interface</a:t>
            </a:r>
          </a:p>
          <a:p>
            <a:pPr marL="642620" lvl="1" indent="-185420" eaLnBrk="0" hangingPunct="0">
              <a:spcBef>
                <a:spcPct val="0"/>
              </a:spcBef>
              <a:buClr>
                <a:srgbClr val="00549F"/>
              </a:buClr>
              <a:buFontTx/>
              <a:buChar char="•"/>
              <a:defRPr/>
            </a:pPr>
            <a:r>
              <a:rPr lang="en-GB" sz="900">
                <a:latin typeface="Trebuchet MS" pitchFamily="34" charset="0"/>
              </a:rPr>
              <a:t>Tested and validated end-to-end solution</a:t>
            </a:r>
          </a:p>
          <a:p>
            <a:pPr marL="642620" lvl="1" indent="-185420" eaLnBrk="0" hangingPunct="0">
              <a:spcBef>
                <a:spcPct val="0"/>
              </a:spcBef>
              <a:buClr>
                <a:srgbClr val="00549F"/>
              </a:buClr>
              <a:buFontTx/>
              <a:buChar char="•"/>
              <a:defRPr/>
            </a:pPr>
            <a:r>
              <a:rPr lang="en-GB" sz="900">
                <a:latin typeface="Trebuchet MS" pitchFamily="34" charset="0"/>
              </a:rPr>
              <a:t>POE for powering the </a:t>
            </a:r>
            <a:r>
              <a:rPr lang="en-GB" sz="900" err="1">
                <a:latin typeface="Trebuchet MS" pitchFamily="34" charset="0"/>
              </a:rPr>
              <a:t>Wifi</a:t>
            </a:r>
            <a:r>
              <a:rPr lang="en-GB" sz="900">
                <a:latin typeface="Trebuchet MS" pitchFamily="34" charset="0"/>
              </a:rPr>
              <a:t> Access Points , IP Phones, PTZ Cameras…</a:t>
            </a:r>
            <a:endParaRPr lang="en-US" sz="900">
              <a:latin typeface="Trebuchet MS" pitchFamily="34" charset="0"/>
            </a:endParaRPr>
          </a:p>
          <a:p>
            <a:pPr marL="185420" indent="-185420" eaLnBrk="0" hangingPunct="0">
              <a:spcBef>
                <a:spcPct val="0"/>
              </a:spcBef>
              <a:buClr>
                <a:srgbClr val="00549F"/>
              </a:buClr>
              <a:buFontTx/>
              <a:buChar char="•"/>
              <a:defRPr/>
            </a:pPr>
            <a:r>
              <a:rPr lang="en-US" sz="900">
                <a:latin typeface="Trebuchet MS" pitchFamily="34" charset="0"/>
              </a:rPr>
              <a:t>Growth without growing pains</a:t>
            </a:r>
          </a:p>
          <a:p>
            <a:pPr marL="642620" lvl="1" indent="-185420" eaLnBrk="0" hangingPunct="0">
              <a:spcBef>
                <a:spcPct val="0"/>
              </a:spcBef>
              <a:buClr>
                <a:srgbClr val="00549F"/>
              </a:buClr>
              <a:buFontTx/>
              <a:buChar char="•"/>
              <a:defRPr/>
            </a:pPr>
            <a:r>
              <a:rPr lang="en-GB" sz="900">
                <a:latin typeface="Trebuchet MS" pitchFamily="34" charset="0"/>
              </a:rPr>
              <a:t>Easy to expand the network through stacking multiple switches</a:t>
            </a:r>
            <a:endParaRPr lang="en-US" sz="900">
              <a:latin typeface="Trebuchet MS" pitchFamily="34" charset="0"/>
            </a:endParaRPr>
          </a:p>
          <a:p>
            <a:pPr marL="642620" lvl="1" indent="-185420" eaLnBrk="0" hangingPunct="0">
              <a:spcBef>
                <a:spcPct val="0"/>
              </a:spcBef>
              <a:buClr>
                <a:srgbClr val="00549F"/>
              </a:buClr>
              <a:buFontTx/>
              <a:buChar char="•"/>
              <a:defRPr/>
            </a:pPr>
            <a:r>
              <a:rPr lang="en-GB" sz="900">
                <a:latin typeface="Trebuchet MS" pitchFamily="34" charset="0"/>
              </a:rPr>
              <a:t>Scalable to 10 Gig Ethernet  for network connections</a:t>
            </a:r>
            <a:endParaRPr lang="en-US" sz="900"/>
          </a:p>
          <a:p>
            <a:pPr marL="180975" indent="-180975">
              <a:buClr>
                <a:srgbClr val="00549F"/>
              </a:buClr>
              <a:buChar char="•"/>
            </a:pPr>
            <a:endParaRPr lang="en-US" sz="1000">
              <a:solidFill>
                <a:srgbClr val="000000"/>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88328"/>
            <a:ext cx="8693207" cy="792956"/>
          </a:xfrm>
        </p:spPr>
        <p:txBody>
          <a:bodyPr/>
          <a:lstStyle/>
          <a:p>
            <a:r>
              <a:rPr lang="en-US" sz="1600" err="1">
                <a:solidFill>
                  <a:srgbClr val="FFFFFF"/>
                </a:solidFill>
              </a:rPr>
              <a:t>OmniSwitch</a:t>
            </a:r>
            <a:r>
              <a:rPr lang="en-US" sz="1600">
                <a:solidFill>
                  <a:srgbClr val="FFFFFF"/>
                </a:solidFill>
              </a:rPr>
              <a:t> 6450</a:t>
            </a:r>
            <a:br>
              <a:rPr lang="en-US" sz="1600">
                <a:solidFill>
                  <a:srgbClr val="FFFFFF"/>
                </a:solidFill>
              </a:rPr>
            </a:br>
            <a:r>
              <a:rPr lang="en-US" sz="1200" b="0">
                <a:solidFill>
                  <a:schemeClr val="bg1"/>
                </a:solidFill>
              </a:rPr>
              <a:t> </a:t>
            </a:r>
            <a:endParaRPr lang="en-US" sz="2000" b="0">
              <a:solidFill>
                <a:schemeClr val="bg1"/>
              </a:solidFill>
            </a:endParaRPr>
          </a:p>
        </p:txBody>
      </p:sp>
      <p:pic>
        <p:nvPicPr>
          <p:cNvPr id="3" name="Picture 6">
            <a:extLst>
              <a:ext uri="{FF2B5EF4-FFF2-40B4-BE49-F238E27FC236}">
                <a16:creationId xmlns="" xmlns:a16="http://schemas.microsoft.com/office/drawing/2014/main" id="{19924793-DC64-47D6-ADE6-9F86315BFC88}"/>
              </a:ext>
            </a:extLst>
          </p:cNvPr>
          <p:cNvPicPr>
            <a:picLocks noChangeAspect="1"/>
          </p:cNvPicPr>
          <p:nvPr/>
        </p:nvPicPr>
        <p:blipFill>
          <a:blip r:embed="rId3">
            <a:extLst>
              <a:ext uri="{BEBA8EAE-BF5A-486C-A8C5-ECC9F3942E4B}">
                <a14:imgProps xmlns="" xmlns:a14="http://schemas.microsoft.com/office/drawing/2010/main">
                  <a14:imgLayer r:embed="rId4">
                    <a14:imgEffect>
                      <a14:backgroundRemoval t="8861" b="88608" l="4369" r="93204">
                        <a14:foregroundMark x1="8252" y1="43038" x2="8252" y2="43038"/>
                        <a14:foregroundMark x1="5340" y1="49367" x2="5340" y2="49367"/>
                        <a14:foregroundMark x1="4369" y1="59494" x2="4369" y2="59494"/>
                        <a14:foregroundMark x1="93204" y1="25316" x2="93204" y2="25316"/>
                      </a14:backgroundRemoval>
                    </a14:imgEffect>
                  </a14:imgLayer>
                </a14:imgProps>
              </a:ext>
            </a:extLst>
          </a:blip>
          <a:stretch>
            <a:fillRect/>
          </a:stretch>
        </p:blipFill>
        <p:spPr>
          <a:xfrm>
            <a:off x="1788311" y="2025265"/>
            <a:ext cx="1780228" cy="680732"/>
          </a:xfrm>
          <a:prstGeom prst="rect">
            <a:avLst/>
          </a:prstGeom>
        </p:spPr>
      </p:pic>
      <p:pic>
        <p:nvPicPr>
          <p:cNvPr id="9" name="Picture 9" descr="A close up of a device&#10;&#10;Description generated with very high confidence">
            <a:extLst>
              <a:ext uri="{FF2B5EF4-FFF2-40B4-BE49-F238E27FC236}">
                <a16:creationId xmlns="" xmlns:a16="http://schemas.microsoft.com/office/drawing/2014/main" id="{E23FC4B0-E67F-4FB5-A9AF-18C316D31D65}"/>
              </a:ext>
            </a:extLst>
          </p:cNvPr>
          <p:cNvPicPr>
            <a:picLocks noChangeAspect="1"/>
          </p:cNvPicPr>
          <p:nvPr/>
        </p:nvPicPr>
        <p:blipFill>
          <a:blip r:embed="rId5">
            <a:extLst>
              <a:ext uri="{BEBA8EAE-BF5A-486C-A8C5-ECC9F3942E4B}">
                <a14:imgProps xmlns="" xmlns:a14="http://schemas.microsoft.com/office/drawing/2010/main">
                  <a14:imgLayer r:embed="rId6">
                    <a14:imgEffect>
                      <a14:backgroundRemoval t="9524" b="89286" l="5991" r="95392">
                        <a14:foregroundMark x1="5991" y1="53571" x2="5991" y2="53571"/>
                        <a14:foregroundMark x1="89862" y1="58333" x2="89862" y2="58333"/>
                        <a14:foregroundMark x1="95392" y1="30952" x2="95392" y2="30952"/>
                      </a14:backgroundRemoval>
                    </a14:imgEffect>
                  </a14:imgLayer>
                </a14:imgProps>
              </a:ext>
            </a:extLst>
          </a:blip>
          <a:stretch>
            <a:fillRect/>
          </a:stretch>
        </p:blipFill>
        <p:spPr>
          <a:xfrm>
            <a:off x="1856168" y="1413319"/>
            <a:ext cx="1652588" cy="642938"/>
          </a:xfrm>
          <a:prstGeom prst="rect">
            <a:avLst/>
          </a:prstGeom>
        </p:spPr>
      </p:pic>
      <p:pic>
        <p:nvPicPr>
          <p:cNvPr id="11" name="Picture 11" descr="A close up of a device&#10;&#10;Description generated with very high confidence">
            <a:extLst>
              <a:ext uri="{FF2B5EF4-FFF2-40B4-BE49-F238E27FC236}">
                <a16:creationId xmlns="" xmlns:a16="http://schemas.microsoft.com/office/drawing/2014/main" id="{E371F88E-DDB3-433E-9DC1-9F847693FAF8}"/>
              </a:ext>
            </a:extLst>
          </p:cNvPr>
          <p:cNvPicPr>
            <a:picLocks noChangeAspect="1"/>
          </p:cNvPicPr>
          <p:nvPr/>
        </p:nvPicPr>
        <p:blipFill>
          <a:blip r:embed="rId7">
            <a:extLst>
              <a:ext uri="{BEBA8EAE-BF5A-486C-A8C5-ECC9F3942E4B}">
                <a14:imgProps xmlns="" xmlns:a14="http://schemas.microsoft.com/office/drawing/2010/main">
                  <a14:imgLayer r:embed="rId8">
                    <a14:imgEffect>
                      <a14:backgroundRemoval t="6250" b="89063" l="6383" r="93617">
                        <a14:foregroundMark x1="77305" y1="71875" x2="77305" y2="71875"/>
                        <a14:foregroundMark x1="85106" y1="62500" x2="85106" y2="62500"/>
                        <a14:foregroundMark x1="95035" y1="37500" x2="95035" y2="37500"/>
                        <a14:foregroundMark x1="77305" y1="84375" x2="77305" y2="84375"/>
                        <a14:foregroundMark x1="61702" y1="84375" x2="61702" y2="84375"/>
                        <a14:foregroundMark x1="7092" y1="42188" x2="7092" y2="42188"/>
                        <a14:foregroundMark x1="45390" y1="81250" x2="45390" y2="81250"/>
                        <a14:foregroundMark x1="38298" y1="6250" x2="38298" y2="6250"/>
                      </a14:backgroundRemoval>
                    </a14:imgEffect>
                  </a14:imgLayer>
                </a14:imgProps>
              </a:ext>
            </a:extLst>
          </a:blip>
          <a:stretch>
            <a:fillRect/>
          </a:stretch>
        </p:blipFill>
        <p:spPr>
          <a:xfrm>
            <a:off x="2239550" y="878770"/>
            <a:ext cx="1085850" cy="495300"/>
          </a:xfrm>
          <a:prstGeom prst="rect">
            <a:avLst/>
          </a:prstGeom>
        </p:spPr>
      </p:pic>
      <p:sp>
        <p:nvSpPr>
          <p:cNvPr id="2" name="Rectangle 1">
            <a:extLst>
              <a:ext uri="{FF2B5EF4-FFF2-40B4-BE49-F238E27FC236}">
                <a16:creationId xmlns="" xmlns:a16="http://schemas.microsoft.com/office/drawing/2014/main" id="{0E935652-480C-4ECD-9F31-7305661B26D1}"/>
              </a:ext>
            </a:extLst>
          </p:cNvPr>
          <p:cNvSpPr/>
          <p:nvPr/>
        </p:nvSpPr>
        <p:spPr>
          <a:xfrm>
            <a:off x="1483847" y="2664386"/>
            <a:ext cx="2340078" cy="507831"/>
          </a:xfrm>
          <a:prstGeom prst="rect">
            <a:avLst/>
          </a:prstGeom>
        </p:spPr>
        <p:txBody>
          <a:bodyPr wrap="square">
            <a:spAutoFit/>
          </a:bodyPr>
          <a:lstStyle/>
          <a:p>
            <a:pPr algn="ctr">
              <a:spcBef>
                <a:spcPts val="0"/>
              </a:spcBef>
            </a:pPr>
            <a:r>
              <a:rPr lang="en-GB" sz="900" err="1">
                <a:latin typeface="Trebuchet MS" panose="020B0603020202020204" pitchFamily="34" charset="0"/>
              </a:rPr>
              <a:t>OmniSwitch</a:t>
            </a:r>
            <a:r>
              <a:rPr lang="en-GB" sz="900">
                <a:latin typeface="Trebuchet MS" panose="020B0603020202020204" pitchFamily="34" charset="0"/>
              </a:rPr>
              <a:t> 6450 </a:t>
            </a:r>
            <a:r>
              <a:rPr lang="en-US" sz="900">
                <a:latin typeface="Trebuchet MS" panose="020B0603020202020204" pitchFamily="34" charset="0"/>
              </a:rPr>
              <a:t>​</a:t>
            </a:r>
          </a:p>
          <a:p>
            <a:pPr algn="ctr">
              <a:spcBef>
                <a:spcPts val="0"/>
              </a:spcBef>
            </a:pPr>
            <a:r>
              <a:rPr lang="en-GB" sz="900">
                <a:latin typeface="Trebuchet MS" panose="020B0603020202020204" pitchFamily="34" charset="0"/>
              </a:rPr>
              <a:t>10-, 24- and 48-ports, with/without </a:t>
            </a:r>
            <a:r>
              <a:rPr lang="en-GB" sz="900" err="1">
                <a:latin typeface="Trebuchet MS" panose="020B0603020202020204" pitchFamily="34" charset="0"/>
              </a:rPr>
              <a:t>PoE</a:t>
            </a:r>
            <a:r>
              <a:rPr lang="en-US">
                <a:solidFill>
                  <a:srgbClr val="000000"/>
                </a:solidFill>
                <a:latin typeface="Times New Roman" panose="02020603050405020304" pitchFamily="18" charset="0"/>
              </a:rPr>
              <a:t> </a:t>
            </a:r>
            <a:endParaRPr lang="en-US"/>
          </a:p>
        </p:txBody>
      </p:sp>
      <p:sp>
        <p:nvSpPr>
          <p:cNvPr id="55" name="Rectangle 54">
            <a:hlinkClick r:id="rId9"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Collaboration</a:t>
            </a:r>
          </a:p>
        </p:txBody>
      </p:sp>
      <p:sp>
        <p:nvSpPr>
          <p:cNvPr id="56" name="Rectangle 55">
            <a:hlinkClick r:id="rId10"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57" name="Rectangle 56">
            <a:hlinkClick r:id="" action="ppaction://noaction"/>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58" name="Rectangle 57">
            <a:hlinkClick r:id="" action="ppaction://noaction"/>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59" name="Rectangle 58">
            <a:hlinkClick r:id="" action="ppaction://noaction"/>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 handsets</a:t>
            </a:r>
          </a:p>
        </p:txBody>
      </p:sp>
      <p:sp>
        <p:nvSpPr>
          <p:cNvPr id="60" name="Rectangle 59">
            <a:hlinkClick r:id="" action="ppaction://noaction"/>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61" name="Rectangle 60">
            <a:hlinkClick r:id="" action="ppaction://noaction"/>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62" name="Rectangle 61">
            <a:hlinkClick r:id="" action="ppaction://noaction"/>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63" name="Rectangle 62">
            <a:hlinkClick r:id="rId11"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64" name="Rectangle 63">
            <a:hlinkClick r:id="" action="ppaction://noaction"/>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65" name="Rectangle 64">
            <a:hlinkClick r:id="rId12"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66" name="Rectangle 65">
            <a:hlinkClick r:id="rId13"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67" name="Rectangle 66">
            <a:hlinkClick r:id="" action="ppaction://noaction"/>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68" name="Rectangle 67">
            <a:hlinkClick r:id="" action="ppaction://noaction"/>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69" name="Oval 68"/>
          <p:cNvSpPr/>
          <p:nvPr/>
        </p:nvSpPr>
        <p:spPr>
          <a:xfrm>
            <a:off x="1088454" y="3747659"/>
            <a:ext cx="152400" cy="152400"/>
          </a:xfrm>
          <a:prstGeom prst="ellipse">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164251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801" y="-8897"/>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4904306" y="554005"/>
            <a:ext cx="4286599" cy="1666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0"/>
              </a:spcBef>
            </a:pPr>
            <a:r>
              <a:rPr lang="en-US" sz="1100" dirty="0">
                <a:latin typeface="Trebuchet MS" pitchFamily="34" charset="0"/>
              </a:rPr>
              <a:t>Solution details</a:t>
            </a:r>
            <a:endParaRPr lang="en-US" sz="900" dirty="0">
              <a:latin typeface="Trebuchet MS" pitchFamily="34" charset="0"/>
            </a:endParaRPr>
          </a:p>
          <a:p>
            <a:pPr marL="171450" indent="-171450">
              <a:spcBef>
                <a:spcPts val="0"/>
              </a:spcBef>
              <a:buFont typeface="Arial"/>
              <a:buChar char="•"/>
            </a:pPr>
            <a:r>
              <a:rPr lang="en-US" sz="900" b="1" dirty="0">
                <a:solidFill>
                  <a:srgbClr val="000000"/>
                </a:solidFill>
                <a:latin typeface="Trebuchet MS" pitchFamily="34" charset="0"/>
              </a:rPr>
              <a:t>Native embedded hospitality solution</a:t>
            </a:r>
            <a:r>
              <a:rPr lang="en-US" sz="900" dirty="0">
                <a:solidFill>
                  <a:srgbClr val="000000"/>
                </a:solidFill>
                <a:latin typeface="Trebuchet MS" pitchFamily="34" charset="0"/>
              </a:rPr>
              <a:t>: OXO Connect integrates an hospitality solution dedicated to hotel-specific needs, but also is appropriate  for use in clinics, retirement homes, student resident halls and so on.</a:t>
            </a:r>
            <a:endParaRPr lang="en-US" sz="900" dirty="0">
              <a:solidFill>
                <a:srgbClr val="FFFFFF"/>
              </a:solidFill>
              <a:latin typeface="Trebuchet MS" pitchFamily="34" charset="0"/>
            </a:endParaRPr>
          </a:p>
          <a:p>
            <a:pPr marL="171450" indent="-171450">
              <a:spcBef>
                <a:spcPts val="0"/>
              </a:spcBef>
              <a:buFont typeface="Arial"/>
              <a:buChar char="•"/>
            </a:pPr>
            <a:r>
              <a:rPr lang="en-US" sz="900" dirty="0">
                <a:solidFill>
                  <a:schemeClr val="tx1"/>
                </a:solidFill>
                <a:latin typeface="Trebuchet MS" pitchFamily="34" charset="0"/>
              </a:rPr>
              <a:t>Reception phone (add on module for room supervision and status)</a:t>
            </a:r>
            <a:endParaRPr lang="en-US" sz="900" dirty="0">
              <a:solidFill>
                <a:schemeClr val="tx1"/>
              </a:solidFill>
            </a:endParaRPr>
          </a:p>
          <a:p>
            <a:pPr marL="171450" indent="-171450">
              <a:spcBef>
                <a:spcPts val="0"/>
              </a:spcBef>
              <a:buFont typeface="Arial"/>
              <a:buChar char="•"/>
            </a:pPr>
            <a:r>
              <a:rPr lang="en-US" sz="900" dirty="0">
                <a:solidFill>
                  <a:schemeClr val="tx1"/>
                </a:solidFill>
                <a:latin typeface="Trebuchet MS" pitchFamily="34" charset="0"/>
              </a:rPr>
              <a:t>Welcome messages, voice guides, music on old, automated attendant for guest welcome</a:t>
            </a:r>
            <a:endParaRPr lang="en-US" sz="900" dirty="0">
              <a:solidFill>
                <a:schemeClr val="tx1"/>
              </a:solidFill>
            </a:endParaRPr>
          </a:p>
          <a:p>
            <a:pPr marL="171450" indent="-171450">
              <a:spcBef>
                <a:spcPts val="0"/>
              </a:spcBef>
              <a:buFont typeface="Arial"/>
              <a:buChar char="•"/>
            </a:pPr>
            <a:r>
              <a:rPr lang="en-US" sz="900" dirty="0">
                <a:solidFill>
                  <a:srgbClr val="000000"/>
                </a:solidFill>
                <a:latin typeface="Trebuchet MS" pitchFamily="34" charset="0"/>
              </a:rPr>
              <a:t>Wake-up calls programming</a:t>
            </a:r>
            <a:endParaRPr lang="en-US" sz="900" dirty="0">
              <a:solidFill>
                <a:srgbClr val="FFFFFF"/>
              </a:solidFill>
              <a:latin typeface="Trebuchet MS" pitchFamily="34" charset="0"/>
            </a:endParaRPr>
          </a:p>
          <a:p>
            <a:pPr marL="171450" indent="-171450">
              <a:spcBef>
                <a:spcPts val="0"/>
              </a:spcBef>
              <a:buFont typeface="Arial"/>
              <a:buChar char="•"/>
            </a:pPr>
            <a:r>
              <a:rPr lang="en-US" sz="900" dirty="0">
                <a:solidFill>
                  <a:srgbClr val="000000"/>
                </a:solidFill>
                <a:latin typeface="Trebuchet MS" pitchFamily="34" charset="0"/>
              </a:rPr>
              <a:t>Cost control (guest accounting)</a:t>
            </a:r>
            <a:endParaRPr lang="en-US" sz="900" dirty="0"/>
          </a:p>
          <a:p>
            <a:pPr marL="171450" indent="-171450">
              <a:spcBef>
                <a:spcPts val="0"/>
              </a:spcBef>
              <a:buFont typeface="Arial"/>
              <a:buChar char="•"/>
            </a:pPr>
            <a:r>
              <a:rPr lang="en-US" sz="900" dirty="0">
                <a:solidFill>
                  <a:schemeClr val="tx1"/>
                </a:solidFill>
                <a:latin typeface="Trebuchet MS" pitchFamily="34" charset="0"/>
              </a:rPr>
              <a:t>Office Link Driver (OLD) integration with hotel front office (PMS, CMS)</a:t>
            </a:r>
          </a:p>
          <a:p>
            <a:pPr marL="171450" indent="-171450">
              <a:spcBef>
                <a:spcPts val="0"/>
              </a:spcBef>
              <a:buFont typeface="Arial"/>
              <a:buChar char="•"/>
            </a:pPr>
            <a:r>
              <a:rPr lang="en-US" sz="900" dirty="0">
                <a:solidFill>
                  <a:schemeClr val="tx1"/>
                </a:solidFill>
                <a:latin typeface="Trebuchet MS" pitchFamily="34" charset="0"/>
              </a:rPr>
              <a:t>DECT and </a:t>
            </a:r>
            <a:r>
              <a:rPr lang="en-US" sz="900" dirty="0" err="1">
                <a:solidFill>
                  <a:schemeClr val="tx1"/>
                </a:solidFill>
                <a:latin typeface="Trebuchet MS" pitchFamily="34" charset="0"/>
              </a:rPr>
              <a:t>VoWLAN</a:t>
            </a:r>
            <a:r>
              <a:rPr lang="en-US" sz="900" dirty="0">
                <a:solidFill>
                  <a:schemeClr val="tx1"/>
                </a:solidFill>
                <a:latin typeface="Trebuchet MS" pitchFamily="34" charset="0"/>
              </a:rPr>
              <a:t> mobility</a:t>
            </a:r>
            <a:endParaRPr lang="en-US" sz="900" dirty="0">
              <a:solidFill>
                <a:schemeClr val="tx1"/>
              </a:solidFill>
            </a:endParaRPr>
          </a:p>
          <a:p>
            <a:pPr marL="171450" indent="-171450">
              <a:spcBef>
                <a:spcPts val="0"/>
              </a:spcBef>
              <a:buFont typeface="Arial"/>
              <a:buChar char="•"/>
            </a:pPr>
            <a:r>
              <a:rPr lang="en-US" sz="900" dirty="0">
                <a:solidFill>
                  <a:schemeClr val="tx1"/>
                </a:solidFill>
                <a:latin typeface="Trebuchet MS" pitchFamily="34" charset="0"/>
              </a:rPr>
              <a:t>Staff collaboration with Rainbow</a:t>
            </a:r>
            <a:endParaRPr lang="en-US" sz="900" dirty="0">
              <a:solidFill>
                <a:schemeClr val="tx1"/>
              </a:solidFill>
            </a:endParaRPr>
          </a:p>
          <a:p>
            <a:pPr>
              <a:spcBef>
                <a:spcPts val="0"/>
              </a:spcBef>
            </a:pPr>
            <a:endParaRPr lang="en-US" sz="900" dirty="0">
              <a:solidFill>
                <a:srgbClr val="000000"/>
              </a:solidFill>
              <a:latin typeface="Trebuchet MS" pitchFamily="34" charset="0"/>
            </a:endParaRPr>
          </a:p>
        </p:txBody>
      </p:sp>
      <p:sp>
        <p:nvSpPr>
          <p:cNvPr id="6" name="Rectangle 5"/>
          <p:cNvSpPr/>
          <p:nvPr/>
        </p:nvSpPr>
        <p:spPr>
          <a:xfrm>
            <a:off x="4907644" y="2451482"/>
            <a:ext cx="4057685" cy="815608"/>
          </a:xfrm>
          <a:prstGeom prst="rect">
            <a:avLst/>
          </a:prstGeom>
        </p:spPr>
        <p:txBody>
          <a:bodyPr wrap="square" anchor="t">
            <a:spAutoFit/>
          </a:bodyPr>
          <a:lstStyle/>
          <a:p>
            <a:pPr eaLnBrk="0" hangingPunct="0">
              <a:spcBef>
                <a:spcPts val="0"/>
              </a:spcBef>
              <a:buClr>
                <a:srgbClr val="00549F"/>
              </a:buClr>
              <a:defRPr/>
            </a:pPr>
            <a:r>
              <a:rPr lang="en-US" sz="1100" dirty="0">
                <a:solidFill>
                  <a:schemeClr val="bg1"/>
                </a:solidFill>
                <a:latin typeface="Trebuchet MS" pitchFamily="34" charset="0"/>
              </a:rPr>
              <a:t>Options</a:t>
            </a:r>
            <a:endParaRPr lang="en-US" dirty="0">
              <a:solidFill>
                <a:schemeClr val="bg1"/>
              </a:solidFill>
              <a:ea typeface="Tahoma"/>
              <a:cs typeface="Tahoma"/>
            </a:endParaRPr>
          </a:p>
          <a:p>
            <a:pPr marL="171450" lvl="2" indent="-171450">
              <a:spcBef>
                <a:spcPct val="0"/>
              </a:spcBef>
              <a:buClr>
                <a:srgbClr val="00549F"/>
              </a:buClr>
              <a:buFont typeface="Arial"/>
              <a:buChar char="•"/>
            </a:pPr>
            <a:r>
              <a:rPr lang="en-US" sz="900" dirty="0">
                <a:ea typeface="Tahoma"/>
                <a:cs typeface="Tahoma"/>
              </a:rPr>
              <a:t>Up to </a:t>
            </a:r>
            <a:r>
              <a:rPr lang="en-US" sz="900" b="1" u="sng" dirty="0">
                <a:ea typeface="Tahoma"/>
                <a:cs typeface="Tahoma"/>
              </a:rPr>
              <a:t>300 phones for rooms and staff</a:t>
            </a:r>
            <a:endParaRPr lang="en-US" sz="900" dirty="0">
              <a:ea typeface="Tahoma"/>
              <a:cs typeface="Tahoma"/>
            </a:endParaRPr>
          </a:p>
          <a:p>
            <a:pPr marL="171450" lvl="2" indent="-171450">
              <a:spcBef>
                <a:spcPct val="0"/>
              </a:spcBef>
              <a:buClr>
                <a:srgbClr val="00549F"/>
              </a:buClr>
              <a:buFont typeface="Arial"/>
              <a:buChar char="•"/>
            </a:pPr>
            <a:r>
              <a:rPr lang="en-US" sz="900" b="1" dirty="0">
                <a:ea typeface="Tahoma"/>
                <a:cs typeface="Tahoma"/>
              </a:rPr>
              <a:t>Property Management System (PMS):</a:t>
            </a:r>
            <a:r>
              <a:rPr lang="en-US" sz="900" dirty="0">
                <a:ea typeface="Tahoma"/>
                <a:cs typeface="Tahoma"/>
              </a:rPr>
              <a:t> integration with all major PMS providers ( see Alcatel-Lucent Application Partner Program)</a:t>
            </a:r>
            <a:endParaRPr lang="en-US" dirty="0">
              <a:ea typeface="Tahoma"/>
              <a:cs typeface="Tahoma"/>
            </a:endParaRPr>
          </a:p>
          <a:p>
            <a:pPr marL="117475" lvl="2" indent="-117475">
              <a:spcBef>
                <a:spcPct val="0"/>
              </a:spcBef>
              <a:buClr>
                <a:srgbClr val="00549F"/>
              </a:buClr>
              <a:buFont typeface="Arial"/>
              <a:buChar char="•"/>
            </a:pPr>
            <a:endParaRPr lang="en-US" sz="900" dirty="0">
              <a:ea typeface="Tahoma"/>
              <a:cs typeface="Tahoma"/>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Hotel and Hospitality</a:t>
            </a:r>
            <a:endParaRPr lang="en-US" sz="2000" b="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Trebuchet MS"/>
              </a:rPr>
              <a:t>Embedded hotel solution</a:t>
            </a:r>
            <a:endParaRPr lang="en-US" dirty="0">
              <a:solidFill>
                <a:schemeClr val="bg1"/>
              </a:solidFill>
            </a:endParaRP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Trebuchet MS"/>
              </a:rPr>
              <a:t>Up to 300 phones for guest rooms and staff</a:t>
            </a:r>
            <a:endParaRPr lang="en-US" dirty="0">
              <a:solidFill>
                <a:schemeClr val="bg1"/>
              </a:solidFill>
            </a:endParaRP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Trebuchet MS"/>
              </a:rPr>
              <a:t>Integration with all major PMS providers</a:t>
            </a:r>
            <a:endParaRPr lang="en-US" b="1" dirty="0">
              <a:solidFill>
                <a:schemeClr val="bg1"/>
              </a:solidFill>
            </a:endParaRP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7" name="Flowchart: Summing Junction 6">
            <a:extLst>
              <a:ext uri="{FF2B5EF4-FFF2-40B4-BE49-F238E27FC236}">
                <a16:creationId xmlns="" xmlns:a16="http://schemas.microsoft.com/office/drawing/2014/main" id="{18B0CF8F-D427-4339-AE85-BC2C84117DD7}"/>
              </a:ext>
            </a:extLst>
          </p:cNvPr>
          <p:cNvSpPr/>
          <p:nvPr/>
        </p:nvSpPr>
        <p:spPr>
          <a:xfrm>
            <a:off x="1493901" y="986696"/>
            <a:ext cx="3034378" cy="2855784"/>
          </a:xfrm>
          <a:prstGeom prst="flowChartSummingJunction">
            <a:avLst/>
          </a:prstGeom>
          <a:solidFill>
            <a:schemeClr val="bg2"/>
          </a:solidFill>
          <a:ln w="28575">
            <a:solidFill>
              <a:schemeClr val="bg2"/>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cxnSp>
        <p:nvCxnSpPr>
          <p:cNvPr id="8" name="Straight Arrow Connector 7">
            <a:extLst>
              <a:ext uri="{FF2B5EF4-FFF2-40B4-BE49-F238E27FC236}">
                <a16:creationId xmlns="" xmlns:a16="http://schemas.microsoft.com/office/drawing/2014/main" id="{C3E2BE6B-A351-41D7-B2D9-91E1208F628A}"/>
              </a:ext>
            </a:extLst>
          </p:cNvPr>
          <p:cNvCxnSpPr/>
          <p:nvPr/>
        </p:nvCxnSpPr>
        <p:spPr bwMode="auto">
          <a:xfrm>
            <a:off x="1807371" y="1528763"/>
            <a:ext cx="1214435" cy="885825"/>
          </a:xfrm>
          <a:prstGeom prst="straightConnector1">
            <a:avLst/>
          </a:prstGeom>
          <a:noFill/>
          <a:ln w="12700" cap="flat" cmpd="sng" algn="ctr">
            <a:solidFill>
              <a:srgbClr val="7030A0"/>
            </a:solidFill>
            <a:prstDash val="solid"/>
            <a:round/>
            <a:headEnd type="none" w="med" len="med"/>
            <a:tailEnd type="none"/>
          </a:ln>
          <a:effectLst/>
        </p:spPr>
      </p:cxnSp>
      <p:cxnSp>
        <p:nvCxnSpPr>
          <p:cNvPr id="36" name="Straight Arrow Connector 35">
            <a:extLst>
              <a:ext uri="{FF2B5EF4-FFF2-40B4-BE49-F238E27FC236}">
                <a16:creationId xmlns="" xmlns:a16="http://schemas.microsoft.com/office/drawing/2014/main" id="{2A1FA618-E763-4F65-B4F6-DE57D075976D}"/>
              </a:ext>
            </a:extLst>
          </p:cNvPr>
          <p:cNvCxnSpPr>
            <a:cxnSpLocks/>
          </p:cNvCxnSpPr>
          <p:nvPr/>
        </p:nvCxnSpPr>
        <p:spPr bwMode="auto">
          <a:xfrm flipV="1">
            <a:off x="3021808" y="1657350"/>
            <a:ext cx="1278730" cy="757236"/>
          </a:xfrm>
          <a:prstGeom prst="straightConnector1">
            <a:avLst/>
          </a:prstGeom>
          <a:noFill/>
          <a:ln w="12700" cap="flat" cmpd="sng" algn="ctr">
            <a:solidFill>
              <a:srgbClr val="7030A0"/>
            </a:solidFill>
            <a:prstDash val="solid"/>
            <a:round/>
            <a:headEnd type="none" w="med" len="med"/>
            <a:tailEnd type="none"/>
          </a:ln>
          <a:effectLst/>
        </p:spPr>
      </p:cxnSp>
      <p:cxnSp>
        <p:nvCxnSpPr>
          <p:cNvPr id="48" name="Straight Arrow Connector 47">
            <a:extLst>
              <a:ext uri="{FF2B5EF4-FFF2-40B4-BE49-F238E27FC236}">
                <a16:creationId xmlns="" xmlns:a16="http://schemas.microsoft.com/office/drawing/2014/main" id="{3CECFAAF-6C95-4E48-82CB-E830E645878F}"/>
              </a:ext>
            </a:extLst>
          </p:cNvPr>
          <p:cNvCxnSpPr>
            <a:cxnSpLocks/>
          </p:cNvCxnSpPr>
          <p:nvPr/>
        </p:nvCxnSpPr>
        <p:spPr bwMode="auto">
          <a:xfrm>
            <a:off x="3036092" y="2407445"/>
            <a:ext cx="14288" cy="1435890"/>
          </a:xfrm>
          <a:prstGeom prst="straightConnector1">
            <a:avLst/>
          </a:prstGeom>
          <a:noFill/>
          <a:ln w="12700" cap="flat" cmpd="sng" algn="ctr">
            <a:solidFill>
              <a:srgbClr val="7030A0"/>
            </a:solidFill>
            <a:prstDash val="solid"/>
            <a:round/>
            <a:headEnd type="none" w="med" len="med"/>
            <a:tailEnd type="none"/>
          </a:ln>
          <a:effectLst/>
        </p:spPr>
      </p:cxnSp>
      <p:pic>
        <p:nvPicPr>
          <p:cNvPr id="3" name="Picture 3" descr="A picture containing indoor, monitor, oven, electronics&#10;&#10;Description generated with very high confidence">
            <a:extLst>
              <a:ext uri="{FF2B5EF4-FFF2-40B4-BE49-F238E27FC236}">
                <a16:creationId xmlns="" xmlns:a16="http://schemas.microsoft.com/office/drawing/2014/main" id="{5AF841CC-0567-4A84-925C-DCB52617BB35}"/>
              </a:ext>
            </a:extLst>
          </p:cNvPr>
          <p:cNvPicPr>
            <a:picLocks noChangeAspect="1"/>
          </p:cNvPicPr>
          <p:nvPr/>
        </p:nvPicPr>
        <p:blipFill>
          <a:blip r:embed="rId3"/>
          <a:stretch>
            <a:fillRect/>
          </a:stretch>
        </p:blipFill>
        <p:spPr>
          <a:xfrm>
            <a:off x="2293144" y="2250281"/>
            <a:ext cx="1350170" cy="385764"/>
          </a:xfrm>
          <a:prstGeom prst="rect">
            <a:avLst/>
          </a:prstGeom>
        </p:spPr>
      </p:pic>
      <p:pic>
        <p:nvPicPr>
          <p:cNvPr id="38" name="Picture 37" descr="IP_Dect_indoor_F">
            <a:extLst>
              <a:ext uri="{FF2B5EF4-FFF2-40B4-BE49-F238E27FC236}">
                <a16:creationId xmlns="" xmlns:a16="http://schemas.microsoft.com/office/drawing/2014/main" id="{508B280D-BF17-499E-8ED2-FD11C3C27621}"/>
              </a:ext>
            </a:extLst>
          </p:cNvPr>
          <p:cNvPicPr>
            <a:picLocks noChangeAspect="1" noChangeArrowheads="1"/>
          </p:cNvPicPr>
          <p:nvPr/>
        </p:nvPicPr>
        <p:blipFill>
          <a:blip r:embed="rId4" cstate="email"/>
          <a:srcRect/>
          <a:stretch>
            <a:fillRect/>
          </a:stretch>
        </p:blipFill>
        <p:spPr bwMode="auto">
          <a:xfrm>
            <a:off x="2165274" y="3192399"/>
            <a:ext cx="311006" cy="312123"/>
          </a:xfrm>
          <a:prstGeom prst="rect">
            <a:avLst/>
          </a:prstGeom>
          <a:noFill/>
          <a:ln w="9525">
            <a:noFill/>
            <a:miter lim="800000"/>
            <a:headEnd/>
            <a:tailEnd/>
          </a:ln>
        </p:spPr>
      </p:pic>
      <p:pic>
        <p:nvPicPr>
          <p:cNvPr id="47" name="Picture 46" descr="D:\Users\gferrant\Documents\Datasheets\Postes\8242 DECT Handset\8242_DECT_DualCharger_f_r_screen.png">
            <a:extLst>
              <a:ext uri="{FF2B5EF4-FFF2-40B4-BE49-F238E27FC236}">
                <a16:creationId xmlns="" xmlns:a16="http://schemas.microsoft.com/office/drawing/2014/main" id="{96AC86F2-3538-4564-A8C5-84D03F76F1DE}"/>
              </a:ext>
            </a:extLst>
          </p:cNvPr>
          <p:cNvPicPr>
            <a:picLocks noChangeAspect="1" noChangeArrowheads="1"/>
          </p:cNvPicPr>
          <p:nvPr/>
        </p:nvPicPr>
        <p:blipFill>
          <a:blip r:embed="rId5" cstate="email"/>
          <a:srcRect/>
          <a:stretch>
            <a:fillRect/>
          </a:stretch>
        </p:blipFill>
        <p:spPr bwMode="auto">
          <a:xfrm>
            <a:off x="1669087" y="2368784"/>
            <a:ext cx="264523" cy="465544"/>
          </a:xfrm>
          <a:prstGeom prst="rect">
            <a:avLst/>
          </a:prstGeom>
          <a:noFill/>
          <a:ln>
            <a:noFill/>
          </a:ln>
        </p:spPr>
      </p:pic>
      <p:pic>
        <p:nvPicPr>
          <p:cNvPr id="37" name="Image 209" descr="OT 8128 front IMG_2807.png">
            <a:extLst>
              <a:ext uri="{FF2B5EF4-FFF2-40B4-BE49-F238E27FC236}">
                <a16:creationId xmlns="" xmlns:a16="http://schemas.microsoft.com/office/drawing/2014/main" id="{F0C31AC4-5CED-494A-A1F4-08910A052F4C}"/>
              </a:ext>
            </a:extLst>
          </p:cNvPr>
          <p:cNvPicPr>
            <a:picLocks noChangeAspect="1"/>
          </p:cNvPicPr>
          <p:nvPr/>
        </p:nvPicPr>
        <p:blipFill>
          <a:blip r:embed="rId6" cstate="email"/>
          <a:srcRect/>
          <a:stretch>
            <a:fillRect/>
          </a:stretch>
        </p:blipFill>
        <p:spPr bwMode="auto">
          <a:xfrm>
            <a:off x="2003703" y="1905889"/>
            <a:ext cx="191944" cy="432181"/>
          </a:xfrm>
          <a:prstGeom prst="rect">
            <a:avLst/>
          </a:prstGeom>
          <a:noFill/>
          <a:ln w="9525">
            <a:noFill/>
            <a:miter lim="800000"/>
            <a:headEnd/>
            <a:tailEnd/>
          </a:ln>
        </p:spPr>
      </p:pic>
      <p:sp>
        <p:nvSpPr>
          <p:cNvPr id="9" name="TextBox 8">
            <a:extLst>
              <a:ext uri="{FF2B5EF4-FFF2-40B4-BE49-F238E27FC236}">
                <a16:creationId xmlns="" xmlns:a16="http://schemas.microsoft.com/office/drawing/2014/main" id="{899A9FAB-EA34-494E-808D-BEDAD3F31A59}"/>
              </a:ext>
            </a:extLst>
          </p:cNvPr>
          <p:cNvSpPr txBox="1"/>
          <p:nvPr/>
        </p:nvSpPr>
        <p:spPr>
          <a:xfrm>
            <a:off x="1735931" y="2607469"/>
            <a:ext cx="11715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solidFill>
                <a:latin typeface="+mj-lt"/>
                <a:cs typeface="Segoe UI" panose="020B0502040204020203" pitchFamily="34" charset="0"/>
              </a:rPr>
              <a:t>Staff collaboration</a:t>
            </a:r>
          </a:p>
        </p:txBody>
      </p:sp>
      <p:sp>
        <p:nvSpPr>
          <p:cNvPr id="49" name="TextBox 48">
            <a:extLst>
              <a:ext uri="{FF2B5EF4-FFF2-40B4-BE49-F238E27FC236}">
                <a16:creationId xmlns="" xmlns:a16="http://schemas.microsoft.com/office/drawing/2014/main" id="{F87D66AC-866E-46CC-AFC7-7CB3E1EF88D1}"/>
              </a:ext>
            </a:extLst>
          </p:cNvPr>
          <p:cNvSpPr txBox="1"/>
          <p:nvPr/>
        </p:nvSpPr>
        <p:spPr>
          <a:xfrm>
            <a:off x="3486150" y="2293144"/>
            <a:ext cx="11715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solidFill>
                <a:latin typeface="+mj-lt"/>
                <a:cs typeface="Segoe UI" panose="020B0502040204020203" pitchFamily="34" charset="0"/>
              </a:rPr>
              <a:t>Front office</a:t>
            </a:r>
          </a:p>
        </p:txBody>
      </p:sp>
      <p:sp>
        <p:nvSpPr>
          <p:cNvPr id="50" name="TextBox 49">
            <a:extLst>
              <a:ext uri="{FF2B5EF4-FFF2-40B4-BE49-F238E27FC236}">
                <a16:creationId xmlns="" xmlns:a16="http://schemas.microsoft.com/office/drawing/2014/main" id="{90545469-35D7-4979-B386-288D27E0E432}"/>
              </a:ext>
            </a:extLst>
          </p:cNvPr>
          <p:cNvSpPr txBox="1"/>
          <p:nvPr/>
        </p:nvSpPr>
        <p:spPr>
          <a:xfrm>
            <a:off x="2512876" y="1075997"/>
            <a:ext cx="11715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bg1"/>
                </a:solidFill>
                <a:latin typeface="+mj-lt"/>
                <a:cs typeface="Segoe UI" panose="020B0502040204020203" pitchFamily="34" charset="0"/>
              </a:rPr>
              <a:t>Guest service</a:t>
            </a:r>
          </a:p>
        </p:txBody>
      </p:sp>
      <p:pic>
        <p:nvPicPr>
          <p:cNvPr id="2" name="Picture 3" descr="A picture containing object, toilet&#10;&#10;Description generated with very high confidence">
            <a:extLst>
              <a:ext uri="{FF2B5EF4-FFF2-40B4-BE49-F238E27FC236}">
                <a16:creationId xmlns="" xmlns:a16="http://schemas.microsoft.com/office/drawing/2014/main" id="{79FD28EA-69DC-419A-B202-2C7ECD29610A}"/>
              </a:ext>
            </a:extLst>
          </p:cNvPr>
          <p:cNvPicPr>
            <a:picLocks noChangeAspect="1"/>
          </p:cNvPicPr>
          <p:nvPr/>
        </p:nvPicPr>
        <p:blipFill>
          <a:blip r:embed="rId7" cstate="print">
            <a:extLst>
              <a:ext uri="{28A0092B-C50C-407E-A947-70E740481C1C}">
                <a14:useLocalDpi xmlns="" xmlns:a14="http://schemas.microsoft.com/office/drawing/2010/main"/>
              </a:ext>
            </a:extLst>
          </a:blip>
          <a:stretch>
            <a:fillRect/>
          </a:stretch>
        </p:blipFill>
        <p:spPr>
          <a:xfrm>
            <a:off x="2364581" y="3058861"/>
            <a:ext cx="850107" cy="611690"/>
          </a:xfrm>
          <a:prstGeom prst="rect">
            <a:avLst/>
          </a:prstGeom>
        </p:spPr>
      </p:pic>
      <p:pic>
        <p:nvPicPr>
          <p:cNvPr id="10" name="Picture 10" descr="A close up of electronics&#10;&#10;Description generated with very high confidence">
            <a:extLst>
              <a:ext uri="{FF2B5EF4-FFF2-40B4-BE49-F238E27FC236}">
                <a16:creationId xmlns="" xmlns:a16="http://schemas.microsoft.com/office/drawing/2014/main" id="{1E130B02-6069-4439-B6DA-3F6FD012FB8B}"/>
              </a:ext>
            </a:extLst>
          </p:cNvPr>
          <p:cNvPicPr>
            <a:picLocks noChangeAspect="1"/>
          </p:cNvPicPr>
          <p:nvPr/>
        </p:nvPicPr>
        <p:blipFill>
          <a:blip r:embed="rId8" cstate="print">
            <a:extLst>
              <a:ext uri="{BEBA8EAE-BF5A-486C-A8C5-ECC9F3942E4B}">
                <a14:imgProps xmlns="" xmlns:a14="http://schemas.microsoft.com/office/drawing/2010/main">
                  <a14:imgLayer r:embed="rId9">
                    <a14:imgEffect>
                      <a14:backgroundRemoval t="8600" b="90000" l="10000" r="90000">
                        <a14:foregroundMark x1="62933" y1="8600" x2="62933" y2="8600"/>
                      </a14:backgroundRemoval>
                    </a14:imgEffect>
                  </a14:imgLayer>
                </a14:imgProps>
              </a:ext>
              <a:ext uri="{28A0092B-C50C-407E-A947-70E740481C1C}">
                <a14:useLocalDpi xmlns="" xmlns:a14="http://schemas.microsoft.com/office/drawing/2010/main"/>
              </a:ext>
            </a:extLst>
          </a:blip>
          <a:stretch>
            <a:fillRect/>
          </a:stretch>
        </p:blipFill>
        <p:spPr>
          <a:xfrm>
            <a:off x="2168262" y="1289585"/>
            <a:ext cx="657225" cy="614695"/>
          </a:xfrm>
          <a:prstGeom prst="rect">
            <a:avLst/>
          </a:prstGeom>
        </p:spPr>
      </p:pic>
      <p:pic>
        <p:nvPicPr>
          <p:cNvPr id="12" name="Picture 12" descr="A close up of electronics&#10;&#10;Description generated with very high confidence">
            <a:extLst>
              <a:ext uri="{FF2B5EF4-FFF2-40B4-BE49-F238E27FC236}">
                <a16:creationId xmlns="" xmlns:a16="http://schemas.microsoft.com/office/drawing/2014/main" id="{DA11AD8D-47E2-40AB-B0F5-EDB50C695C40}"/>
              </a:ext>
            </a:extLst>
          </p:cNvPr>
          <p:cNvPicPr>
            <a:picLocks noChangeAspect="1"/>
          </p:cNvPicPr>
          <p:nvPr/>
        </p:nvPicPr>
        <p:blipFill>
          <a:blip r:embed="rId10" cstate="print">
            <a:extLst>
              <a:ext uri="{BEBA8EAE-BF5A-486C-A8C5-ECC9F3942E4B}">
                <a14:imgProps xmlns="" xmlns:a14="http://schemas.microsoft.com/office/drawing/2010/main">
                  <a14:imgLayer r:embed="rId11">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2788755" y="1229798"/>
            <a:ext cx="637423" cy="686082"/>
          </a:xfrm>
          <a:prstGeom prst="rect">
            <a:avLst/>
          </a:prstGeom>
        </p:spPr>
      </p:pic>
      <p:pic>
        <p:nvPicPr>
          <p:cNvPr id="14" name="Picture 28">
            <a:extLst>
              <a:ext uri="{FF2B5EF4-FFF2-40B4-BE49-F238E27FC236}">
                <a16:creationId xmlns="" xmlns:a16="http://schemas.microsoft.com/office/drawing/2014/main" id="{65451AC1-F96A-4F45-BABD-F03B7E8A909E}"/>
              </a:ext>
            </a:extLst>
          </p:cNvPr>
          <p:cNvPicPr>
            <a:picLocks noChangeAspect="1"/>
          </p:cNvPicPr>
          <p:nvPr/>
        </p:nvPicPr>
        <p:blipFill>
          <a:blip r:embed="rId12" cstate="print">
            <a:extLst>
              <a:ext uri="{BEBA8EAE-BF5A-486C-A8C5-ECC9F3942E4B}">
                <a14:imgProps xmlns="" xmlns:a14="http://schemas.microsoft.com/office/drawing/2010/main">
                  <a14:imgLayer r:embed="rId13">
                    <a14:imgEffect>
                      <a14:backgroundRemoval t="10000" b="90000" l="10000" r="90000">
                        <a14:foregroundMark x1="47333" y1="47600" x2="47333" y2="47600"/>
                        <a14:foregroundMark x1="61600" y1="21933" x2="61600" y2="21933"/>
                        <a14:foregroundMark x1="55867" y1="33333" x2="55867" y2="33333"/>
                        <a14:foregroundMark x1="53000" y1="46200" x2="53000" y2="46200"/>
                        <a14:foregroundMark x1="53000" y1="36200" x2="53000" y2="36200"/>
                        <a14:foregroundMark x1="53000" y1="36200" x2="53000" y2="36200"/>
                        <a14:foregroundMark x1="53000" y1="36200" x2="53000" y2="36200"/>
                        <a14:foregroundMark x1="51600" y1="37600" x2="51600" y2="37600"/>
                        <a14:foregroundMark x1="51600" y1="37600" x2="51600" y2="37600"/>
                        <a14:foregroundMark x1="51600" y1="37600" x2="51600" y2="37600"/>
                        <a14:foregroundMark x1="51600" y1="37600" x2="51600" y2="37600"/>
                        <a14:foregroundMark x1="48733" y1="83267" x2="48733" y2="83267"/>
                        <a14:foregroundMark x1="48733" y1="79000" x2="48733" y2="79000"/>
                        <a14:foregroundMark x1="38733" y1="71867" x2="38733" y2="71867"/>
                        <a14:foregroundMark x1="30200" y1="71867" x2="30200" y2="71867"/>
                        <a14:foregroundMark x1="34467" y1="77600" x2="34467" y2="77600"/>
                        <a14:foregroundMark x1="38733" y1="73267" x2="38733" y2="73267"/>
                        <a14:foregroundMark x1="43067" y1="60467" x2="43067" y2="60467"/>
                        <a14:foregroundMark x1="47333" y1="66133" x2="47333" y2="66133"/>
                        <a14:foregroundMark x1="44467" y1="64733" x2="44467" y2="64733"/>
                        <a14:foregroundMark x1="44467" y1="64733" x2="44467" y2="64733"/>
                        <a14:foregroundMark x1="44467" y1="64733" x2="44467" y2="64733"/>
                        <a14:foregroundMark x1="44467" y1="64733" x2="44467" y2="64733"/>
                        <a14:foregroundMark x1="43067" y1="63333" x2="43067" y2="63333"/>
                        <a14:foregroundMark x1="43067" y1="63333" x2="43067" y2="63333"/>
                        <a14:foregroundMark x1="54467" y1="46200" x2="54467" y2="46200"/>
                        <a14:foregroundMark x1="53000" y1="36200" x2="53000" y2="36200"/>
                        <a14:foregroundMark x1="57333" y1="44733" x2="57333" y2="44733"/>
                        <a14:foregroundMark x1="51600" y1="41867" x2="51600" y2="41867"/>
                        <a14:foregroundMark x1="51600" y1="41867" x2="51600" y2="41867"/>
                        <a14:foregroundMark x1="51600" y1="41867" x2="51600" y2="41867"/>
                        <a14:foregroundMark x1="51600" y1="37600" x2="51600" y2="37600"/>
                        <a14:foregroundMark x1="51600" y1="37600" x2="51600" y2="37600"/>
                        <a14:foregroundMark x1="51600" y1="37600" x2="51600" y2="37600"/>
                        <a14:foregroundMark x1="43067" y1="60467" x2="43067" y2="60467"/>
                        <a14:foregroundMark x1="47200" y1="47800" x2="47200" y2="47800"/>
                        <a14:foregroundMark x1="44800" y1="67000" x2="44800" y2="67000"/>
                        <a14:foregroundMark x1="47200" y1="58600" x2="47200" y2="58600"/>
                        <a14:foregroundMark x1="48400" y1="61000" x2="48400" y2="61000"/>
                        <a14:foregroundMark x1="48400" y1="61000" x2="48400" y2="61000"/>
                        <a14:foregroundMark x1="47200" y1="61000" x2="47200" y2="61000"/>
                        <a14:foregroundMark x1="39933" y1="61000" x2="39933" y2="61000"/>
                        <a14:foregroundMark x1="38733" y1="58600" x2="38733" y2="58600"/>
                        <a14:foregroundMark x1="39933" y1="53800" x2="39933" y2="53800"/>
                        <a14:foregroundMark x1="37533" y1="57400" x2="37533" y2="57400"/>
                        <a14:foregroundMark x1="49600" y1="56200" x2="49600" y2="56200"/>
                        <a14:foregroundMark x1="49600" y1="53800" x2="49600" y2="53800"/>
                        <a14:foregroundMark x1="43600" y1="56200" x2="43600" y2="56200"/>
                      </a14:backgroundRemoval>
                    </a14:imgEffect>
                  </a14:imgLayer>
                </a14:imgProps>
              </a:ext>
              <a:ext uri="{28A0092B-C50C-407E-A947-70E740481C1C}">
                <a14:useLocalDpi xmlns="" xmlns:a14="http://schemas.microsoft.com/office/drawing/2010/main"/>
              </a:ext>
            </a:extLst>
          </a:blip>
          <a:stretch>
            <a:fillRect/>
          </a:stretch>
        </p:blipFill>
        <p:spPr>
          <a:xfrm>
            <a:off x="3341029" y="1295962"/>
            <a:ext cx="606385" cy="606384"/>
          </a:xfrm>
          <a:prstGeom prst="rect">
            <a:avLst/>
          </a:prstGeom>
        </p:spPr>
      </p:pic>
      <p:pic>
        <p:nvPicPr>
          <p:cNvPr id="4" name="Picture 10">
            <a:extLst>
              <a:ext uri="{FF2B5EF4-FFF2-40B4-BE49-F238E27FC236}">
                <a16:creationId xmlns="" xmlns:a16="http://schemas.microsoft.com/office/drawing/2014/main" id="{01C29758-D81A-4BC0-B02C-CF036E2EF1B7}"/>
              </a:ext>
            </a:extLst>
          </p:cNvPr>
          <p:cNvPicPr>
            <a:picLocks noChangeAspect="1"/>
          </p:cNvPicPr>
          <p:nvPr/>
        </p:nvPicPr>
        <p:blipFill>
          <a:blip r:embed="rId14"/>
          <a:stretch>
            <a:fillRect/>
          </a:stretch>
        </p:blipFill>
        <p:spPr>
          <a:xfrm>
            <a:off x="3088482" y="2605088"/>
            <a:ext cx="859631" cy="854869"/>
          </a:xfrm>
          <a:prstGeom prst="rect">
            <a:avLst/>
          </a:prstGeom>
        </p:spPr>
      </p:pic>
      <p:pic>
        <p:nvPicPr>
          <p:cNvPr id="11" name="Picture 6" descr="A screen shot of a person&#10;&#10;Description generated with very high confidence">
            <a:extLst>
              <a:ext uri="{FF2B5EF4-FFF2-40B4-BE49-F238E27FC236}">
                <a16:creationId xmlns="" xmlns:a16="http://schemas.microsoft.com/office/drawing/2014/main" id="{B544F21A-AFFD-4BE4-A4DA-A66DCEAD7805}"/>
              </a:ext>
            </a:extLst>
          </p:cNvPr>
          <p:cNvPicPr>
            <a:picLocks noChangeAspect="1"/>
          </p:cNvPicPr>
          <p:nvPr/>
        </p:nvPicPr>
        <p:blipFill>
          <a:blip r:embed="rId15" cstate="print">
            <a:extLst>
              <a:ext uri="{28A0092B-C50C-407E-A947-70E740481C1C}">
                <a14:useLocalDpi xmlns="" xmlns:a14="http://schemas.microsoft.com/office/drawing/2010/main"/>
              </a:ext>
            </a:extLst>
          </a:blip>
          <a:stretch>
            <a:fillRect/>
          </a:stretch>
        </p:blipFill>
        <p:spPr>
          <a:xfrm>
            <a:off x="1671248" y="1904017"/>
            <a:ext cx="263296" cy="421912"/>
          </a:xfrm>
          <a:prstGeom prst="rect">
            <a:avLst/>
          </a:prstGeom>
        </p:spPr>
      </p:pic>
      <p:sp>
        <p:nvSpPr>
          <p:cNvPr id="53" name="Rectangle 52">
            <a:hlinkClick r:id="rId16"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54" name="Rectangle 53">
            <a:hlinkClick r:id="rId17"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55" name="Rectangle 54">
            <a:hlinkClick r:id="rId18"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56" name="Rectangle 55">
            <a:hlinkClick r:id="rId19"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57" name="Rectangle 56">
            <a:hlinkClick r:id="rId20"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58" name="Rectangle 57">
            <a:hlinkClick r:id="rId21"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59" name="Rectangle 58">
            <a:hlinkClick r:id="rId22"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60" name="Rectangle 59">
            <a:hlinkClick r:id="rId23"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61" name="Rectangle 60">
            <a:hlinkClick r:id="rId24"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62" name="Rectangle 61">
            <a:hlinkClick r:id="rId25"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63" name="Rectangle 62">
            <a:hlinkClick r:id="rId2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64" name="Rectangle 63">
            <a:hlinkClick r:id="rId2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65" name="Rectangle 64">
            <a:hlinkClick r:id="rId28"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66" name="Rectangle 65">
            <a:hlinkClick r:id="rId29"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67" name="Oval 66"/>
          <p:cNvSpPr/>
          <p:nvPr/>
        </p:nvSpPr>
        <p:spPr>
          <a:xfrm>
            <a:off x="1089047" y="4073362"/>
            <a:ext cx="152400" cy="152400"/>
          </a:xfrm>
          <a:prstGeom prst="ellipse">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13" name="Picture 12">
            <a:extLst>
              <a:ext uri="{FF2B5EF4-FFF2-40B4-BE49-F238E27FC236}">
                <a16:creationId xmlns="" xmlns:a16="http://schemas.microsoft.com/office/drawing/2014/main" id="{1CF5C5AE-2385-44B8-A77A-DF8223BD4F95}"/>
              </a:ext>
            </a:extLst>
          </p:cNvPr>
          <p:cNvPicPr>
            <a:picLocks noChangeAspect="1"/>
          </p:cNvPicPr>
          <p:nvPr/>
        </p:nvPicPr>
        <p:blipFill>
          <a:blip r:embed="rId30" cstate="print">
            <a:extLst>
              <a:ext uri="{28A0092B-C50C-407E-A947-70E740481C1C}">
                <a14:useLocalDpi xmlns="" xmlns:a14="http://schemas.microsoft.com/office/drawing/2010/main"/>
              </a:ext>
            </a:extLst>
          </a:blip>
          <a:stretch>
            <a:fillRect/>
          </a:stretch>
        </p:blipFill>
        <p:spPr>
          <a:xfrm>
            <a:off x="2754479" y="1769793"/>
            <a:ext cx="462726" cy="521159"/>
          </a:xfrm>
          <a:prstGeom prst="rect">
            <a:avLst/>
          </a:prstGeom>
        </p:spPr>
      </p:pic>
      <p:pic>
        <p:nvPicPr>
          <p:cNvPr id="15" name="Picture 14">
            <a:extLst>
              <a:ext uri="{FF2B5EF4-FFF2-40B4-BE49-F238E27FC236}">
                <a16:creationId xmlns="" xmlns:a16="http://schemas.microsoft.com/office/drawing/2014/main" id="{5CB32500-588C-4D6F-B88F-4040E9F7ABA1}"/>
              </a:ext>
            </a:extLst>
          </p:cNvPr>
          <p:cNvPicPr>
            <a:picLocks noChangeAspect="1"/>
          </p:cNvPicPr>
          <p:nvPr/>
        </p:nvPicPr>
        <p:blipFill>
          <a:blip r:embed="rId31" cstate="print">
            <a:extLst>
              <a:ext uri="{28A0092B-C50C-407E-A947-70E740481C1C}">
                <a14:useLocalDpi xmlns="" xmlns:a14="http://schemas.microsoft.com/office/drawing/2010/main"/>
              </a:ext>
            </a:extLst>
          </a:blip>
          <a:stretch>
            <a:fillRect/>
          </a:stretch>
        </p:blipFill>
        <p:spPr>
          <a:xfrm>
            <a:off x="3552499" y="3032522"/>
            <a:ext cx="693382" cy="500593"/>
          </a:xfrm>
          <a:prstGeom prst="rect">
            <a:avLst/>
          </a:prstGeom>
        </p:spPr>
      </p:pic>
    </p:spTree>
    <p:extLst>
      <p:ext uri="{BB962C8B-B14F-4D97-AF65-F5344CB8AC3E}">
        <p14:creationId xmlns="" xmlns:p14="http://schemas.microsoft.com/office/powerpoint/2010/main" val="2962743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480"/>
            <a:ext cx="9146823" cy="4663408"/>
          </a:xfrm>
          <a:prstGeom prst="rect">
            <a:avLst/>
          </a:prstGeom>
          <a:solidFill>
            <a:schemeClr val="accent5"/>
          </a:solidFill>
          <a:ln w="9525">
            <a:solidFill>
              <a:schemeClr val="bg1"/>
            </a:solidFill>
            <a:miter lim="800000"/>
            <a:headEnd/>
            <a:tailEnd/>
          </a:ln>
          <a:effectLst/>
          <a:extLst/>
        </p:spPr>
      </p:pic>
      <p:pic>
        <p:nvPicPr>
          <p:cNvPr id="10" name="Picture 9">
            <a:extLst>
              <a:ext uri="{FF2B5EF4-FFF2-40B4-BE49-F238E27FC236}">
                <a16:creationId xmlns="" xmlns:a16="http://schemas.microsoft.com/office/drawing/2014/main" id="{54A473E5-B5FB-4F24-9517-59F29320B69B}"/>
              </a:ext>
            </a:extLst>
          </p:cNvPr>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3092617" y="1166883"/>
            <a:ext cx="1625884" cy="1083821"/>
          </a:xfrm>
          <a:prstGeom prst="ellipse">
            <a:avLst/>
          </a:prstGeom>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br>
              <a:rPr lang="en-US" sz="1200" dirty="0">
                <a:solidFill>
                  <a:schemeClr val="bg1"/>
                </a:solidFill>
                <a:latin typeface="Trebuchet MS" pitchFamily="34" charset="0"/>
              </a:rPr>
            </a:br>
            <a:r>
              <a:rPr lang="en-US" sz="1000" dirty="0">
                <a:solidFill>
                  <a:srgbClr val="000000"/>
                </a:solidFill>
                <a:latin typeface="Trebuchet MS" pitchFamily="34" charset="0"/>
              </a:rPr>
              <a:t>Rainbow chat, group chat, audio call, video call. Rainbow WebRTC. DECT phones: reachable everywhere. IP Desktop Softphones. Mobility DECT/ IP-DECT, mobility VOWLAN. (see phone range)</a:t>
            </a:r>
          </a:p>
          <a:p>
            <a:endParaRPr lang="en-US" sz="1000" dirty="0">
              <a:solidFill>
                <a:schemeClr val="tx1"/>
              </a:solidFill>
              <a:latin typeface="Trebuchet MS" pitchFamily="34" charset="0"/>
            </a:endParaRPr>
          </a:p>
        </p:txBody>
      </p:sp>
      <p:sp>
        <p:nvSpPr>
          <p:cNvPr id="6" name="Rectangle 5"/>
          <p:cNvSpPr/>
          <p:nvPr/>
        </p:nvSpPr>
        <p:spPr>
          <a:xfrm>
            <a:off x="5251569" y="776782"/>
            <a:ext cx="3943385" cy="2608406"/>
          </a:xfrm>
          <a:prstGeom prst="rect">
            <a:avLst/>
          </a:prstGeom>
        </p:spPr>
        <p:txBody>
          <a:bodyPr wrap="square" anchor="t">
            <a:spAutoFit/>
          </a:bodyPr>
          <a:lstStyle/>
          <a:p>
            <a:pPr>
              <a:spcBef>
                <a:spcPts val="0"/>
              </a:spcBef>
              <a:buClr>
                <a:srgbClr val="00549F"/>
              </a:buClr>
            </a:pPr>
            <a:r>
              <a:rPr lang="en-US" sz="1100" dirty="0">
                <a:solidFill>
                  <a:schemeClr val="bg1"/>
                </a:solidFill>
                <a:latin typeface="Trebuchet MS" pitchFamily="34" charset="0"/>
              </a:rPr>
              <a:t>Key benefits</a:t>
            </a:r>
            <a:endParaRPr lang="en-US" dirty="0">
              <a:solidFill>
                <a:schemeClr val="bg1"/>
              </a:solidFill>
              <a:ea typeface="Tahoma"/>
              <a:cs typeface="Tahoma"/>
            </a:endParaRPr>
          </a:p>
          <a:p>
            <a:pPr marL="173990" indent="-171450" eaLnBrk="0" hangingPunct="0">
              <a:buClr>
                <a:srgbClr val="00549F"/>
              </a:buClr>
              <a:buFont typeface="Arial"/>
              <a:buChar char="•"/>
              <a:defRPr/>
            </a:pPr>
            <a:r>
              <a:rPr lang="en-GB" sz="1000" dirty="0">
                <a:solidFill>
                  <a:srgbClr val="000000"/>
                </a:solidFill>
                <a:latin typeface="Trebuchet MS" pitchFamily="34" charset="0"/>
              </a:rPr>
              <a:t>Employees communication and collaboration with Rainbow: from a device, from smartphones, from inside or outside of the property, integrated or not with a business app</a:t>
            </a:r>
          </a:p>
          <a:p>
            <a:pPr marL="173990" indent="-171450" eaLnBrk="0" hangingPunct="0">
              <a:buClr>
                <a:srgbClr val="00549F"/>
              </a:buClr>
              <a:buFont typeface="Arial"/>
              <a:buChar char="•"/>
              <a:defRPr/>
            </a:pPr>
            <a:r>
              <a:rPr lang="en-GB" sz="1000" dirty="0">
                <a:solidFill>
                  <a:srgbClr val="000000"/>
                </a:solidFill>
                <a:latin typeface="Trebuchet MS" pitchFamily="34" charset="0"/>
              </a:rPr>
              <a:t>Rainbow group chat: 24/24 follow-up </a:t>
            </a:r>
            <a:endParaRPr lang="en-GB" sz="1000" dirty="0">
              <a:solidFill>
                <a:srgbClr val="000000"/>
              </a:solidFill>
              <a:latin typeface="Trebuchet MS"/>
            </a:endParaRPr>
          </a:p>
          <a:p>
            <a:pPr marL="173990" indent="-171450" eaLnBrk="0" hangingPunct="0">
              <a:buClr>
                <a:srgbClr val="00549F"/>
              </a:buClr>
              <a:buFont typeface="Arial"/>
              <a:buChar char="•"/>
              <a:defRPr/>
            </a:pPr>
            <a:r>
              <a:rPr lang="en-GB" sz="1000" dirty="0">
                <a:solidFill>
                  <a:srgbClr val="000000"/>
                </a:solidFill>
                <a:latin typeface="Trebuchet MS"/>
              </a:rPr>
              <a:t>IP Desktop Softphone </a:t>
            </a:r>
            <a:r>
              <a:rPr lang="en-US" sz="1000" dirty="0">
                <a:solidFill>
                  <a:srgbClr val="000000"/>
                </a:solidFill>
                <a:latin typeface="Trebuchet MS"/>
              </a:rPr>
              <a:t>enhances the reactivity of your employee: on-site mobility reduces lost calls and increases capacity to respond to guest requests.</a:t>
            </a:r>
            <a:endParaRPr lang="en-US" sz="1000" dirty="0">
              <a:solidFill>
                <a:srgbClr val="000000"/>
              </a:solidFill>
              <a:latin typeface="Trebuchet MS"/>
              <a:ea typeface="Tahoma"/>
              <a:cs typeface="Tahoma"/>
            </a:endParaRPr>
          </a:p>
          <a:p>
            <a:pPr marL="173990" indent="-171450" eaLnBrk="0" hangingPunct="0">
              <a:buClr>
                <a:srgbClr val="00549F"/>
              </a:buClr>
              <a:buFont typeface="Arial"/>
              <a:buChar char="•"/>
              <a:defRPr/>
            </a:pPr>
            <a:r>
              <a:rPr lang="en-GB" sz="1000" dirty="0">
                <a:solidFill>
                  <a:srgbClr val="000000"/>
                </a:solidFill>
                <a:latin typeface="Trebuchet MS"/>
              </a:rPr>
              <a:t>DECT phones: reachable everywhere</a:t>
            </a:r>
          </a:p>
          <a:p>
            <a:pPr>
              <a:spcBef>
                <a:spcPts val="0"/>
              </a:spcBef>
              <a:buClr>
                <a:srgbClr val="00549F"/>
              </a:buClr>
            </a:pPr>
            <a:endParaRPr lang="en-US" sz="1000" dirty="0">
              <a:solidFill>
                <a:schemeClr val="tx1"/>
              </a:solidFill>
              <a:latin typeface="Trebuchet MS" pitchFamily="34" charset="0"/>
            </a:endParaRPr>
          </a:p>
          <a:p>
            <a:pPr marL="171450" indent="-171450">
              <a:spcBef>
                <a:spcPts val="0"/>
              </a:spcBef>
              <a:buClr>
                <a:schemeClr val="bg2"/>
              </a:buClr>
              <a:buFont typeface="Arial"/>
              <a:buChar char="•"/>
            </a:pPr>
            <a:endParaRPr lang="en-US" sz="1000" dirty="0">
              <a:solidFill>
                <a:schemeClr val="tx1"/>
              </a:solidFill>
              <a:latin typeface="Trebuchet MS" pitchFamily="34" charset="0"/>
            </a:endParaRPr>
          </a:p>
          <a:p>
            <a:pPr marL="171450" indent="-171450">
              <a:spcBef>
                <a:spcPts val="0"/>
              </a:spcBef>
              <a:buClr>
                <a:schemeClr val="bg2"/>
              </a:buClr>
              <a:buFont typeface="Arial"/>
              <a:buChar char="•"/>
            </a:pPr>
            <a:endParaRPr lang="en-US" sz="1000" dirty="0">
              <a:latin typeface="Trebuchet MS" pitchFamily="34" charset="0"/>
            </a:endParaRPr>
          </a:p>
          <a:p>
            <a:pPr marL="179705" indent="-180975">
              <a:spcBef>
                <a:spcPts val="0"/>
              </a:spcBef>
              <a:buClr>
                <a:schemeClr val="bg2"/>
              </a:buClr>
              <a:buFontTx/>
              <a:buChar char="•"/>
            </a:pPr>
            <a:endParaRPr lang="en-US" sz="900" dirty="0">
              <a:latin typeface="Trebuchet MS" pitchFamily="34" charset="0"/>
            </a:endParaRPr>
          </a:p>
          <a:p>
            <a:pPr marL="180975" indent="-180975">
              <a:buClr>
                <a:schemeClr val="bg2"/>
              </a:buClr>
              <a:buFontTx/>
              <a:buChar char="•"/>
            </a:pPr>
            <a:endParaRPr lang="en-US" sz="900" dirty="0">
              <a:latin typeface="Trebuchet MS" pitchFamily="34" charset="0"/>
            </a:endParaRPr>
          </a:p>
        </p:txBody>
      </p:sp>
      <p:sp>
        <p:nvSpPr>
          <p:cNvPr id="12" name="Rectangle 11"/>
          <p:cNvSpPr/>
          <p:nvPr/>
        </p:nvSpPr>
        <p:spPr>
          <a:xfrm>
            <a:off x="5305142" y="418423"/>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Employees collaboration</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Mobility solution</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fr-FR" sz="1200" b="1" dirty="0">
                <a:solidFill>
                  <a:schemeClr val="bg1"/>
                </a:solidFill>
                <a:latin typeface="Trebuchet MS"/>
                <a:cs typeface="Trebuchet MS"/>
              </a:rPr>
              <a:t>Large range of </a:t>
            </a:r>
            <a:r>
              <a:rPr lang="en-US" sz="1200" b="1" dirty="0">
                <a:solidFill>
                  <a:schemeClr val="bg1"/>
                </a:solidFill>
                <a:latin typeface="Trebuchet MS"/>
                <a:cs typeface="Trebuchet MS"/>
              </a:rPr>
              <a:t>devices</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Collaboration App</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14" name="Picture 13">
            <a:extLst>
              <a:ext uri="{FF2B5EF4-FFF2-40B4-BE49-F238E27FC236}">
                <a16:creationId xmlns="" xmlns:a16="http://schemas.microsoft.com/office/drawing/2014/main" id="{52AEAFA0-0251-4476-85F2-79AA20BAD19B}"/>
              </a:ext>
            </a:extLst>
          </p:cNvPr>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1963873" y="2129119"/>
            <a:ext cx="1579751" cy="1053168"/>
          </a:xfrm>
          <a:prstGeom prst="ellipse">
            <a:avLst/>
          </a:prstGeom>
        </p:spPr>
      </p:pic>
      <p:pic>
        <p:nvPicPr>
          <p:cNvPr id="3" name="Image 209" descr="OT 8128 front IMG_2807.png">
            <a:extLst>
              <a:ext uri="{FF2B5EF4-FFF2-40B4-BE49-F238E27FC236}">
                <a16:creationId xmlns="" xmlns:a16="http://schemas.microsoft.com/office/drawing/2014/main" id="{ED3A32A3-253A-4DA5-BB1E-A2B77B9817A3}"/>
              </a:ext>
            </a:extLst>
          </p:cNvPr>
          <p:cNvPicPr>
            <a:picLocks noChangeAspect="1"/>
          </p:cNvPicPr>
          <p:nvPr/>
        </p:nvPicPr>
        <p:blipFill>
          <a:blip r:embed="rId5" cstate="email"/>
          <a:srcRect/>
          <a:stretch>
            <a:fillRect/>
          </a:stretch>
        </p:blipFill>
        <p:spPr bwMode="auto">
          <a:xfrm>
            <a:off x="3272664" y="2617103"/>
            <a:ext cx="270960" cy="630016"/>
          </a:xfrm>
          <a:prstGeom prst="rect">
            <a:avLst/>
          </a:prstGeom>
          <a:noFill/>
          <a:ln w="9525">
            <a:noFill/>
            <a:miter lim="800000"/>
            <a:headEnd/>
            <a:tailEnd/>
          </a:ln>
        </p:spPr>
      </p:pic>
      <p:pic>
        <p:nvPicPr>
          <p:cNvPr id="31" name="Picture 30">
            <a:extLst>
              <a:ext uri="{FF2B5EF4-FFF2-40B4-BE49-F238E27FC236}">
                <a16:creationId xmlns="" xmlns:a16="http://schemas.microsoft.com/office/drawing/2014/main" id="{3563632B-A739-45D7-83FF-9ADB586D084C}"/>
              </a:ext>
            </a:extLst>
          </p:cNvPr>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a:off x="1395932" y="835202"/>
            <a:ext cx="1614624" cy="1076550"/>
          </a:xfrm>
          <a:prstGeom prst="ellipse">
            <a:avLst/>
          </a:prstGeom>
        </p:spPr>
      </p:pic>
      <p:pic>
        <p:nvPicPr>
          <p:cNvPr id="4" name="Picture 6" descr="A screen shot of a person&#10;&#10;Description generated with very high confidence">
            <a:extLst>
              <a:ext uri="{FF2B5EF4-FFF2-40B4-BE49-F238E27FC236}">
                <a16:creationId xmlns="" xmlns:a16="http://schemas.microsoft.com/office/drawing/2014/main" id="{CFF53C70-EADF-4F0E-A2A6-1B4BAC49DC21}"/>
              </a:ext>
            </a:extLst>
          </p:cNvPr>
          <p:cNvPicPr>
            <a:picLocks noChangeAspect="1"/>
          </p:cNvPicPr>
          <p:nvPr/>
        </p:nvPicPr>
        <p:blipFill>
          <a:blip r:embed="rId7" cstate="print">
            <a:extLst>
              <a:ext uri="{28A0092B-C50C-407E-A947-70E740481C1C}">
                <a14:useLocalDpi xmlns="" xmlns:a14="http://schemas.microsoft.com/office/drawing/2010/main"/>
              </a:ext>
            </a:extLst>
          </a:blip>
          <a:stretch>
            <a:fillRect/>
          </a:stretch>
        </p:blipFill>
        <p:spPr>
          <a:xfrm>
            <a:off x="4171561" y="1889729"/>
            <a:ext cx="399027" cy="721950"/>
          </a:xfrm>
          <a:prstGeom prst="rect">
            <a:avLst/>
          </a:prstGeom>
        </p:spPr>
      </p:pic>
      <p:pic>
        <p:nvPicPr>
          <p:cNvPr id="2" name="Picture 1" descr="D:\Users\gferrant\Documents\Datasheets\Postes\8242 DECT Handset\8242_DECT_DualCharger_f_r_screen.png">
            <a:extLst>
              <a:ext uri="{FF2B5EF4-FFF2-40B4-BE49-F238E27FC236}">
                <a16:creationId xmlns="" xmlns:a16="http://schemas.microsoft.com/office/drawing/2014/main" id="{AF8CB537-F6F0-4566-8743-DF535CADB6A6}"/>
              </a:ext>
            </a:extLst>
          </p:cNvPr>
          <p:cNvPicPr>
            <a:picLocks noChangeAspect="1" noChangeArrowheads="1"/>
          </p:cNvPicPr>
          <p:nvPr/>
        </p:nvPicPr>
        <p:blipFill>
          <a:blip r:embed="rId8" cstate="email"/>
          <a:srcRect/>
          <a:stretch>
            <a:fillRect/>
          </a:stretch>
        </p:blipFill>
        <p:spPr bwMode="auto">
          <a:xfrm>
            <a:off x="1662107" y="1627380"/>
            <a:ext cx="395418" cy="675080"/>
          </a:xfrm>
          <a:prstGeom prst="rect">
            <a:avLst/>
          </a:prstGeom>
          <a:noFill/>
          <a:ln>
            <a:noFill/>
          </a:ln>
        </p:spPr>
      </p:pic>
      <p:sp>
        <p:nvSpPr>
          <p:cNvPr id="35" name="Rectangle 34">
            <a:hlinkClick r:id="rId9"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6" name="Rectangle 35">
            <a:hlinkClick r:id="rId10"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7" name="Rectangle 36">
            <a:hlinkClick r:id="rId11"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8" name="Rectangle 37">
            <a:hlinkClick r:id="rId12"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5" name="Rectangle 44">
            <a:hlinkClick r:id="rId13"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7" name="Rectangle 46">
            <a:hlinkClick r:id="rId14"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8" name="Rectangle 47">
            <a:hlinkClick r:id="rId15"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9" name="Rectangle 48">
            <a:hlinkClick r:id="rId16"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0" name="Rectangle 49">
            <a:hlinkClick r:id="rId17"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1" name="Rectangle 50">
            <a:hlinkClick r:id="rId18"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2" name="Rectangle 51">
            <a:hlinkClick r:id="rId19"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3" name="Rectangle 52">
            <a:hlinkClick r:id="rId20"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4" name="Rectangle 53">
            <a:hlinkClick r:id="rId21"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5" name="Rectangle 54">
            <a:hlinkClick r:id="rId22"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6" name="Oval 55"/>
          <p:cNvSpPr/>
          <p:nvPr/>
        </p:nvSpPr>
        <p:spPr>
          <a:xfrm>
            <a:off x="1089047" y="4073362"/>
            <a:ext cx="152400" cy="152400"/>
          </a:xfrm>
          <a:prstGeom prst="ellipse">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106083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Bef>
                <a:spcPct val="0"/>
              </a:spcBef>
              <a:buChar char="•"/>
            </a:pPr>
            <a:r>
              <a:rPr lang="en-US" sz="1200">
                <a:solidFill>
                  <a:schemeClr val="bg1"/>
                </a:solidFill>
                <a:latin typeface="Trebuchet MS" pitchFamily="34" charset="0"/>
              </a:rPr>
              <a:t>Short description</a:t>
            </a:r>
            <a:br>
              <a:rPr lang="en-US" sz="1200">
                <a:solidFill>
                  <a:schemeClr val="bg1"/>
                </a:solidFill>
                <a:latin typeface="Trebuchet MS" pitchFamily="34" charset="0"/>
              </a:rPr>
            </a:br>
            <a:r>
              <a:rPr lang="en-GB" sz="1000">
                <a:solidFill>
                  <a:srgbClr val="000000"/>
                </a:solidFill>
                <a:latin typeface="Trebuchet MS" pitchFamily="34" charset="0"/>
              </a:rPr>
              <a:t>OXO Connect: Programmed Guest data &amp; services(Guest name, room number, language, barring category, DDI number, password). Voice or text mail notification. Voice mail box cleared after guest check out.</a:t>
            </a:r>
            <a:r>
              <a:rPr lang="en-GB" sz="1000">
                <a:solidFill>
                  <a:srgbClr val="000000"/>
                </a:solidFill>
              </a:rPr>
              <a:t> Wake up menu with a voice guide confirmation on analogue phones.</a:t>
            </a:r>
            <a:endParaRPr lang="en-US"/>
          </a:p>
          <a:p>
            <a:endParaRPr lang="en-US" sz="1000">
              <a:solidFill>
                <a:schemeClr val="tx1"/>
              </a:solidFill>
              <a:latin typeface="Trebuchet MS" pitchFamily="34" charset="0"/>
            </a:endParaRPr>
          </a:p>
        </p:txBody>
      </p:sp>
      <p:sp>
        <p:nvSpPr>
          <p:cNvPr id="6" name="Rectangle 5"/>
          <p:cNvSpPr/>
          <p:nvPr/>
        </p:nvSpPr>
        <p:spPr>
          <a:xfrm>
            <a:off x="5251569" y="776782"/>
            <a:ext cx="3943385" cy="2316019"/>
          </a:xfrm>
          <a:prstGeom prst="rect">
            <a:avLst/>
          </a:prstGeom>
        </p:spPr>
        <p:txBody>
          <a:bodyPr wrap="square" anchor="t">
            <a:spAutoFit/>
          </a:bodyPr>
          <a:lstStyle/>
          <a:p>
            <a:pPr>
              <a:spcBef>
                <a:spcPts val="0"/>
              </a:spcBef>
              <a:buClr>
                <a:srgbClr val="00549F"/>
              </a:buClr>
            </a:pPr>
            <a:r>
              <a:rPr lang="en-US" sz="1100" dirty="0">
                <a:solidFill>
                  <a:schemeClr val="bg1"/>
                </a:solidFill>
                <a:latin typeface="Trebuchet MS" pitchFamily="34" charset="0"/>
              </a:rPr>
              <a:t>Key benefits</a:t>
            </a:r>
            <a:endParaRPr lang="en-US" sz="1000" dirty="0">
              <a:latin typeface="Trebuchet MS"/>
              <a:ea typeface="Tahoma"/>
              <a:cs typeface="Tahoma"/>
            </a:endParaRPr>
          </a:p>
          <a:p>
            <a:pPr marL="171450" indent="-171450">
              <a:spcBef>
                <a:spcPts val="0"/>
              </a:spcBef>
              <a:buClr>
                <a:srgbClr val="00549F"/>
              </a:buClr>
              <a:buFont typeface="Arial"/>
              <a:buChar char="•"/>
            </a:pPr>
            <a:r>
              <a:rPr lang="en-US" sz="1000" dirty="0">
                <a:solidFill>
                  <a:srgbClr val="000000"/>
                </a:solidFill>
                <a:latin typeface="Trebuchet MS"/>
                <a:ea typeface="Tahoma"/>
                <a:cs typeface="Tahoma"/>
              </a:rPr>
              <a:t>Multi-lingual prompts, greet and guide the guest</a:t>
            </a:r>
            <a:endParaRPr lang="en-US" sz="1000" dirty="0">
              <a:solidFill>
                <a:srgbClr val="000000"/>
              </a:solidFill>
              <a:latin typeface="Tahoma"/>
              <a:ea typeface="Tahoma"/>
              <a:cs typeface="Tahoma"/>
            </a:endParaRPr>
          </a:p>
          <a:p>
            <a:pPr marL="171450" indent="-171450">
              <a:spcBef>
                <a:spcPts val="0"/>
              </a:spcBef>
              <a:buClr>
                <a:srgbClr val="00549F"/>
              </a:buClr>
              <a:buFont typeface="Arial"/>
              <a:buChar char="•"/>
            </a:pPr>
            <a:r>
              <a:rPr lang="en-GB" sz="1000" dirty="0">
                <a:solidFill>
                  <a:srgbClr val="000000"/>
                </a:solidFill>
                <a:latin typeface="Trebuchet MS" pitchFamily="34" charset="0"/>
              </a:rPr>
              <a:t>A personalized welcome: automatic identification of guest's name, room number and spoken language.</a:t>
            </a:r>
          </a:p>
          <a:p>
            <a:pPr marL="171450" indent="-171450">
              <a:spcBef>
                <a:spcPts val="0"/>
              </a:spcBef>
              <a:buClr>
                <a:srgbClr val="00549F"/>
              </a:buClr>
              <a:buFont typeface="Arial"/>
              <a:buChar char="•"/>
            </a:pPr>
            <a:r>
              <a:rPr lang="en-GB" sz="1000" dirty="0">
                <a:latin typeface="Trebuchet MS"/>
                <a:ea typeface="Tahoma"/>
                <a:cs typeface="Tahoma"/>
              </a:rPr>
              <a:t>Stellar </a:t>
            </a:r>
            <a:r>
              <a:rPr lang="en-GB" sz="1000" dirty="0" err="1">
                <a:latin typeface="Trebuchet MS"/>
                <a:ea typeface="Tahoma"/>
                <a:cs typeface="Tahoma"/>
              </a:rPr>
              <a:t>Wifi</a:t>
            </a:r>
            <a:r>
              <a:rPr lang="en-GB" sz="1000" dirty="0">
                <a:latin typeface="Trebuchet MS"/>
                <a:ea typeface="Tahoma"/>
                <a:cs typeface="Tahoma"/>
              </a:rPr>
              <a:t> Solution, zero touch configuration</a:t>
            </a:r>
          </a:p>
          <a:p>
            <a:pPr marL="171450" indent="-171450">
              <a:spcBef>
                <a:spcPts val="0"/>
              </a:spcBef>
              <a:buClr>
                <a:srgbClr val="00549F"/>
              </a:buClr>
              <a:buFont typeface="Arial"/>
              <a:buChar char="•"/>
            </a:pPr>
            <a:r>
              <a:rPr lang="en-GB" sz="1000" dirty="0">
                <a:latin typeface="Trebuchet MS"/>
                <a:ea typeface="Tahoma"/>
                <a:cs typeface="Tahoma"/>
              </a:rPr>
              <a:t> Access points: </a:t>
            </a:r>
            <a:r>
              <a:rPr lang="en-GB" sz="1000" dirty="0" err="1">
                <a:latin typeface="Trebuchet MS"/>
                <a:ea typeface="Tahoma"/>
                <a:cs typeface="Tahoma"/>
              </a:rPr>
              <a:t>Wifi</a:t>
            </a:r>
            <a:r>
              <a:rPr lang="en-GB" sz="1000" dirty="0">
                <a:latin typeface="Trebuchet MS"/>
                <a:ea typeface="Tahoma"/>
                <a:cs typeface="Tahoma"/>
              </a:rPr>
              <a:t> from everywhere</a:t>
            </a:r>
            <a:endParaRPr lang="en-US" sz="1000" dirty="0">
              <a:solidFill>
                <a:srgbClr val="000000"/>
              </a:solidFill>
              <a:latin typeface="Trebuchet MS" pitchFamily="34" charset="0"/>
            </a:endParaRPr>
          </a:p>
          <a:p>
            <a:pPr eaLnBrk="0" hangingPunct="0">
              <a:spcBef>
                <a:spcPts val="0"/>
              </a:spcBef>
              <a:buClr>
                <a:srgbClr val="00549F"/>
              </a:buClr>
              <a:defRPr/>
            </a:pPr>
            <a:endParaRPr lang="en-GB" sz="1000" dirty="0">
              <a:solidFill>
                <a:srgbClr val="000000"/>
              </a:solidFill>
              <a:latin typeface="Trebuchet MS" pitchFamily="34" charset="0"/>
            </a:endParaRPr>
          </a:p>
          <a:p>
            <a:pPr eaLnBrk="0" hangingPunct="0">
              <a:spcBef>
                <a:spcPts val="0"/>
              </a:spcBef>
              <a:buClr>
                <a:srgbClr val="00549F"/>
              </a:buClr>
              <a:defRPr/>
            </a:pPr>
            <a:endParaRPr lang="en-US" sz="1000" dirty="0">
              <a:solidFill>
                <a:srgbClr val="000000"/>
              </a:solidFill>
              <a:latin typeface="Trebuchet MS" pitchFamily="34" charset="0"/>
            </a:endParaRPr>
          </a:p>
          <a:p>
            <a:pPr indent="-635" eaLnBrk="0" hangingPunct="0">
              <a:spcBef>
                <a:spcPts val="0"/>
              </a:spcBef>
              <a:buClr>
                <a:srgbClr val="00549F"/>
              </a:buClr>
              <a:defRPr/>
            </a:pPr>
            <a:r>
              <a:rPr lang="en-US" sz="1100" dirty="0">
                <a:solidFill>
                  <a:schemeClr val="bg1"/>
                </a:solidFill>
                <a:latin typeface="Trebuchet MS" pitchFamily="34" charset="0"/>
              </a:rPr>
              <a:t>Options</a:t>
            </a:r>
            <a:endParaRPr lang="en-US" dirty="0">
              <a:solidFill>
                <a:schemeClr val="bg1"/>
              </a:solidFill>
            </a:endParaRPr>
          </a:p>
          <a:p>
            <a:pPr marL="117475" indent="-117475">
              <a:spcBef>
                <a:spcPct val="0"/>
              </a:spcBef>
              <a:buClr>
                <a:srgbClr val="00549F"/>
              </a:buClr>
              <a:buFont typeface="Arial"/>
              <a:buChar char="•"/>
            </a:pPr>
            <a:r>
              <a:rPr lang="en-GB" sz="1000" dirty="0">
                <a:solidFill>
                  <a:srgbClr val="000000"/>
                </a:solidFill>
                <a:latin typeface="Trebuchet MS" pitchFamily="34" charset="0"/>
              </a:rPr>
              <a:t>Activation/deactivation of the hotel application</a:t>
            </a:r>
            <a:endParaRPr lang="en-US" sz="1000" dirty="0">
              <a:solidFill>
                <a:srgbClr val="000000"/>
              </a:solidFill>
              <a:latin typeface="Trebuchet MS" pitchFamily="34" charset="0"/>
            </a:endParaRPr>
          </a:p>
          <a:p>
            <a:pPr marL="117475" indent="-117475">
              <a:spcBef>
                <a:spcPct val="0"/>
              </a:spcBef>
              <a:buClr>
                <a:srgbClr val="00549F"/>
              </a:buClr>
              <a:buFont typeface="Arial"/>
              <a:buChar char="•"/>
            </a:pPr>
            <a:r>
              <a:rPr lang="en-GB" sz="1000" dirty="0">
                <a:solidFill>
                  <a:srgbClr val="000000"/>
                </a:solidFill>
                <a:latin typeface="Trebuchet MS" pitchFamily="34" charset="0"/>
              </a:rPr>
              <a:t>Bill ticket generation at Pre Check out</a:t>
            </a:r>
            <a:endParaRPr lang="en-US" sz="1000" dirty="0">
              <a:solidFill>
                <a:srgbClr val="000000"/>
              </a:solidFill>
              <a:latin typeface="Trebuchet MS" pitchFamily="34" charset="0"/>
            </a:endParaRPr>
          </a:p>
          <a:p>
            <a:pPr marL="117475" indent="-117475">
              <a:spcBef>
                <a:spcPct val="0"/>
              </a:spcBef>
              <a:buClr>
                <a:srgbClr val="00549F"/>
              </a:buClr>
              <a:buFont typeface="Arial"/>
              <a:buChar char="•"/>
            </a:pPr>
            <a:r>
              <a:rPr lang="en-GB" sz="1000" dirty="0">
                <a:solidFill>
                  <a:srgbClr val="000000"/>
                </a:solidFill>
                <a:latin typeface="Trebuchet MS" pitchFamily="34" charset="0"/>
              </a:rPr>
              <a:t>Prepayment calls from room or from phone booth</a:t>
            </a:r>
            <a:endParaRPr lang="en-US" sz="1000" dirty="0">
              <a:solidFill>
                <a:srgbClr val="000000"/>
              </a:solidFill>
            </a:endParaRPr>
          </a:p>
          <a:p>
            <a:pPr marL="179705" indent="-180975">
              <a:spcBef>
                <a:spcPts val="0"/>
              </a:spcBef>
              <a:buClr>
                <a:srgbClr val="00549F"/>
              </a:buClr>
              <a:buFontTx/>
              <a:buChar char="•"/>
            </a:pPr>
            <a:endParaRPr lang="en-US" sz="900" dirty="0">
              <a:solidFill>
                <a:schemeClr val="tx1"/>
              </a:solidFill>
              <a:latin typeface="Trebuchet MS" pitchFamily="34" charset="0"/>
            </a:endParaRPr>
          </a:p>
          <a:p>
            <a:pPr marL="180975" indent="-180975">
              <a:buClr>
                <a:schemeClr val="bg2"/>
              </a:buClr>
              <a:buFontTx/>
              <a:buChar char="•"/>
            </a:pPr>
            <a:endParaRPr lang="en-US" sz="900" dirty="0">
              <a:solidFill>
                <a:schemeClr val="tx1"/>
              </a:solidFill>
              <a:latin typeface="Trebuchet MS" pitchFamily="34" charset="0"/>
            </a:endParaRPr>
          </a:p>
        </p:txBody>
      </p:sp>
      <p:sp>
        <p:nvSpPr>
          <p:cNvPr id="12" name="Rectangle 11"/>
          <p:cNvSpPr/>
          <p:nvPr/>
        </p:nvSpPr>
        <p:spPr>
          <a:xfrm>
            <a:off x="5174513"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Guest service</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Integration with PMS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Personalized welcome</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Multi-lingual prompts</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13" name="Picture 13" descr="A group of people sitting on a shelf&#10;&#10;Description generated with high confidence">
            <a:extLst>
              <a:ext uri="{FF2B5EF4-FFF2-40B4-BE49-F238E27FC236}">
                <a16:creationId xmlns="" xmlns:a16="http://schemas.microsoft.com/office/drawing/2014/main" id="{1EF0086B-1350-433C-8C93-53B38B17ED3E}"/>
              </a:ext>
            </a:extLst>
          </p:cNvPr>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514475" y="964406"/>
            <a:ext cx="1585913" cy="1607344"/>
          </a:xfrm>
          <a:prstGeom prst="rect">
            <a:avLst/>
          </a:prstGeom>
        </p:spPr>
      </p:pic>
      <p:pic>
        <p:nvPicPr>
          <p:cNvPr id="10" name="Picture 10" descr="A person sitting on a bed&#10;&#10;Description generated with very high confidence">
            <a:extLst>
              <a:ext uri="{FF2B5EF4-FFF2-40B4-BE49-F238E27FC236}">
                <a16:creationId xmlns="" xmlns:a16="http://schemas.microsoft.com/office/drawing/2014/main" id="{7370FCA4-0BAF-412F-A751-549FA9CDC76A}"/>
              </a:ext>
            </a:extLst>
          </p:cNvPr>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3100388" y="1677775"/>
            <a:ext cx="1928813" cy="1302174"/>
          </a:xfrm>
          <a:prstGeom prst="rect">
            <a:avLst/>
          </a:prstGeom>
        </p:spPr>
      </p:pic>
      <p:sp>
        <p:nvSpPr>
          <p:cNvPr id="31" name="Rectangle 30">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2" name="Rectangle 31">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3" name="Rectangle 32">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5" name="Rectangle 34">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6" name="Rectangle 35">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7" name="Rectangle 36">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5" name="Rectangle 44">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7" name="Rectangle 46">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8" name="Rectangle 47">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9" name="Rectangle 48">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0" name="Rectangle 49">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1" name="Rectangle 50">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2" name="Rectangle 51">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3" name="Oval 52"/>
          <p:cNvSpPr/>
          <p:nvPr/>
        </p:nvSpPr>
        <p:spPr>
          <a:xfrm>
            <a:off x="1089047" y="4073362"/>
            <a:ext cx="152400" cy="152400"/>
          </a:xfrm>
          <a:prstGeom prst="ellipse">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2801831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11" name="Rectangle 8">
            <a:extLst>
              <a:ext uri="{FF2B5EF4-FFF2-40B4-BE49-F238E27FC236}">
                <a16:creationId xmlns="" xmlns:a16="http://schemas.microsoft.com/office/drawing/2014/main" id="{F0311719-E488-4334-9277-067584899138}"/>
              </a:ext>
            </a:extLst>
          </p:cNvPr>
          <p:cNvSpPr/>
          <p:nvPr/>
        </p:nvSpPr>
        <p:spPr>
          <a:xfrm>
            <a:off x="1386827" y="886199"/>
            <a:ext cx="3596545" cy="2220686"/>
          </a:xfrm>
          <a:prstGeom prst="rect">
            <a:avLst/>
          </a:prstGeom>
          <a:solidFill>
            <a:schemeClr val="bg1"/>
          </a:solidFill>
          <a:ln w="38100">
            <a:solidFill>
              <a:schemeClr val="accent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5" name="Rectangle 4"/>
          <p:cNvSpPr/>
          <p:nvPr/>
        </p:nvSpPr>
        <p:spPr>
          <a:xfrm>
            <a:off x="1287529" y="3315092"/>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br>
              <a:rPr lang="en-US" sz="1200" dirty="0">
                <a:solidFill>
                  <a:schemeClr val="bg1"/>
                </a:solidFill>
                <a:latin typeface="Trebuchet MS" pitchFamily="34" charset="0"/>
              </a:rPr>
            </a:br>
            <a:r>
              <a:rPr lang="en-US" sz="1000" dirty="0">
                <a:solidFill>
                  <a:schemeClr val="tx1"/>
                </a:solidFill>
                <a:latin typeface="Trebuchet MS" pitchFamily="34" charset="0"/>
              </a:rPr>
              <a:t>Selection of specialized analog handsets for Hospitality &amp; Healthcare markets from </a:t>
            </a:r>
            <a:r>
              <a:rPr lang="en-US" sz="1000" dirty="0" err="1">
                <a:solidFill>
                  <a:schemeClr val="tx1"/>
                </a:solidFill>
                <a:latin typeface="Trebuchet MS" pitchFamily="34" charset="0"/>
              </a:rPr>
              <a:t>VTech</a:t>
            </a:r>
            <a:r>
              <a:rPr lang="en-US" sz="1000" dirty="0">
                <a:solidFill>
                  <a:schemeClr val="tx1"/>
                </a:solidFill>
                <a:latin typeface="Trebuchet MS" pitchFamily="34" charset="0"/>
              </a:rPr>
              <a:t>, the World’s leading manufacturer of corded and cordless phones with customizable faceplates (Programmable services keys, speakerphone option, Corded or Cordless (DECT) option)</a:t>
            </a:r>
          </a:p>
          <a:p>
            <a:endParaRPr lang="en-US" sz="1000" dirty="0">
              <a:solidFill>
                <a:srgbClr val="000000"/>
              </a:solidFill>
              <a:latin typeface="Trebuchet MS" pitchFamily="34" charset="0"/>
            </a:endParaRPr>
          </a:p>
          <a:p>
            <a:endParaRPr lang="en-US" sz="1000" dirty="0">
              <a:solidFill>
                <a:schemeClr val="tx1"/>
              </a:solidFill>
              <a:latin typeface="Trebuchet MS" pitchFamily="34" charset="0"/>
            </a:endParaRPr>
          </a:p>
        </p:txBody>
      </p:sp>
      <p:sp>
        <p:nvSpPr>
          <p:cNvPr id="6" name="Rectangle 5"/>
          <p:cNvSpPr/>
          <p:nvPr/>
        </p:nvSpPr>
        <p:spPr>
          <a:xfrm>
            <a:off x="5251569" y="776782"/>
            <a:ext cx="3943385" cy="2354491"/>
          </a:xfrm>
          <a:prstGeom prst="rect">
            <a:avLst/>
          </a:prstGeom>
        </p:spPr>
        <p:txBody>
          <a:bodyPr wrap="square" anchor="t">
            <a:spAutoFit/>
          </a:bodyPr>
          <a:lstStyle/>
          <a:p>
            <a:pPr>
              <a:spcBef>
                <a:spcPts val="0"/>
              </a:spcBef>
              <a:buClr>
                <a:srgbClr val="00549F"/>
              </a:buClr>
            </a:pPr>
            <a:r>
              <a:rPr lang="en-US" sz="1100" dirty="0">
                <a:solidFill>
                  <a:schemeClr val="bg1"/>
                </a:solidFill>
                <a:latin typeface="Trebuchet MS" pitchFamily="34" charset="0"/>
              </a:rPr>
              <a:t>Key benefits</a:t>
            </a:r>
            <a:endParaRPr lang="en-US" dirty="0">
              <a:solidFill>
                <a:schemeClr val="bg1"/>
              </a:solidFill>
              <a:ea typeface="Tahoma"/>
              <a:cs typeface="Tahoma"/>
            </a:endParaRPr>
          </a:p>
          <a:p>
            <a:pPr marL="117475" indent="-117475" eaLnBrk="0" hangingPunct="0">
              <a:spcBef>
                <a:spcPct val="0"/>
              </a:spcBef>
              <a:spcAft>
                <a:spcPts val="300"/>
              </a:spcAft>
              <a:buClr>
                <a:srgbClr val="00549F"/>
              </a:buClr>
              <a:buChar char="•"/>
              <a:defRPr/>
            </a:pPr>
            <a:r>
              <a:rPr lang="en-US" sz="1000" dirty="0">
                <a:solidFill>
                  <a:srgbClr val="000000"/>
                </a:solidFill>
                <a:latin typeface="Trebuchet MS" pitchFamily="34" charset="0"/>
              </a:rPr>
              <a:t>Room telephony : Hotel services hot keys, multi lingual voice guides, do not disturb, wake-up</a:t>
            </a:r>
          </a:p>
          <a:p>
            <a:pPr marL="117475" indent="-117475" eaLnBrk="0" hangingPunct="0">
              <a:spcBef>
                <a:spcPct val="0"/>
              </a:spcBef>
              <a:spcAft>
                <a:spcPts val="300"/>
              </a:spcAft>
              <a:buClr>
                <a:srgbClr val="00549F"/>
              </a:buClr>
              <a:buChar char="•"/>
              <a:defRPr/>
            </a:pPr>
            <a:r>
              <a:rPr lang="en-US" sz="1000" dirty="0">
                <a:solidFill>
                  <a:srgbClr val="000000"/>
                </a:solidFill>
                <a:latin typeface="Trebuchet MS" pitchFamily="34" charset="0"/>
              </a:rPr>
              <a:t>Easy and centralized guest rooms management through the hotel phone console</a:t>
            </a:r>
            <a:endParaRPr lang="en-US" sz="1000" dirty="0">
              <a:latin typeface="Trebuchet MS"/>
            </a:endParaRPr>
          </a:p>
          <a:p>
            <a:pPr marL="117475" indent="-117475" eaLnBrk="0" hangingPunct="0">
              <a:spcBef>
                <a:spcPct val="0"/>
              </a:spcBef>
              <a:spcAft>
                <a:spcPts val="300"/>
              </a:spcAft>
              <a:buClr>
                <a:srgbClr val="00549F"/>
              </a:buClr>
              <a:buChar char="•"/>
              <a:defRPr/>
            </a:pPr>
            <a:r>
              <a:rPr lang="en-US" sz="1000" dirty="0">
                <a:solidFill>
                  <a:srgbClr val="000000"/>
                </a:solidFill>
                <a:latin typeface="Trebuchet MS" pitchFamily="34" charset="0"/>
              </a:rPr>
              <a:t>A global display of rooms status: rooms availability status, Phone rooms status, rooms cleaning status </a:t>
            </a:r>
          </a:p>
          <a:p>
            <a:pPr marL="117475" lvl="2" indent="-117475" eaLnBrk="0" hangingPunct="0">
              <a:spcBef>
                <a:spcPct val="0"/>
              </a:spcBef>
              <a:spcAft>
                <a:spcPts val="300"/>
              </a:spcAft>
              <a:buClr>
                <a:srgbClr val="00549F"/>
              </a:buClr>
              <a:buChar char="•"/>
              <a:defRPr/>
            </a:pPr>
            <a:r>
              <a:rPr lang="en-US" sz="1000" dirty="0">
                <a:solidFill>
                  <a:srgbClr val="000000"/>
                </a:solidFill>
                <a:latin typeface="Trebuchet MS" pitchFamily="34" charset="0"/>
              </a:rPr>
              <a:t>Phones with contemporary design, ROHS, antibacterial plastic</a:t>
            </a:r>
            <a:endParaRPr lang="en-US" dirty="0">
              <a:solidFill>
                <a:srgbClr val="FFFFFF"/>
              </a:solidFill>
              <a:latin typeface="Tahoma"/>
              <a:ea typeface="Tahoma"/>
              <a:cs typeface="Tahoma"/>
            </a:endParaRPr>
          </a:p>
          <a:p>
            <a:pPr marL="0" lvl="2" eaLnBrk="0" hangingPunct="0">
              <a:spcBef>
                <a:spcPct val="0"/>
              </a:spcBef>
              <a:spcAft>
                <a:spcPts val="300"/>
              </a:spcAft>
              <a:buClr>
                <a:srgbClr val="00549F"/>
              </a:buClr>
              <a:defRPr/>
            </a:pPr>
            <a:r>
              <a:rPr lang="en-US" sz="1100" dirty="0">
                <a:solidFill>
                  <a:schemeClr val="bg1"/>
                </a:solidFill>
                <a:latin typeface="Trebuchet MS" pitchFamily="34" charset="0"/>
              </a:rPr>
              <a:t>Options</a:t>
            </a:r>
            <a:endParaRPr lang="en-US" dirty="0">
              <a:solidFill>
                <a:schemeClr val="bg1"/>
              </a:solidFill>
              <a:latin typeface="Tahoma"/>
              <a:ea typeface="Tahoma"/>
              <a:cs typeface="Tahoma"/>
            </a:endParaRPr>
          </a:p>
          <a:p>
            <a:pPr marL="117475" indent="-117475">
              <a:spcBef>
                <a:spcPct val="0"/>
              </a:spcBef>
              <a:buClr>
                <a:srgbClr val="00549F"/>
              </a:buClr>
              <a:buFontTx/>
              <a:buChar char="•"/>
            </a:pPr>
            <a:r>
              <a:rPr lang="en-US" sz="1000" dirty="0">
                <a:latin typeface="Trebuchet MS" pitchFamily="34" charset="0"/>
              </a:rPr>
              <a:t>Multi-step volume control for ringer and handset and selectable ring tones</a:t>
            </a:r>
          </a:p>
          <a:p>
            <a:pPr marL="117475" indent="-117475">
              <a:spcBef>
                <a:spcPct val="0"/>
              </a:spcBef>
              <a:buClr>
                <a:srgbClr val="00549F"/>
              </a:buClr>
              <a:buFontTx/>
              <a:buChar char="•"/>
            </a:pPr>
            <a:r>
              <a:rPr lang="en-US" sz="1000" dirty="0">
                <a:latin typeface="Trebuchet MS" pitchFamily="34" charset="0"/>
              </a:rPr>
              <a:t>Add up to 3 accessory handsets A241SDU </a:t>
            </a:r>
          </a:p>
          <a:p>
            <a:pPr marL="117475" indent="-117475">
              <a:spcBef>
                <a:spcPct val="0"/>
              </a:spcBef>
              <a:buClr>
                <a:srgbClr val="00549F"/>
              </a:buClr>
              <a:buChar char="•"/>
            </a:pPr>
            <a:r>
              <a:rPr lang="en-US" sz="1000" dirty="0">
                <a:latin typeface="Trebuchet MS" pitchFamily="34" charset="0"/>
              </a:rPr>
              <a:t>Adjustable RF transmission power</a:t>
            </a:r>
            <a:r>
              <a:rPr lang="en-US" sz="1000" dirty="0">
                <a:latin typeface="Trebuchet MS"/>
              </a:rPr>
              <a:t> to prevent interference</a:t>
            </a:r>
            <a:endParaRPr lang="en-US" dirty="0"/>
          </a:p>
        </p:txBody>
      </p:sp>
      <p:sp>
        <p:nvSpPr>
          <p:cNvPr id="30" name="Title 29"/>
          <p:cNvSpPr>
            <a:spLocks noGrp="1"/>
          </p:cNvSpPr>
          <p:nvPr>
            <p:ph type="title"/>
          </p:nvPr>
        </p:nvSpPr>
        <p:spPr>
          <a:xfrm>
            <a:off x="1310627" y="-74041"/>
            <a:ext cx="8693207" cy="792956"/>
          </a:xfrm>
        </p:spPr>
        <p:txBody>
          <a:bodyPr/>
          <a:lstStyle/>
          <a:p>
            <a:r>
              <a:rPr lang="en-US" sz="1600">
                <a:solidFill>
                  <a:srgbClr val="FFFFFF"/>
                </a:solidFill>
              </a:rPr>
              <a:t>Guest service - Room</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Centralized guest rooms management</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chemeClr val="bg1"/>
                </a:solidFill>
                <a:latin typeface="Trebuchet MS"/>
              </a:rPr>
              <a:t>Quality service</a:t>
            </a:r>
            <a:endParaRPr lang="en-US"/>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Room activities supervision</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 name="Picture 2" descr="A close up of a device&#10;&#10;Description generated with high confidence">
            <a:extLst>
              <a:ext uri="{FF2B5EF4-FFF2-40B4-BE49-F238E27FC236}">
                <a16:creationId xmlns="" xmlns:a16="http://schemas.microsoft.com/office/drawing/2014/main" id="{1D506538-9A49-4E47-83F1-88D5BCC5443C}"/>
              </a:ext>
            </a:extLst>
          </p:cNvPr>
          <p:cNvPicPr>
            <a:picLocks noChangeAspect="1"/>
          </p:cNvPicPr>
          <p:nvPr/>
        </p:nvPicPr>
        <p:blipFill>
          <a:blip r:embed="rId3">
            <a:extLst/>
          </a:blip>
          <a:stretch>
            <a:fillRect/>
          </a:stretch>
        </p:blipFill>
        <p:spPr>
          <a:xfrm>
            <a:off x="2397602" y="1925174"/>
            <a:ext cx="797630" cy="808413"/>
          </a:xfrm>
          <a:prstGeom prst="rect">
            <a:avLst/>
          </a:prstGeom>
        </p:spPr>
      </p:pic>
      <p:pic>
        <p:nvPicPr>
          <p:cNvPr id="4" name="Picture 6" descr="A close up of a telephone&#10;&#10;Description generated with high confidence">
            <a:extLst>
              <a:ext uri="{FF2B5EF4-FFF2-40B4-BE49-F238E27FC236}">
                <a16:creationId xmlns="" xmlns:a16="http://schemas.microsoft.com/office/drawing/2014/main" id="{337A07AC-EAC0-42F4-BD78-2C3B9FBBE43D}"/>
              </a:ext>
            </a:extLst>
          </p:cNvPr>
          <p:cNvPicPr>
            <a:picLocks noChangeAspect="1"/>
          </p:cNvPicPr>
          <p:nvPr/>
        </p:nvPicPr>
        <p:blipFill>
          <a:blip r:embed="rId4"/>
          <a:stretch>
            <a:fillRect/>
          </a:stretch>
        </p:blipFill>
        <p:spPr>
          <a:xfrm>
            <a:off x="1607748" y="974920"/>
            <a:ext cx="823913" cy="797719"/>
          </a:xfrm>
          <a:prstGeom prst="rect">
            <a:avLst/>
          </a:prstGeom>
        </p:spPr>
      </p:pic>
      <p:pic>
        <p:nvPicPr>
          <p:cNvPr id="8" name="Picture 8">
            <a:extLst>
              <a:ext uri="{FF2B5EF4-FFF2-40B4-BE49-F238E27FC236}">
                <a16:creationId xmlns="" xmlns:a16="http://schemas.microsoft.com/office/drawing/2014/main" id="{CBDE3D8C-8C99-49F8-B120-2E5812E1BF15}"/>
              </a:ext>
            </a:extLst>
          </p:cNvPr>
          <p:cNvPicPr>
            <a:picLocks noChangeAspect="1"/>
          </p:cNvPicPr>
          <p:nvPr/>
        </p:nvPicPr>
        <p:blipFill>
          <a:blip r:embed="rId5">
            <a:extLst/>
          </a:blip>
          <a:stretch>
            <a:fillRect/>
          </a:stretch>
        </p:blipFill>
        <p:spPr>
          <a:xfrm>
            <a:off x="1570682" y="1927734"/>
            <a:ext cx="788194" cy="814387"/>
          </a:xfrm>
          <a:prstGeom prst="rect">
            <a:avLst/>
          </a:prstGeom>
        </p:spPr>
      </p:pic>
      <p:pic>
        <p:nvPicPr>
          <p:cNvPr id="10" name="Picture 10" descr="A picture containing electronics&#10;&#10;Description generated with very high confidence">
            <a:extLst>
              <a:ext uri="{FF2B5EF4-FFF2-40B4-BE49-F238E27FC236}">
                <a16:creationId xmlns="" xmlns:a16="http://schemas.microsoft.com/office/drawing/2014/main" id="{E11A058F-18A2-4FC6-BA56-154ACDDDE0B7}"/>
              </a:ext>
            </a:extLst>
          </p:cNvPr>
          <p:cNvPicPr>
            <a:picLocks noChangeAspect="1"/>
          </p:cNvPicPr>
          <p:nvPr/>
        </p:nvPicPr>
        <p:blipFill>
          <a:blip r:embed="rId6"/>
          <a:stretch>
            <a:fillRect/>
          </a:stretch>
        </p:blipFill>
        <p:spPr>
          <a:xfrm>
            <a:off x="2469715" y="979771"/>
            <a:ext cx="835819" cy="795338"/>
          </a:xfrm>
          <a:prstGeom prst="rect">
            <a:avLst/>
          </a:prstGeom>
        </p:spPr>
      </p:pic>
      <p:pic>
        <p:nvPicPr>
          <p:cNvPr id="12" name="Picture 12" descr="A picture containing electronics&#10;&#10;Description generated with very high confidence">
            <a:extLst>
              <a:ext uri="{FF2B5EF4-FFF2-40B4-BE49-F238E27FC236}">
                <a16:creationId xmlns="" xmlns:a16="http://schemas.microsoft.com/office/drawing/2014/main" id="{C061F696-454B-4544-8C21-B33D6B617852}"/>
              </a:ext>
            </a:extLst>
          </p:cNvPr>
          <p:cNvPicPr>
            <a:picLocks noChangeAspect="1"/>
          </p:cNvPicPr>
          <p:nvPr/>
        </p:nvPicPr>
        <p:blipFill>
          <a:blip r:embed="rId7">
            <a:extLst/>
          </a:blip>
          <a:stretch>
            <a:fillRect/>
          </a:stretch>
        </p:blipFill>
        <p:spPr>
          <a:xfrm>
            <a:off x="4159645" y="1306574"/>
            <a:ext cx="807244" cy="835819"/>
          </a:xfrm>
          <a:prstGeom prst="rect">
            <a:avLst/>
          </a:prstGeom>
        </p:spPr>
      </p:pic>
      <p:pic>
        <p:nvPicPr>
          <p:cNvPr id="14" name="Picture 28" descr="A close up of a device&#10;&#10;Description generated with high confidence">
            <a:extLst>
              <a:ext uri="{FF2B5EF4-FFF2-40B4-BE49-F238E27FC236}">
                <a16:creationId xmlns="" xmlns:a16="http://schemas.microsoft.com/office/drawing/2014/main" id="{E6F70183-225B-4B5D-91F7-4058A1A96D40}"/>
              </a:ext>
            </a:extLst>
          </p:cNvPr>
          <p:cNvPicPr>
            <a:picLocks noChangeAspect="1"/>
          </p:cNvPicPr>
          <p:nvPr/>
        </p:nvPicPr>
        <p:blipFill>
          <a:blip r:embed="rId8">
            <a:extLst/>
          </a:blip>
          <a:stretch>
            <a:fillRect/>
          </a:stretch>
        </p:blipFill>
        <p:spPr>
          <a:xfrm>
            <a:off x="3364436" y="1328467"/>
            <a:ext cx="814388" cy="795338"/>
          </a:xfrm>
          <a:prstGeom prst="rect">
            <a:avLst/>
          </a:prstGeom>
        </p:spPr>
      </p:pic>
      <p:sp>
        <p:nvSpPr>
          <p:cNvPr id="7" name="TextBox 6">
            <a:extLst>
              <a:ext uri="{FF2B5EF4-FFF2-40B4-BE49-F238E27FC236}">
                <a16:creationId xmlns="" xmlns:a16="http://schemas.microsoft.com/office/drawing/2014/main" id="{882A9D36-9D21-43B0-A6EE-757DB09F380A}"/>
              </a:ext>
            </a:extLst>
          </p:cNvPr>
          <p:cNvSpPr txBox="1"/>
          <p:nvPr/>
        </p:nvSpPr>
        <p:spPr>
          <a:xfrm>
            <a:off x="1028700" y="2664619"/>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
                <a:solidFill>
                  <a:srgbClr val="000000"/>
                </a:solidFill>
                <a:latin typeface="+mj-lt"/>
                <a:cs typeface="Segoe UI" panose="020B0502040204020203" pitchFamily="34" charset="0"/>
              </a:rPr>
              <a:t>A2310 – 1 line corded  "</a:t>
            </a:r>
            <a:r>
              <a:rPr lang="en-US" sz="600" err="1">
                <a:solidFill>
                  <a:srgbClr val="000000"/>
                </a:solidFill>
                <a:latin typeface="+mj-lt"/>
                <a:cs typeface="Segoe UI" panose="020B0502040204020203" pitchFamily="34" charset="0"/>
              </a:rPr>
              <a:t>TrimStyle</a:t>
            </a:r>
            <a:r>
              <a:rPr lang="en-US" sz="600">
                <a:solidFill>
                  <a:srgbClr val="000000"/>
                </a:solidFill>
                <a:latin typeface="+mj-lt"/>
                <a:cs typeface="Segoe UI" panose="020B0502040204020203" pitchFamily="34" charset="0"/>
              </a:rPr>
              <a:t>" phone</a:t>
            </a:r>
            <a:endParaRPr lang="en-US" sz="600" err="1">
              <a:solidFill>
                <a:srgbClr val="000000"/>
              </a:solidFill>
              <a:latin typeface="+mj-lt"/>
              <a:cs typeface="Segoe UI" panose="020B0502040204020203" pitchFamily="34" charset="0"/>
            </a:endParaRPr>
          </a:p>
        </p:txBody>
      </p:sp>
      <p:sp>
        <p:nvSpPr>
          <p:cNvPr id="35" name="TextBox 34">
            <a:extLst>
              <a:ext uri="{FF2B5EF4-FFF2-40B4-BE49-F238E27FC236}">
                <a16:creationId xmlns="" xmlns:a16="http://schemas.microsoft.com/office/drawing/2014/main" id="{9B967B6A-745B-445E-8621-971BE0F3B77E}"/>
              </a:ext>
            </a:extLst>
          </p:cNvPr>
          <p:cNvSpPr txBox="1"/>
          <p:nvPr/>
        </p:nvSpPr>
        <p:spPr>
          <a:xfrm>
            <a:off x="1028700" y="1678780"/>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
                <a:solidFill>
                  <a:srgbClr val="000000"/>
                </a:solidFill>
                <a:latin typeface="+mj-lt"/>
                <a:cs typeface="Segoe UI" panose="020B0502040204020203" pitchFamily="34" charset="0"/>
              </a:rPr>
              <a:t>A2210 – 1 line corded  standard bedside and desk phone</a:t>
            </a:r>
            <a:endParaRPr lang="en-US" sz="600" err="1">
              <a:solidFill>
                <a:srgbClr val="000000"/>
              </a:solidFill>
              <a:latin typeface="+mj-lt"/>
              <a:cs typeface="Segoe UI" panose="020B0502040204020203" pitchFamily="34" charset="0"/>
            </a:endParaRPr>
          </a:p>
        </p:txBody>
      </p:sp>
      <p:sp>
        <p:nvSpPr>
          <p:cNvPr id="36" name="TextBox 35">
            <a:extLst>
              <a:ext uri="{FF2B5EF4-FFF2-40B4-BE49-F238E27FC236}">
                <a16:creationId xmlns="" xmlns:a16="http://schemas.microsoft.com/office/drawing/2014/main" id="{5442DB81-82D0-4E7D-863A-41C45DBA36FA}"/>
              </a:ext>
            </a:extLst>
          </p:cNvPr>
          <p:cNvSpPr txBox="1"/>
          <p:nvPr/>
        </p:nvSpPr>
        <p:spPr>
          <a:xfrm>
            <a:off x="2700338" y="2193131"/>
            <a:ext cx="2743200" cy="1846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00">
                <a:solidFill>
                  <a:srgbClr val="000000"/>
                </a:solidFill>
                <a:latin typeface="+mj-lt"/>
                <a:cs typeface="Segoe UI" panose="020B0502040204020203" pitchFamily="34" charset="0"/>
              </a:rPr>
              <a:t>A2211 – 1 line corded  "Petite" phone</a:t>
            </a:r>
            <a:endParaRPr lang="en-US" sz="600" err="1">
              <a:solidFill>
                <a:srgbClr val="000000"/>
              </a:solidFill>
              <a:latin typeface="+mj-lt"/>
              <a:cs typeface="Segoe UI" panose="020B0502040204020203" pitchFamily="34" charset="0"/>
            </a:endParaRPr>
          </a:p>
        </p:txBody>
      </p:sp>
      <p:sp>
        <p:nvSpPr>
          <p:cNvPr id="37" name="Rectangle 36">
            <a:hlinkClick r:id="rId9"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8" name="Rectangle 37">
            <a:hlinkClick r:id="rId10"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45" name="Rectangle 44">
            <a:hlinkClick r:id="rId11"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7" name="Rectangle 46">
            <a:hlinkClick r:id="rId12"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8" name="Rectangle 47">
            <a:hlinkClick r:id="rId13"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9" name="Rectangle 48">
            <a:hlinkClick r:id="rId14"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50" name="Rectangle 49">
            <a:hlinkClick r:id="rId15"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1" name="Rectangle 50">
            <a:hlinkClick r:id="rId16"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2" name="Rectangle 51">
            <a:hlinkClick r:id="rId17"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3" name="Rectangle 52">
            <a:hlinkClick r:id="rId18"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4" name="Rectangle 53">
            <a:hlinkClick r:id="rId19"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5" name="Rectangle 54">
            <a:hlinkClick r:id="rId20"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6" name="Rectangle 55">
            <a:hlinkClick r:id="rId21"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7" name="Rectangle 56">
            <a:hlinkClick r:id="rId22"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8" name="Oval 57"/>
          <p:cNvSpPr/>
          <p:nvPr/>
        </p:nvSpPr>
        <p:spPr>
          <a:xfrm>
            <a:off x="1089047" y="4073362"/>
            <a:ext cx="152400" cy="152400"/>
          </a:xfrm>
          <a:prstGeom prst="ellipse">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11876791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56914" y="3267127"/>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7475" indent="-117475">
              <a:spcBef>
                <a:spcPct val="0"/>
              </a:spcBef>
              <a:buChar char="•"/>
            </a:pPr>
            <a:r>
              <a:rPr lang="en-US" sz="1200" dirty="0">
                <a:solidFill>
                  <a:schemeClr val="bg1"/>
                </a:solidFill>
                <a:latin typeface="Trebuchet MS" pitchFamily="34" charset="0"/>
              </a:rPr>
              <a:t>Short description</a:t>
            </a:r>
            <a:endParaRPr lang="en-US" dirty="0">
              <a:solidFill>
                <a:schemeClr val="bg1"/>
              </a:solidFill>
              <a:latin typeface="Trebuchet MS" pitchFamily="34" charset="0"/>
            </a:endParaRPr>
          </a:p>
          <a:p>
            <a:pPr>
              <a:spcBef>
                <a:spcPct val="0"/>
              </a:spcBef>
            </a:pPr>
            <a:r>
              <a:rPr lang="en-US" sz="1000" dirty="0">
                <a:solidFill>
                  <a:srgbClr val="000000"/>
                </a:solidFill>
              </a:rPr>
              <a:t>With the Native front Desk, the communication system is fully integrated within the Hotel Application and can support up to 300 phones for guest rooms and staff. Add on module 120 allows to supervise up to 120 guest rooms per Premium DeskPhone. OXO Link Driver runs as a windows service. IP connection. Free of charge connector available within OXO Connect Hotel configuration.</a:t>
            </a:r>
            <a:endParaRPr lang="en-US" dirty="0">
              <a:solidFill>
                <a:srgbClr val="000000"/>
              </a:solidFill>
            </a:endParaRPr>
          </a:p>
          <a:p>
            <a:endParaRPr lang="en-US" sz="1000" dirty="0">
              <a:solidFill>
                <a:schemeClr val="tx1"/>
              </a:solidFill>
              <a:latin typeface="Trebuchet MS" pitchFamily="34" charset="0"/>
            </a:endParaRPr>
          </a:p>
        </p:txBody>
      </p:sp>
      <p:sp>
        <p:nvSpPr>
          <p:cNvPr id="6" name="Rectangle 5"/>
          <p:cNvSpPr/>
          <p:nvPr/>
        </p:nvSpPr>
        <p:spPr>
          <a:xfrm>
            <a:off x="5251569" y="776782"/>
            <a:ext cx="3943385" cy="1846659"/>
          </a:xfrm>
          <a:prstGeom prst="rect">
            <a:avLst/>
          </a:prstGeom>
        </p:spPr>
        <p:txBody>
          <a:bodyPr wrap="square" anchor="t">
            <a:spAutoFit/>
          </a:bodyPr>
          <a:lstStyle/>
          <a:p>
            <a:pPr>
              <a:spcBef>
                <a:spcPts val="0"/>
              </a:spcBef>
              <a:buClr>
                <a:srgbClr val="00549F"/>
              </a:buClr>
            </a:pPr>
            <a:r>
              <a:rPr lang="en-US" sz="1100">
                <a:solidFill>
                  <a:schemeClr val="bg1"/>
                </a:solidFill>
                <a:latin typeface="Trebuchet MS" pitchFamily="34" charset="0"/>
              </a:rPr>
              <a:t>Key benefits</a:t>
            </a:r>
            <a:endParaRPr lang="en-US">
              <a:solidFill>
                <a:schemeClr val="bg1"/>
              </a:solidFill>
              <a:ea typeface="Tahoma"/>
              <a:cs typeface="Tahoma"/>
            </a:endParaRPr>
          </a:p>
          <a:p>
            <a:pPr marL="117475" indent="-117475" eaLnBrk="0" hangingPunct="0">
              <a:spcBef>
                <a:spcPct val="0"/>
              </a:spcBef>
              <a:spcAft>
                <a:spcPts val="300"/>
              </a:spcAft>
              <a:buClr>
                <a:srgbClr val="00549F"/>
              </a:buClr>
              <a:buChar char="•"/>
              <a:defRPr/>
            </a:pPr>
            <a:r>
              <a:rPr lang="sv-SE" sz="1000">
                <a:solidFill>
                  <a:srgbClr val="000000"/>
                </a:solidFill>
                <a:latin typeface="Trebuchet MS" pitchFamily="34" charset="0"/>
              </a:rPr>
              <a:t>Offer an interface (OHL API) for a transparent integration</a:t>
            </a:r>
            <a:r>
              <a:rPr lang="sv-SE" sz="1000">
                <a:latin typeface="Trebuchet MS"/>
              </a:rPr>
              <a:t> </a:t>
            </a:r>
            <a:r>
              <a:rPr lang="sv-SE" sz="1000" err="1">
                <a:solidFill>
                  <a:srgbClr val="000000"/>
                </a:solidFill>
                <a:latin typeface="Trebuchet MS" pitchFamily="34" charset="0"/>
              </a:rPr>
              <a:t>with</a:t>
            </a:r>
            <a:r>
              <a:rPr lang="sv-SE" sz="1000">
                <a:solidFill>
                  <a:srgbClr val="000000"/>
                </a:solidFill>
                <a:latin typeface="Trebuchet MS" pitchFamily="34" charset="0"/>
              </a:rPr>
              <a:t> PMS.</a:t>
            </a:r>
            <a:endParaRPr lang="en-US" sz="1000">
              <a:solidFill>
                <a:srgbClr val="000000"/>
              </a:solidFill>
              <a:latin typeface="Trebuchet MS" pitchFamily="34" charset="0"/>
            </a:endParaRPr>
          </a:p>
          <a:p>
            <a:pPr marL="117475" indent="-117475" eaLnBrk="0" hangingPunct="0">
              <a:spcBef>
                <a:spcPct val="0"/>
              </a:spcBef>
              <a:spcAft>
                <a:spcPts val="300"/>
              </a:spcAft>
              <a:buClr>
                <a:srgbClr val="00549F"/>
              </a:buClr>
              <a:buChar char="•"/>
              <a:defRPr/>
            </a:pPr>
            <a:r>
              <a:rPr lang="sv-SE" sz="1000" err="1">
                <a:solidFill>
                  <a:srgbClr val="000000"/>
                </a:solidFill>
                <a:latin typeface="Trebuchet MS" pitchFamily="34" charset="0"/>
              </a:rPr>
              <a:t>Provide</a:t>
            </a:r>
            <a:r>
              <a:rPr lang="sv-SE" sz="1000">
                <a:solidFill>
                  <a:srgbClr val="000000"/>
                </a:solidFill>
                <a:latin typeface="Trebuchet MS" pitchFamily="34" charset="0"/>
              </a:rPr>
              <a:t> </a:t>
            </a:r>
            <a:r>
              <a:rPr lang="sv-SE" sz="1000" err="1">
                <a:solidFill>
                  <a:srgbClr val="000000"/>
                </a:solidFill>
                <a:latin typeface="Trebuchet MS" pitchFamily="34" charset="0"/>
              </a:rPr>
              <a:t>accounting</a:t>
            </a:r>
            <a:r>
              <a:rPr lang="sv-SE" sz="1000">
                <a:solidFill>
                  <a:srgbClr val="000000"/>
                </a:solidFill>
                <a:latin typeface="Trebuchet MS" pitchFamily="34" charset="0"/>
              </a:rPr>
              <a:t> mode in a XML format </a:t>
            </a:r>
            <a:r>
              <a:rPr lang="sv-SE" sz="1000" err="1">
                <a:solidFill>
                  <a:srgbClr val="000000"/>
                </a:solidFill>
                <a:latin typeface="Trebuchet MS" pitchFamily="34" charset="0"/>
              </a:rPr>
              <a:t>file</a:t>
            </a:r>
            <a:r>
              <a:rPr lang="sv-SE" sz="1000">
                <a:solidFill>
                  <a:srgbClr val="000000"/>
                </a:solidFill>
                <a:latin typeface="Trebuchet MS" pitchFamily="34" charset="0"/>
              </a:rPr>
              <a:t>.</a:t>
            </a:r>
            <a:endParaRPr lang="en-US" sz="1000">
              <a:solidFill>
                <a:srgbClr val="000000"/>
              </a:solidFill>
              <a:latin typeface="Trebuchet MS" pitchFamily="34" charset="0"/>
            </a:endParaRPr>
          </a:p>
          <a:p>
            <a:pPr marL="117475" indent="-117475" eaLnBrk="0" hangingPunct="0">
              <a:spcBef>
                <a:spcPct val="0"/>
              </a:spcBef>
              <a:spcAft>
                <a:spcPts val="300"/>
              </a:spcAft>
              <a:buClr>
                <a:srgbClr val="00549F"/>
              </a:buClr>
              <a:buChar char="•"/>
              <a:defRPr/>
            </a:pPr>
            <a:r>
              <a:rPr lang="sv-SE" sz="1000">
                <a:solidFill>
                  <a:srgbClr val="000000"/>
                </a:solidFill>
                <a:latin typeface="Trebuchet MS" pitchFamily="34" charset="0"/>
              </a:rPr>
              <a:t>Basic installation and </a:t>
            </a:r>
            <a:r>
              <a:rPr lang="sv-SE" sz="1000" err="1">
                <a:solidFill>
                  <a:srgbClr val="000000"/>
                </a:solidFill>
                <a:latin typeface="Trebuchet MS" pitchFamily="34" charset="0"/>
              </a:rPr>
              <a:t>functional</a:t>
            </a:r>
            <a:r>
              <a:rPr lang="sv-SE" sz="1000">
                <a:solidFill>
                  <a:srgbClr val="000000"/>
                </a:solidFill>
                <a:latin typeface="Trebuchet MS" pitchFamily="34" charset="0"/>
              </a:rPr>
              <a:t> </a:t>
            </a:r>
            <a:r>
              <a:rPr lang="sv-SE" sz="1000" err="1">
                <a:solidFill>
                  <a:srgbClr val="000000"/>
                </a:solidFill>
                <a:latin typeface="Trebuchet MS" pitchFamily="34" charset="0"/>
              </a:rPr>
              <a:t>architecture</a:t>
            </a:r>
            <a:r>
              <a:rPr lang="sv-SE" sz="1000">
                <a:solidFill>
                  <a:srgbClr val="000000"/>
                </a:solidFill>
                <a:latin typeface="Trebuchet MS" pitchFamily="34" charset="0"/>
              </a:rPr>
              <a:t>.</a:t>
            </a:r>
            <a:endParaRPr lang="en-US"/>
          </a:p>
          <a:p>
            <a:pPr eaLnBrk="0" hangingPunct="0">
              <a:spcBef>
                <a:spcPts val="0"/>
              </a:spcBef>
              <a:buClr>
                <a:srgbClr val="00549F"/>
              </a:buClr>
              <a:defRPr/>
            </a:pPr>
            <a:endParaRPr lang="en-US" sz="1100">
              <a:solidFill>
                <a:schemeClr val="bg1"/>
              </a:solidFill>
              <a:latin typeface="Trebuchet MS" pitchFamily="34" charset="0"/>
            </a:endParaRPr>
          </a:p>
          <a:p>
            <a:pPr indent="-635" eaLnBrk="0" hangingPunct="0">
              <a:spcBef>
                <a:spcPts val="0"/>
              </a:spcBef>
              <a:buClr>
                <a:srgbClr val="00549F"/>
              </a:buClr>
              <a:defRPr/>
            </a:pPr>
            <a:endParaRPr lang="en-US" sz="1100">
              <a:solidFill>
                <a:schemeClr val="bg1"/>
              </a:solidFill>
              <a:latin typeface="Trebuchet MS" pitchFamily="34" charset="0"/>
            </a:endParaRPr>
          </a:p>
          <a:p>
            <a:pPr>
              <a:spcBef>
                <a:spcPts val="0"/>
              </a:spcBef>
              <a:buClr>
                <a:srgbClr val="00549F"/>
              </a:buClr>
            </a:pPr>
            <a:endParaRPr lang="en-US" sz="1100">
              <a:solidFill>
                <a:schemeClr val="bg1"/>
              </a:solidFill>
              <a:latin typeface="Trebuchet MS" pitchFamily="34" charset="0"/>
            </a:endParaRPr>
          </a:p>
          <a:p>
            <a:pPr marL="179705" indent="-180975">
              <a:spcBef>
                <a:spcPts val="0"/>
              </a:spcBef>
              <a:buClr>
                <a:srgbClr val="00549F"/>
              </a:buClr>
              <a:buFontTx/>
              <a:buChar char="•"/>
            </a:pPr>
            <a:endParaRPr lang="en-US" sz="900">
              <a:solidFill>
                <a:schemeClr val="tx1"/>
              </a:solidFill>
              <a:latin typeface="Trebuchet MS" pitchFamily="34" charset="0"/>
            </a:endParaRPr>
          </a:p>
          <a:p>
            <a:pPr marL="180975" indent="-180975">
              <a:buClr>
                <a:schemeClr val="bg2"/>
              </a:buClr>
              <a:buFontTx/>
              <a:buChar char="•"/>
            </a:pPr>
            <a:endParaRPr lang="en-US" sz="900">
              <a:solidFill>
                <a:schemeClr val="tx1"/>
              </a:solidFill>
              <a:latin typeface="Trebuchet MS" pitchFamily="34" charset="0"/>
            </a:endParaRP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OXO Link Driver </a:t>
            </a:r>
            <a:br>
              <a:rPr lang="en-US" sz="1600">
                <a:solidFill>
                  <a:schemeClr val="bg1"/>
                </a:solidFill>
              </a:rPr>
            </a:br>
            <a:r>
              <a:rPr lang="en-US" sz="1100">
                <a:solidFill>
                  <a:schemeClr val="bg1"/>
                </a:solidFill>
              </a:rPr>
              <a:t>Native front desk integration</a:t>
            </a:r>
            <a:endParaRPr lang="en-US" sz="1100" b="0">
              <a:solidFill>
                <a:schemeClr val="bg1"/>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Integration with PMS</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Trebuchet MS"/>
              </a:rPr>
              <a:t>Support up to 300 phones for guest rooms and staff</a:t>
            </a:r>
            <a:endParaRPr lang="en-US" dirty="0">
              <a:solidFill>
                <a:schemeClr val="bg1"/>
              </a:solidFill>
            </a:endParaRP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Easy installation</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6" name="Oval 45"/>
          <p:cNvSpPr/>
          <p:nvPr/>
        </p:nvSpPr>
        <p:spPr>
          <a:xfrm>
            <a:off x="1107272" y="2416028"/>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2" name="Picture 2" descr="A picture containing indoor, monitor&#10;&#10;Description generated with high confidence">
            <a:extLst>
              <a:ext uri="{FF2B5EF4-FFF2-40B4-BE49-F238E27FC236}">
                <a16:creationId xmlns="" xmlns:a16="http://schemas.microsoft.com/office/drawing/2014/main" id="{2934666F-24C2-47CC-A5BC-1833202000A0}"/>
              </a:ext>
            </a:extLst>
          </p:cNvPr>
          <p:cNvPicPr>
            <a:picLocks noChangeAspect="1"/>
          </p:cNvPicPr>
          <p:nvPr/>
        </p:nvPicPr>
        <p:blipFill>
          <a:blip r:embed="rId3"/>
          <a:stretch>
            <a:fillRect/>
          </a:stretch>
        </p:blipFill>
        <p:spPr>
          <a:xfrm>
            <a:off x="1753961" y="1790020"/>
            <a:ext cx="1292679" cy="379640"/>
          </a:xfrm>
          <a:prstGeom prst="rect">
            <a:avLst/>
          </a:prstGeom>
        </p:spPr>
      </p:pic>
      <p:sp>
        <p:nvSpPr>
          <p:cNvPr id="8" name="Rectangle: Rounded Corners 7">
            <a:extLst>
              <a:ext uri="{FF2B5EF4-FFF2-40B4-BE49-F238E27FC236}">
                <a16:creationId xmlns="" xmlns:a16="http://schemas.microsoft.com/office/drawing/2014/main" id="{E0DBB9C4-62C7-48F8-B79B-3BFE8AD82CFD}"/>
              </a:ext>
            </a:extLst>
          </p:cNvPr>
          <p:cNvSpPr/>
          <p:nvPr/>
        </p:nvSpPr>
        <p:spPr>
          <a:xfrm>
            <a:off x="3420836" y="1363436"/>
            <a:ext cx="1600199" cy="914400"/>
          </a:xfrm>
          <a:prstGeom prst="roundRect">
            <a:avLst/>
          </a:prstGeom>
          <a:noFill/>
          <a:ln w="28575">
            <a:solidFill>
              <a:schemeClr val="accent4"/>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9" name="Rectangle: Rounded Corners 8">
            <a:extLst>
              <a:ext uri="{FF2B5EF4-FFF2-40B4-BE49-F238E27FC236}">
                <a16:creationId xmlns="" xmlns:a16="http://schemas.microsoft.com/office/drawing/2014/main" id="{056397FC-F8FD-4744-8632-A974634F326F}"/>
              </a:ext>
            </a:extLst>
          </p:cNvPr>
          <p:cNvSpPr/>
          <p:nvPr/>
        </p:nvSpPr>
        <p:spPr>
          <a:xfrm>
            <a:off x="3502478" y="1428749"/>
            <a:ext cx="1445077" cy="220436"/>
          </a:xfrm>
          <a:prstGeom prst="roundRect">
            <a:avLst/>
          </a:prstGeom>
          <a:solidFill>
            <a:schemeClr val="accent2">
              <a:lumMod val="60000"/>
              <a:lumOff val="40000"/>
            </a:schemeClr>
          </a:solidFill>
          <a:ln>
            <a:solidFill>
              <a:schemeClr val="accent2">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a:latin typeface="Trebuchet MS"/>
                <a:cs typeface="Trebuchet MS"/>
              </a:rPr>
              <a:t>PMS</a:t>
            </a:r>
          </a:p>
        </p:txBody>
      </p:sp>
      <p:sp>
        <p:nvSpPr>
          <p:cNvPr id="35" name="Rectangle: Rounded Corners 34">
            <a:extLst>
              <a:ext uri="{FF2B5EF4-FFF2-40B4-BE49-F238E27FC236}">
                <a16:creationId xmlns="" xmlns:a16="http://schemas.microsoft.com/office/drawing/2014/main" id="{E2FCFA1A-BE69-4AF2-A17D-CD2EB8116034}"/>
              </a:ext>
            </a:extLst>
          </p:cNvPr>
          <p:cNvSpPr/>
          <p:nvPr/>
        </p:nvSpPr>
        <p:spPr>
          <a:xfrm>
            <a:off x="3502478" y="1983921"/>
            <a:ext cx="1445077" cy="220436"/>
          </a:xfrm>
          <a:prstGeom prst="roundRect">
            <a:avLst/>
          </a:prstGeom>
          <a:solidFill>
            <a:schemeClr val="accent2">
              <a:lumMod val="60000"/>
              <a:lumOff val="40000"/>
            </a:schemeClr>
          </a:solidFill>
          <a:ln>
            <a:solidFill>
              <a:schemeClr val="accent2">
                <a:lumMod val="60000"/>
                <a:lumOff val="40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900" dirty="0">
                <a:latin typeface="Trebuchet MS"/>
                <a:cs typeface="Trebuchet MS"/>
              </a:rPr>
              <a:t>OXO Link Driver</a:t>
            </a:r>
          </a:p>
        </p:txBody>
      </p:sp>
      <p:cxnSp>
        <p:nvCxnSpPr>
          <p:cNvPr id="10" name="Straight Arrow Connector 9">
            <a:extLst>
              <a:ext uri="{FF2B5EF4-FFF2-40B4-BE49-F238E27FC236}">
                <a16:creationId xmlns="" xmlns:a16="http://schemas.microsoft.com/office/drawing/2014/main" id="{793E66B8-C702-46BD-876E-F956040F905E}"/>
              </a:ext>
            </a:extLst>
          </p:cNvPr>
          <p:cNvCxnSpPr/>
          <p:nvPr/>
        </p:nvCxnSpPr>
        <p:spPr bwMode="auto">
          <a:xfrm>
            <a:off x="4220936" y="1681843"/>
            <a:ext cx="0" cy="302079"/>
          </a:xfrm>
          <a:prstGeom prst="straightConnector1">
            <a:avLst/>
          </a:prstGeom>
          <a:noFill/>
          <a:ln w="12700" cap="flat" cmpd="sng" algn="ctr">
            <a:solidFill>
              <a:schemeClr val="tx1"/>
            </a:solidFill>
            <a:prstDash val="solid"/>
            <a:round/>
            <a:headEnd type="triangle"/>
            <a:tailEnd type="triangle"/>
          </a:ln>
          <a:effectLst/>
        </p:spPr>
      </p:cxnSp>
      <p:sp>
        <p:nvSpPr>
          <p:cNvPr id="11" name="TextBox 10">
            <a:extLst>
              <a:ext uri="{FF2B5EF4-FFF2-40B4-BE49-F238E27FC236}">
                <a16:creationId xmlns="" xmlns:a16="http://schemas.microsoft.com/office/drawing/2014/main" id="{7E33FB50-EA38-4EEC-892B-96D36127D3E2}"/>
              </a:ext>
            </a:extLst>
          </p:cNvPr>
          <p:cNvSpPr txBox="1"/>
          <p:nvPr/>
        </p:nvSpPr>
        <p:spPr>
          <a:xfrm>
            <a:off x="4180114" y="1698171"/>
            <a:ext cx="55517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000000"/>
                </a:solidFill>
                <a:latin typeface="+mj-lt"/>
                <a:cs typeface="Segoe UI" panose="020B0502040204020203" pitchFamily="34" charset="0"/>
              </a:rPr>
              <a:t>OHL</a:t>
            </a:r>
            <a:endParaRPr lang="en-US" sz="900" err="1">
              <a:solidFill>
                <a:srgbClr val="000000"/>
              </a:solidFill>
              <a:latin typeface="+mj-lt"/>
              <a:cs typeface="Segoe UI" panose="020B0502040204020203" pitchFamily="34" charset="0"/>
            </a:endParaRPr>
          </a:p>
        </p:txBody>
      </p:sp>
      <p:sp>
        <p:nvSpPr>
          <p:cNvPr id="12" name="TextBox 11">
            <a:extLst>
              <a:ext uri="{FF2B5EF4-FFF2-40B4-BE49-F238E27FC236}">
                <a16:creationId xmlns="" xmlns:a16="http://schemas.microsoft.com/office/drawing/2014/main" id="{2A828ED9-7146-402E-8703-2EEC86367742}"/>
              </a:ext>
            </a:extLst>
          </p:cNvPr>
          <p:cNvSpPr txBox="1"/>
          <p:nvPr/>
        </p:nvSpPr>
        <p:spPr>
          <a:xfrm>
            <a:off x="3551464" y="1118507"/>
            <a:ext cx="139609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000000"/>
                </a:solidFill>
                <a:latin typeface="+mj-lt"/>
                <a:cs typeface="Segoe UI" panose="020B0502040204020203" pitchFamily="34" charset="0"/>
              </a:rPr>
              <a:t>PMS Server</a:t>
            </a:r>
            <a:endParaRPr lang="en-US" sz="1000" err="1">
              <a:solidFill>
                <a:srgbClr val="000000"/>
              </a:solidFill>
              <a:latin typeface="+mj-lt"/>
              <a:cs typeface="Segoe UI" panose="020B0502040204020203" pitchFamily="34" charset="0"/>
            </a:endParaRPr>
          </a:p>
        </p:txBody>
      </p:sp>
      <p:sp>
        <p:nvSpPr>
          <p:cNvPr id="38" name="TextBox 37">
            <a:extLst>
              <a:ext uri="{FF2B5EF4-FFF2-40B4-BE49-F238E27FC236}">
                <a16:creationId xmlns="" xmlns:a16="http://schemas.microsoft.com/office/drawing/2014/main" id="{47555DAC-D1B2-4040-A30C-B5C7686FC8D5}"/>
              </a:ext>
            </a:extLst>
          </p:cNvPr>
          <p:cNvSpPr txBox="1"/>
          <p:nvPr/>
        </p:nvSpPr>
        <p:spPr>
          <a:xfrm>
            <a:off x="1673678" y="1118507"/>
            <a:ext cx="1396093"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000000"/>
                </a:solidFill>
                <a:latin typeface="+mj-lt"/>
                <a:cs typeface="Segoe UI" panose="020B0502040204020203" pitchFamily="34" charset="0"/>
              </a:rPr>
              <a:t>OXO Connect</a:t>
            </a:r>
            <a:endParaRPr lang="en-US" sz="1000" err="1">
              <a:solidFill>
                <a:srgbClr val="000000"/>
              </a:solidFill>
              <a:latin typeface="+mj-lt"/>
              <a:cs typeface="Segoe UI" panose="020B0502040204020203" pitchFamily="34" charset="0"/>
            </a:endParaRPr>
          </a:p>
        </p:txBody>
      </p:sp>
      <p:cxnSp>
        <p:nvCxnSpPr>
          <p:cNvPr id="13" name="Straight Arrow Connector 12">
            <a:extLst>
              <a:ext uri="{FF2B5EF4-FFF2-40B4-BE49-F238E27FC236}">
                <a16:creationId xmlns="" xmlns:a16="http://schemas.microsoft.com/office/drawing/2014/main" id="{1AC22700-1122-49EF-A6D8-242EA587B522}"/>
              </a:ext>
            </a:extLst>
          </p:cNvPr>
          <p:cNvCxnSpPr/>
          <p:nvPr/>
        </p:nvCxnSpPr>
        <p:spPr bwMode="auto">
          <a:xfrm flipV="1">
            <a:off x="1755321" y="2661557"/>
            <a:ext cx="3192236" cy="16329"/>
          </a:xfrm>
          <a:prstGeom prst="straightConnector1">
            <a:avLst/>
          </a:prstGeom>
          <a:noFill/>
          <a:ln w="57150" cap="flat" cmpd="sng" algn="ctr">
            <a:solidFill>
              <a:schemeClr val="tx1"/>
            </a:solidFill>
            <a:prstDash val="solid"/>
            <a:round/>
            <a:headEnd type="none" w="med" len="med"/>
            <a:tailEnd type="none"/>
          </a:ln>
          <a:effectLst/>
        </p:spPr>
      </p:cxnSp>
      <p:cxnSp>
        <p:nvCxnSpPr>
          <p:cNvPr id="14" name="Straight Arrow Connector 13">
            <a:extLst>
              <a:ext uri="{FF2B5EF4-FFF2-40B4-BE49-F238E27FC236}">
                <a16:creationId xmlns="" xmlns:a16="http://schemas.microsoft.com/office/drawing/2014/main" id="{0695144F-9627-42C4-8F2A-ED99732E4593}"/>
              </a:ext>
            </a:extLst>
          </p:cNvPr>
          <p:cNvCxnSpPr/>
          <p:nvPr/>
        </p:nvCxnSpPr>
        <p:spPr bwMode="auto">
          <a:xfrm flipH="1">
            <a:off x="4220936" y="2277836"/>
            <a:ext cx="0" cy="391885"/>
          </a:xfrm>
          <a:prstGeom prst="straightConnector1">
            <a:avLst/>
          </a:prstGeom>
          <a:noFill/>
          <a:ln w="12700" cap="flat" cmpd="sng" algn="ctr">
            <a:solidFill>
              <a:schemeClr val="tx1"/>
            </a:solidFill>
            <a:prstDash val="solid"/>
            <a:round/>
            <a:headEnd type="none" w="med" len="med"/>
            <a:tailEnd type="none"/>
          </a:ln>
          <a:effectLst/>
        </p:spPr>
      </p:cxnSp>
      <p:cxnSp>
        <p:nvCxnSpPr>
          <p:cNvPr id="31" name="Straight Arrow Connector 30">
            <a:extLst>
              <a:ext uri="{FF2B5EF4-FFF2-40B4-BE49-F238E27FC236}">
                <a16:creationId xmlns="" xmlns:a16="http://schemas.microsoft.com/office/drawing/2014/main" id="{75D9D16F-0A3B-42D9-8271-A52B15060815}"/>
              </a:ext>
            </a:extLst>
          </p:cNvPr>
          <p:cNvCxnSpPr/>
          <p:nvPr/>
        </p:nvCxnSpPr>
        <p:spPr bwMode="auto">
          <a:xfrm>
            <a:off x="2318657" y="2171699"/>
            <a:ext cx="0" cy="473529"/>
          </a:xfrm>
          <a:prstGeom prst="straightConnector1">
            <a:avLst/>
          </a:prstGeom>
          <a:noFill/>
          <a:ln w="12700" cap="flat" cmpd="sng" algn="ctr">
            <a:solidFill>
              <a:schemeClr val="tx1"/>
            </a:solidFill>
            <a:prstDash val="solid"/>
            <a:round/>
            <a:headEnd type="none" w="med" len="med"/>
            <a:tailEnd type="none"/>
          </a:ln>
          <a:effectLst/>
        </p:spPr>
      </p:cxnSp>
      <p:sp>
        <p:nvSpPr>
          <p:cNvPr id="32" name="TextBox 31">
            <a:extLst>
              <a:ext uri="{FF2B5EF4-FFF2-40B4-BE49-F238E27FC236}">
                <a16:creationId xmlns="" xmlns:a16="http://schemas.microsoft.com/office/drawing/2014/main" id="{BA213B3F-64CA-49AF-A3D9-A3CC8F2A9E46}"/>
              </a:ext>
            </a:extLst>
          </p:cNvPr>
          <p:cNvSpPr txBox="1"/>
          <p:nvPr/>
        </p:nvSpPr>
        <p:spPr>
          <a:xfrm>
            <a:off x="1828800" y="2424793"/>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000000"/>
                </a:solidFill>
                <a:latin typeface="+mj-lt"/>
                <a:cs typeface="Segoe UI" panose="020B0502040204020203" pitchFamily="34" charset="0"/>
              </a:rPr>
              <a:t>TCP/IP</a:t>
            </a:r>
            <a:endParaRPr lang="en-US" sz="1000" err="1">
              <a:solidFill>
                <a:srgbClr val="000000"/>
              </a:solidFill>
              <a:latin typeface="+mj-lt"/>
              <a:cs typeface="Segoe UI" panose="020B0502040204020203" pitchFamily="34" charset="0"/>
            </a:endParaRPr>
          </a:p>
        </p:txBody>
      </p:sp>
      <p:sp>
        <p:nvSpPr>
          <p:cNvPr id="45" name="Rectangle 44">
            <a:hlinkClick r:id="rId4"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47" name="Rectangle 46">
            <a:hlinkClick r:id="rId5"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48" name="Rectangle 47">
            <a:hlinkClick r:id="rId6"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9" name="Rectangle 48">
            <a:hlinkClick r:id="rId7"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50" name="Rectangle 49">
            <a:hlinkClick r:id="rId8"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51" name="Rectangle 50">
            <a:hlinkClick r:id="rId9"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52" name="Rectangle 51">
            <a:hlinkClick r:id="rId10"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3" name="Rectangle 52">
            <a:hlinkClick r:id="rId11"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4" name="Rectangle 53">
            <a:hlinkClick r:id="rId12"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5" name="Rectangle 54">
            <a:hlinkClick r:id="rId13"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6" name="Rectangle 55">
            <a:hlinkClick r:id="rId14"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7" name="Rectangle 56">
            <a:hlinkClick r:id="rId15"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8" name="Rectangle 57">
            <a:hlinkClick r:id="rId16"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9" name="Rectangle 58">
            <a:hlinkClick r:id="rId17"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60" name="Oval 59"/>
          <p:cNvSpPr/>
          <p:nvPr/>
        </p:nvSpPr>
        <p:spPr>
          <a:xfrm>
            <a:off x="1089047" y="4073362"/>
            <a:ext cx="152400" cy="152400"/>
          </a:xfrm>
          <a:prstGeom prst="ellipse">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
        <p:nvSpPr>
          <p:cNvPr id="3" name="Rectangle: Rounded Corners 2">
            <a:hlinkClick r:id="rId18" action="ppaction://hlinksldjump"/>
          </p:cNvPr>
          <p:cNvSpPr/>
          <p:nvPr/>
        </p:nvSpPr>
        <p:spPr>
          <a:xfrm>
            <a:off x="5614695" y="2346680"/>
            <a:ext cx="2557570" cy="307688"/>
          </a:xfrm>
          <a:prstGeom prst="roundRect">
            <a:avLst/>
          </a:prstGeom>
          <a:solidFill>
            <a:schemeClr val="bg2">
              <a:lumMod val="60000"/>
              <a:lumOff val="4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100" dirty="0">
                <a:solidFill>
                  <a:schemeClr val="bg1"/>
                </a:solidFill>
                <a:latin typeface="Trebuchet MS"/>
                <a:cs typeface="Trebuchet MS"/>
              </a:rPr>
              <a:t>Hospitality Interop partners &gt; </a:t>
            </a:r>
          </a:p>
        </p:txBody>
      </p:sp>
    </p:spTree>
    <p:extLst>
      <p:ext uri="{BB962C8B-B14F-4D97-AF65-F5344CB8AC3E}">
        <p14:creationId xmlns="" xmlns:p14="http://schemas.microsoft.com/office/powerpoint/2010/main" val="962417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grpSp>
        <p:nvGrpSpPr>
          <p:cNvPr id="31" name="Group 30"/>
          <p:cNvGrpSpPr/>
          <p:nvPr/>
        </p:nvGrpSpPr>
        <p:grpSpPr>
          <a:xfrm>
            <a:off x="5387579" y="2581300"/>
            <a:ext cx="3738524" cy="738664"/>
            <a:chOff x="3695651" y="1016385"/>
            <a:chExt cx="3738524" cy="738664"/>
          </a:xfrm>
        </p:grpSpPr>
        <p:sp>
          <p:nvSpPr>
            <p:cNvPr id="32" name="TextBox 31"/>
            <p:cNvSpPr txBox="1"/>
            <p:nvPr/>
          </p:nvSpPr>
          <p:spPr>
            <a:xfrm>
              <a:off x="3695651" y="1016385"/>
              <a:ext cx="3738524" cy="738664"/>
            </a:xfrm>
            <a:prstGeom prst="rect">
              <a:avLst/>
            </a:prstGeom>
            <a:noFill/>
          </p:spPr>
          <p:txBody>
            <a:bodyPr wrap="none" rtlCol="0">
              <a:spAutoFit/>
            </a:bodyPr>
            <a:lstStyle/>
            <a:p>
              <a:pPr algn="ctr"/>
              <a:r>
                <a:rPr lang="en-US" sz="1200" dirty="0">
                  <a:solidFill>
                    <a:schemeClr val="bg1"/>
                  </a:solidFill>
                  <a:latin typeface="Trebuchet MS"/>
                  <a:cs typeface="Trebuchet MS" panose="020B0502040204020203" pitchFamily="34" charset="0"/>
                </a:rPr>
                <a:t>Business Communications</a:t>
              </a:r>
            </a:p>
            <a:p>
              <a:pPr algn="ctr"/>
              <a:r>
                <a:rPr lang="en-US" sz="800" dirty="0">
                  <a:solidFill>
                    <a:schemeClr val="bg1"/>
                  </a:solidFill>
                  <a:latin typeface="Trebuchet MS"/>
                  <a:cs typeface="Trebuchet MS" panose="020B0502040204020203" pitchFamily="34" charset="0"/>
                </a:rPr>
                <a:t>Business phones, business handsets, software phones, 24/7 virtual front door</a:t>
              </a:r>
            </a:p>
            <a:p>
              <a:pPr algn="ctr"/>
              <a:endParaRPr lang="en-US" sz="1200" dirty="0">
                <a:solidFill>
                  <a:schemeClr val="bg1"/>
                </a:solidFill>
                <a:latin typeface="Trebuchet MS"/>
                <a:cs typeface="Trebuchet MS" panose="020B0502040204020203" pitchFamily="34" charset="0"/>
              </a:endParaRPr>
            </a:p>
          </p:txBody>
        </p:sp>
        <p:cxnSp>
          <p:nvCxnSpPr>
            <p:cNvPr id="33" name="Straight Connector 32"/>
            <p:cNvCxnSpPr/>
            <p:nvPr/>
          </p:nvCxnSpPr>
          <p:spPr bwMode="auto">
            <a:xfrm>
              <a:off x="5142161" y="1280526"/>
              <a:ext cx="706439" cy="0"/>
            </a:xfrm>
            <a:prstGeom prst="line">
              <a:avLst/>
            </a:prstGeom>
            <a:noFill/>
            <a:ln w="12700" cap="flat" cmpd="sng" algn="ctr">
              <a:solidFill>
                <a:schemeClr val="bg1"/>
              </a:solidFill>
              <a:prstDash val="solid"/>
              <a:round/>
              <a:headEnd type="none" w="med" len="med"/>
              <a:tailEnd type="none"/>
            </a:ln>
            <a:effectLst/>
          </p:spPr>
        </p:cxnSp>
      </p:grpSp>
      <p:cxnSp>
        <p:nvCxnSpPr>
          <p:cNvPr id="35" name="Straight Connector 34"/>
          <p:cNvCxnSpPr/>
          <p:nvPr/>
        </p:nvCxnSpPr>
        <p:spPr bwMode="auto">
          <a:xfrm flipV="1">
            <a:off x="4731431" y="1135652"/>
            <a:ext cx="0" cy="1606840"/>
          </a:xfrm>
          <a:prstGeom prst="line">
            <a:avLst/>
          </a:prstGeom>
          <a:noFill/>
          <a:ln w="28575" cap="flat" cmpd="sng" algn="ctr">
            <a:solidFill>
              <a:schemeClr val="bg1"/>
            </a:solidFill>
            <a:prstDash val="sysDot"/>
            <a:round/>
            <a:headEnd type="none" w="med" len="med"/>
            <a:tailEnd type="none"/>
          </a:ln>
          <a:effectLst/>
        </p:spPr>
      </p:cxnSp>
      <p:grpSp>
        <p:nvGrpSpPr>
          <p:cNvPr id="36" name="Group 35"/>
          <p:cNvGrpSpPr/>
          <p:nvPr/>
        </p:nvGrpSpPr>
        <p:grpSpPr>
          <a:xfrm>
            <a:off x="5030250" y="148496"/>
            <a:ext cx="1980030" cy="276999"/>
            <a:chOff x="4574892" y="1016385"/>
            <a:chExt cx="1980030" cy="276999"/>
          </a:xfrm>
        </p:grpSpPr>
        <p:sp>
          <p:nvSpPr>
            <p:cNvPr id="37" name="TextBox 36"/>
            <p:cNvSpPr txBox="1"/>
            <p:nvPr/>
          </p:nvSpPr>
          <p:spPr>
            <a:xfrm>
              <a:off x="4574892" y="1016385"/>
              <a:ext cx="1980030" cy="276999"/>
            </a:xfrm>
            <a:prstGeom prst="rect">
              <a:avLst/>
            </a:prstGeom>
            <a:noFill/>
          </p:spPr>
          <p:txBody>
            <a:bodyPr wrap="none" rtlCol="0">
              <a:spAutoFit/>
            </a:bodyPr>
            <a:lstStyle/>
            <a:p>
              <a:pPr algn="ctr"/>
              <a:r>
                <a:rPr lang="en-US" sz="1200">
                  <a:solidFill>
                    <a:schemeClr val="bg1"/>
                  </a:solidFill>
                  <a:latin typeface="Trebuchet MS"/>
                  <a:cs typeface="Trebuchet MS" panose="020B0502040204020203" pitchFamily="34" charset="0"/>
                </a:rPr>
                <a:t>Cloud-based collaboration</a:t>
              </a:r>
            </a:p>
          </p:txBody>
        </p:sp>
        <p:cxnSp>
          <p:nvCxnSpPr>
            <p:cNvPr id="38" name="Straight Connector 37"/>
            <p:cNvCxnSpPr/>
            <p:nvPr/>
          </p:nvCxnSpPr>
          <p:spPr bwMode="auto">
            <a:xfrm>
              <a:off x="5228447" y="1293384"/>
              <a:ext cx="706439" cy="0"/>
            </a:xfrm>
            <a:prstGeom prst="line">
              <a:avLst/>
            </a:prstGeom>
            <a:noFill/>
            <a:ln w="12700" cap="flat" cmpd="sng" algn="ctr">
              <a:solidFill>
                <a:schemeClr val="bg1"/>
              </a:solidFill>
              <a:prstDash val="solid"/>
              <a:round/>
              <a:headEnd type="none" w="med" len="med"/>
              <a:tailEnd type="none"/>
            </a:ln>
            <a:effectLst/>
          </p:spPr>
        </p:cxnSp>
      </p:grpSp>
      <p:grpSp>
        <p:nvGrpSpPr>
          <p:cNvPr id="45" name="Group 44"/>
          <p:cNvGrpSpPr/>
          <p:nvPr/>
        </p:nvGrpSpPr>
        <p:grpSpPr>
          <a:xfrm>
            <a:off x="1132204" y="2551344"/>
            <a:ext cx="3525324" cy="461665"/>
            <a:chOff x="4054449" y="1015410"/>
            <a:chExt cx="3525324" cy="461665"/>
          </a:xfrm>
        </p:grpSpPr>
        <p:sp>
          <p:nvSpPr>
            <p:cNvPr id="47" name="TextBox 46"/>
            <p:cNvSpPr txBox="1"/>
            <p:nvPr/>
          </p:nvSpPr>
          <p:spPr>
            <a:xfrm>
              <a:off x="4054449" y="1015410"/>
              <a:ext cx="3525324" cy="461665"/>
            </a:xfrm>
            <a:prstGeom prst="rect">
              <a:avLst/>
            </a:prstGeom>
            <a:noFill/>
          </p:spPr>
          <p:txBody>
            <a:bodyPr wrap="none" rtlCol="0">
              <a:spAutoFit/>
            </a:bodyPr>
            <a:lstStyle/>
            <a:p>
              <a:pPr algn="ctr"/>
              <a:r>
                <a:rPr lang="en-US" sz="1200" dirty="0">
                  <a:solidFill>
                    <a:schemeClr val="bg1"/>
                  </a:solidFill>
                  <a:latin typeface="Trebuchet MS"/>
                  <a:cs typeface="Trebuchet MS" panose="020B0502040204020203" pitchFamily="34" charset="0"/>
                </a:rPr>
                <a:t>LAN, WLAN, IP DECT</a:t>
              </a:r>
            </a:p>
            <a:p>
              <a:pPr algn="ctr"/>
              <a:r>
                <a:rPr lang="en-US" sz="800" dirty="0">
                  <a:solidFill>
                    <a:schemeClr val="bg1"/>
                  </a:solidFill>
                  <a:latin typeface="Trebuchet MS"/>
                  <a:cs typeface="Trebuchet MS" panose="020B0502040204020203" pitchFamily="34" charset="0"/>
                </a:rPr>
                <a:t>LAN switches, Controller-less WLAN Access Points, IP DECT Base Stations</a:t>
              </a:r>
            </a:p>
          </p:txBody>
        </p:sp>
        <p:cxnSp>
          <p:nvCxnSpPr>
            <p:cNvPr id="48" name="Straight Connector 47"/>
            <p:cNvCxnSpPr/>
            <p:nvPr/>
          </p:nvCxnSpPr>
          <p:spPr bwMode="auto">
            <a:xfrm>
              <a:off x="5142161" y="1280526"/>
              <a:ext cx="706439" cy="0"/>
            </a:xfrm>
            <a:prstGeom prst="line">
              <a:avLst/>
            </a:prstGeom>
            <a:noFill/>
            <a:ln w="12700" cap="flat" cmpd="sng" algn="ctr">
              <a:solidFill>
                <a:schemeClr val="bg1"/>
              </a:solidFill>
              <a:prstDash val="solid"/>
              <a:round/>
              <a:headEnd type="none" w="med" len="med"/>
              <a:tailEnd type="none"/>
            </a:ln>
            <a:effectLst/>
          </p:spPr>
        </p:cxnSp>
      </p:grpSp>
      <p:sp>
        <p:nvSpPr>
          <p:cNvPr id="49" name="Text Box 54"/>
          <p:cNvSpPr txBox="1"/>
          <p:nvPr/>
        </p:nvSpPr>
        <p:spPr>
          <a:xfrm>
            <a:off x="2031013" y="1183444"/>
            <a:ext cx="2484000" cy="540000"/>
          </a:xfrm>
          <a:prstGeom prst="rect">
            <a:avLst/>
          </a:prstGeom>
          <a:solidFill>
            <a:schemeClr val="accent4">
              <a:lumMod val="50000"/>
            </a:schemeClr>
          </a:solidFill>
        </p:spPr>
        <p:style>
          <a:lnRef idx="0">
            <a:scrgbClr r="0" g="0" b="0"/>
          </a:lnRef>
          <a:fillRef idx="0">
            <a:scrgbClr r="0" g="0" b="0"/>
          </a:fillRef>
          <a:effectRef idx="0">
            <a:scrgbClr r="0" g="0" b="0"/>
          </a:effectRef>
          <a:fontRef idx="minor">
            <a:schemeClr val="accent1"/>
          </a:fontRef>
        </p:style>
        <p:txBody>
          <a:bodyPr wrap="square" anchor="ctr">
            <a:noAutofit/>
          </a:bodyPr>
          <a:lstStyle>
            <a:defPPr>
              <a:defRPr lang="en-US"/>
            </a:defPPr>
            <a:lvl1pPr algn="ctr">
              <a:defRPr sz="1400" b="1">
                <a:solidFill>
                  <a:schemeClr val="bg1"/>
                </a:solidFill>
                <a:latin typeface="Trebuchet MS"/>
                <a:ea typeface="Trebuchet MS" panose="020B0604020202020204" pitchFamily="34" charset="-128"/>
                <a:cs typeface="Trebuchet MS" panose="020B0604020202020204" pitchFamily="34" charset="-128"/>
              </a:defRPr>
            </a:lvl1pPr>
            <a:lvl2pPr>
              <a:defRPr>
                <a:solidFill>
                  <a:schemeClr val="accent1"/>
                </a:solidFill>
                <a:latin typeface="+mn-lt"/>
              </a:defRPr>
            </a:lvl2pPr>
            <a:lvl3pPr>
              <a:defRPr>
                <a:solidFill>
                  <a:schemeClr val="accent1"/>
                </a:solidFill>
                <a:latin typeface="+mn-lt"/>
              </a:defRPr>
            </a:lvl3pPr>
            <a:lvl4pPr>
              <a:defRPr>
                <a:solidFill>
                  <a:schemeClr val="accent1"/>
                </a:solidFill>
                <a:latin typeface="+mn-lt"/>
              </a:defRPr>
            </a:lvl4pPr>
            <a:lvl5pPr>
              <a:defRPr>
                <a:solidFill>
                  <a:schemeClr val="accent1"/>
                </a:solidFill>
                <a:latin typeface="+mn-lt"/>
              </a:defRPr>
            </a:lvl5pPr>
            <a:lvl6pPr>
              <a:defRPr>
                <a:solidFill>
                  <a:schemeClr val="accent1"/>
                </a:solidFill>
                <a:latin typeface="+mn-lt"/>
              </a:defRPr>
            </a:lvl6pPr>
            <a:lvl7pPr>
              <a:defRPr>
                <a:solidFill>
                  <a:schemeClr val="accent1"/>
                </a:solidFill>
                <a:latin typeface="+mn-lt"/>
              </a:defRPr>
            </a:lvl7pPr>
            <a:lvl8pPr>
              <a:defRPr>
                <a:solidFill>
                  <a:schemeClr val="accent1"/>
                </a:solidFill>
                <a:latin typeface="+mn-lt"/>
              </a:defRPr>
            </a:lvl8pPr>
            <a:lvl9pPr>
              <a:defRPr>
                <a:solidFill>
                  <a:schemeClr val="accent1"/>
                </a:solidFill>
                <a:latin typeface="+mn-lt"/>
              </a:defRPr>
            </a:lvl9pPr>
          </a:lstStyle>
          <a:p>
            <a:r>
              <a:rPr lang="en-US" altLang="fr-FR" sz="1200">
                <a:sym typeface="Trebuchet MS" charset="0"/>
              </a:rPr>
              <a:t>On-premise communications extended through the cloud</a:t>
            </a:r>
          </a:p>
        </p:txBody>
      </p:sp>
      <p:sp>
        <p:nvSpPr>
          <p:cNvPr id="50" name="Text Box 54"/>
          <p:cNvSpPr txBox="1"/>
          <p:nvPr/>
        </p:nvSpPr>
        <p:spPr>
          <a:xfrm>
            <a:off x="6660000" y="510332"/>
            <a:ext cx="2484000" cy="540000"/>
          </a:xfrm>
          <a:prstGeom prst="rect">
            <a:avLst/>
          </a:prstGeom>
          <a:solidFill>
            <a:schemeClr val="accent4">
              <a:lumMod val="50000"/>
            </a:schemeClr>
          </a:solidFill>
        </p:spPr>
        <p:style>
          <a:lnRef idx="0">
            <a:scrgbClr r="0" g="0" b="0"/>
          </a:lnRef>
          <a:fillRef idx="0">
            <a:scrgbClr r="0" g="0" b="0"/>
          </a:fillRef>
          <a:effectRef idx="0">
            <a:scrgbClr r="0" g="0" b="0"/>
          </a:effectRef>
          <a:fontRef idx="minor">
            <a:schemeClr val="accent1"/>
          </a:fontRef>
        </p:style>
        <p:txBody>
          <a:bodyPr wrap="square" anchor="ctr">
            <a:noAutofit/>
          </a:bodyPr>
          <a:lstStyle>
            <a:defPPr>
              <a:defRPr lang="fr-FR"/>
            </a:defPPr>
            <a:lvl1pPr algn="ctr">
              <a:defRPr sz="1600">
                <a:solidFill>
                  <a:schemeClr val="tx1">
                    <a:lumMod val="75000"/>
                    <a:lumOff val="25000"/>
                  </a:schemeClr>
                </a:solidFill>
                <a:latin typeface="Ostrich Sans Black" panose="00000A00000000000000" pitchFamily="50" charset="0"/>
                <a:cs typeface="BrowalliaUPC" panose="020B0604020202020204" pitchFamily="34" charset="-34"/>
              </a:defRPr>
            </a:lvl1pPr>
          </a:lstStyle>
          <a:p>
            <a: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t>Video collaboration. </a:t>
            </a:r>
            <a:b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t>Everywhere. Secure. </a:t>
            </a:r>
            <a:b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t>Open to all</a:t>
            </a:r>
          </a:p>
        </p:txBody>
      </p:sp>
      <p:grpSp>
        <p:nvGrpSpPr>
          <p:cNvPr id="51" name="Group 50"/>
          <p:cNvGrpSpPr/>
          <p:nvPr/>
        </p:nvGrpSpPr>
        <p:grpSpPr>
          <a:xfrm>
            <a:off x="6505841" y="572693"/>
            <a:ext cx="409993" cy="409994"/>
            <a:chOff x="5796937" y="2445443"/>
            <a:chExt cx="409993" cy="409994"/>
          </a:xfrm>
        </p:grpSpPr>
        <p:sp>
          <p:nvSpPr>
            <p:cNvPr id="52" name="Oval 155"/>
            <p:cNvSpPr/>
            <p:nvPr/>
          </p:nvSpPr>
          <p:spPr bwMode="auto">
            <a:xfrm flipH="1">
              <a:off x="5796937" y="2445443"/>
              <a:ext cx="409993" cy="409994"/>
            </a:xfrm>
            <a:prstGeom prst="ellipse">
              <a:avLst/>
            </a:prstGeom>
            <a:solidFill>
              <a:schemeClr val="tx1">
                <a:lumMod val="75000"/>
                <a:lumOff val="25000"/>
                <a:alpha val="80000"/>
              </a:schemeClr>
            </a:solidFill>
            <a:ln w="12700" cap="flat" cmpd="sng" algn="ctr">
              <a:noFill/>
              <a:prstDash val="solid"/>
              <a:miter lim="0"/>
              <a:headEnd type="none" w="med" len="med"/>
              <a:tailEnd type="none" w="med" len="med"/>
            </a:ln>
            <a:effectLst/>
          </p:spPr>
          <p:txBody>
            <a:bodyPr rot="0" spcFirstLastPara="0" vertOverflow="overflow" horzOverflow="overflow" vert="horz" wrap="square" lIns="26789" tIns="26789" rIns="26789" bIns="26789" numCol="1" spcCol="0" rtlCol="0" fromWordArt="0" anchor="ctr" anchorCtr="0" forceAA="0" compatLnSpc="1">
              <a:prstTxWarp prst="textNoShape">
                <a:avLst/>
              </a:prstTxWarp>
              <a:noAutofit/>
            </a:bodyPr>
            <a:lstStyle/>
            <a:p>
              <a:pPr marL="171450"/>
              <a:endParaRPr lang="en-US" altLang="en-US" sz="1600">
                <a:latin typeface="Trebuchet MS" panose="020B0603020202020204" pitchFamily="34" charset="0"/>
                <a:ea typeface="Trebuchet MS" panose="020B0604020202020204" pitchFamily="34" charset="-128"/>
              </a:endParaRPr>
            </a:p>
          </p:txBody>
        </p:sp>
        <p:cxnSp>
          <p:nvCxnSpPr>
            <p:cNvPr id="53" name="Line157"/>
            <p:cNvCxnSpPr>
              <a:stCxn id="52" idx="0"/>
              <a:endCxn id="52" idx="6"/>
            </p:cNvCxnSpPr>
            <p:nvPr/>
          </p:nvCxnSpPr>
          <p:spPr bwMode="auto">
            <a:xfrm flipH="1">
              <a:off x="5849821" y="2521419"/>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cxnSp>
          <p:nvCxnSpPr>
            <p:cNvPr id="54" name="Line158"/>
            <p:cNvCxnSpPr>
              <a:stCxn id="52" idx="6"/>
              <a:endCxn id="52" idx="4"/>
            </p:cNvCxnSpPr>
            <p:nvPr/>
          </p:nvCxnSpPr>
          <p:spPr bwMode="auto">
            <a:xfrm>
              <a:off x="5849821" y="2650441"/>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grpSp>
      <p:grpSp>
        <p:nvGrpSpPr>
          <p:cNvPr id="55" name="Group 54"/>
          <p:cNvGrpSpPr/>
          <p:nvPr/>
        </p:nvGrpSpPr>
        <p:grpSpPr>
          <a:xfrm rot="10800000">
            <a:off x="4350273" y="1241521"/>
            <a:ext cx="409993" cy="409994"/>
            <a:chOff x="5796937" y="2445443"/>
            <a:chExt cx="409993" cy="409994"/>
          </a:xfrm>
        </p:grpSpPr>
        <p:sp>
          <p:nvSpPr>
            <p:cNvPr id="56" name="Oval 155"/>
            <p:cNvSpPr/>
            <p:nvPr/>
          </p:nvSpPr>
          <p:spPr bwMode="auto">
            <a:xfrm flipH="1">
              <a:off x="5796937" y="2445443"/>
              <a:ext cx="409993" cy="409994"/>
            </a:xfrm>
            <a:prstGeom prst="ellipse">
              <a:avLst/>
            </a:prstGeom>
            <a:solidFill>
              <a:schemeClr val="tx1">
                <a:lumMod val="75000"/>
                <a:lumOff val="25000"/>
                <a:alpha val="80000"/>
              </a:schemeClr>
            </a:solidFill>
            <a:ln w="12700" cap="flat" cmpd="sng" algn="ctr">
              <a:noFill/>
              <a:prstDash val="solid"/>
              <a:miter lim="0"/>
              <a:headEnd type="none" w="med" len="med"/>
              <a:tailEnd type="none" w="med" len="med"/>
            </a:ln>
            <a:effectLst/>
          </p:spPr>
          <p:txBody>
            <a:bodyPr rot="0" spcFirstLastPara="0" vertOverflow="overflow" horzOverflow="overflow" vert="horz" wrap="square" lIns="26789" tIns="26789" rIns="26789" bIns="26789" numCol="1" spcCol="0" rtlCol="0" fromWordArt="0" anchor="ctr" anchorCtr="0" forceAA="0" compatLnSpc="1">
              <a:prstTxWarp prst="textNoShape">
                <a:avLst/>
              </a:prstTxWarp>
              <a:noAutofit/>
            </a:bodyPr>
            <a:lstStyle/>
            <a:p>
              <a:pPr marL="171450"/>
              <a:endParaRPr lang="en-US" altLang="en-US" sz="1600">
                <a:latin typeface="Trebuchet MS" panose="020B0603020202020204" pitchFamily="34" charset="0"/>
                <a:ea typeface="Trebuchet MS" panose="020B0604020202020204" pitchFamily="34" charset="-128"/>
              </a:endParaRPr>
            </a:p>
          </p:txBody>
        </p:sp>
        <p:cxnSp>
          <p:nvCxnSpPr>
            <p:cNvPr id="57" name="Line157"/>
            <p:cNvCxnSpPr>
              <a:stCxn id="56" idx="0"/>
              <a:endCxn id="56" idx="6"/>
            </p:cNvCxnSpPr>
            <p:nvPr/>
          </p:nvCxnSpPr>
          <p:spPr bwMode="auto">
            <a:xfrm flipH="1">
              <a:off x="5849821" y="2521419"/>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cxnSp>
          <p:nvCxnSpPr>
            <p:cNvPr id="58" name="Line158"/>
            <p:cNvCxnSpPr>
              <a:stCxn id="56" idx="6"/>
              <a:endCxn id="56" idx="4"/>
            </p:cNvCxnSpPr>
            <p:nvPr/>
          </p:nvCxnSpPr>
          <p:spPr bwMode="auto">
            <a:xfrm>
              <a:off x="5849821" y="2650441"/>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grpSp>
      <p:sp>
        <p:nvSpPr>
          <p:cNvPr id="59" name="Freeform 5"/>
          <p:cNvSpPr>
            <a:spLocks/>
          </p:cNvSpPr>
          <p:nvPr/>
        </p:nvSpPr>
        <p:spPr bwMode="auto">
          <a:xfrm>
            <a:off x="3860243" y="171633"/>
            <a:ext cx="1568339" cy="964019"/>
          </a:xfrm>
          <a:custGeom>
            <a:avLst/>
            <a:gdLst/>
            <a:ahLst/>
            <a:cxnLst>
              <a:cxn ang="0">
                <a:pos x="868" y="243"/>
              </a:cxn>
              <a:cxn ang="0">
                <a:pos x="736" y="147"/>
              </a:cxn>
              <a:cxn ang="0">
                <a:pos x="588" y="0"/>
              </a:cxn>
              <a:cxn ang="0">
                <a:pos x="453" y="87"/>
              </a:cxn>
              <a:cxn ang="0">
                <a:pos x="169" y="277"/>
              </a:cxn>
              <a:cxn ang="0">
                <a:pos x="0" y="424"/>
              </a:cxn>
              <a:cxn ang="0">
                <a:pos x="263" y="581"/>
              </a:cxn>
              <a:cxn ang="0">
                <a:pos x="430" y="545"/>
              </a:cxn>
              <a:cxn ang="0">
                <a:pos x="591" y="635"/>
              </a:cxn>
              <a:cxn ang="0">
                <a:pos x="758" y="534"/>
              </a:cxn>
              <a:cxn ang="0">
                <a:pos x="776" y="535"/>
              </a:cxn>
              <a:cxn ang="0">
                <a:pos x="810" y="533"/>
              </a:cxn>
              <a:cxn ang="0">
                <a:pos x="844" y="535"/>
              </a:cxn>
              <a:cxn ang="0">
                <a:pos x="1088" y="388"/>
              </a:cxn>
              <a:cxn ang="0">
                <a:pos x="868" y="243"/>
              </a:cxn>
            </a:cxnLst>
            <a:rect l="0" t="0" r="r" b="b"/>
            <a:pathLst>
              <a:path w="1088" h="635">
                <a:moveTo>
                  <a:pt x="868" y="243"/>
                </a:moveTo>
                <a:cubicBezTo>
                  <a:pt x="848" y="189"/>
                  <a:pt x="797" y="150"/>
                  <a:pt x="736" y="147"/>
                </a:cubicBezTo>
                <a:cubicBezTo>
                  <a:pt x="735" y="66"/>
                  <a:pt x="669" y="0"/>
                  <a:pt x="588" y="0"/>
                </a:cubicBezTo>
                <a:cubicBezTo>
                  <a:pt x="528" y="0"/>
                  <a:pt x="476" y="36"/>
                  <a:pt x="453" y="87"/>
                </a:cubicBezTo>
                <a:cubicBezTo>
                  <a:pt x="420" y="61"/>
                  <a:pt x="177" y="0"/>
                  <a:pt x="169" y="277"/>
                </a:cubicBezTo>
                <a:cubicBezTo>
                  <a:pt x="70" y="299"/>
                  <a:pt x="0" y="356"/>
                  <a:pt x="0" y="424"/>
                </a:cubicBezTo>
                <a:cubicBezTo>
                  <a:pt x="0" y="510"/>
                  <a:pt x="118" y="581"/>
                  <a:pt x="263" y="581"/>
                </a:cubicBezTo>
                <a:cubicBezTo>
                  <a:pt x="327" y="581"/>
                  <a:pt x="385" y="567"/>
                  <a:pt x="430" y="545"/>
                </a:cubicBezTo>
                <a:cubicBezTo>
                  <a:pt x="460" y="598"/>
                  <a:pt x="521" y="635"/>
                  <a:pt x="591" y="635"/>
                </a:cubicBezTo>
                <a:cubicBezTo>
                  <a:pt x="667" y="635"/>
                  <a:pt x="731" y="593"/>
                  <a:pt x="758" y="534"/>
                </a:cubicBezTo>
                <a:cubicBezTo>
                  <a:pt x="764" y="534"/>
                  <a:pt x="770" y="535"/>
                  <a:pt x="776" y="535"/>
                </a:cubicBezTo>
                <a:cubicBezTo>
                  <a:pt x="787" y="535"/>
                  <a:pt x="799" y="534"/>
                  <a:pt x="810" y="533"/>
                </a:cubicBezTo>
                <a:cubicBezTo>
                  <a:pt x="821" y="534"/>
                  <a:pt x="833" y="535"/>
                  <a:pt x="844" y="535"/>
                </a:cubicBezTo>
                <a:cubicBezTo>
                  <a:pt x="979" y="535"/>
                  <a:pt x="1088" y="469"/>
                  <a:pt x="1088" y="388"/>
                </a:cubicBezTo>
                <a:cubicBezTo>
                  <a:pt x="1088" y="312"/>
                  <a:pt x="991" y="250"/>
                  <a:pt x="868" y="24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latin typeface="+mn-lt"/>
            </a:endParaRPr>
          </a:p>
        </p:txBody>
      </p:sp>
      <p:pic>
        <p:nvPicPr>
          <p:cNvPr id="60" name="Picture 59"/>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4336098" y="334294"/>
            <a:ext cx="621635" cy="621635"/>
          </a:xfrm>
          <a:prstGeom prst="rect">
            <a:avLst/>
          </a:prstGeom>
        </p:spPr>
      </p:pic>
      <p:pic>
        <p:nvPicPr>
          <p:cNvPr id="61" name="Picture 60"/>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5932590" y="3064231"/>
            <a:ext cx="689404" cy="643332"/>
          </a:xfrm>
          <a:prstGeom prst="rect">
            <a:avLst/>
          </a:prstGeom>
        </p:spPr>
      </p:pic>
      <p:pic>
        <p:nvPicPr>
          <p:cNvPr id="62" name="Picture 61"/>
          <p:cNvPicPr>
            <a:picLocks noChangeAspect="1"/>
          </p:cNvPicPr>
          <p:nvPr/>
        </p:nvPicPr>
        <p:blipFill>
          <a:blip r:embed="rId6" cstate="print">
            <a:extLst>
              <a:ext uri="{28A0092B-C50C-407E-A947-70E740481C1C}">
                <a14:useLocalDpi xmlns="" xmlns:a14="http://schemas.microsoft.com/office/drawing/2010/main"/>
              </a:ext>
            </a:extLst>
          </a:blip>
          <a:stretch>
            <a:fillRect/>
          </a:stretch>
        </p:blipFill>
        <p:spPr>
          <a:xfrm>
            <a:off x="5163842" y="3119052"/>
            <a:ext cx="725188" cy="588511"/>
          </a:xfrm>
          <a:prstGeom prst="rect">
            <a:avLst/>
          </a:prstGeom>
        </p:spPr>
      </p:pic>
      <p:pic>
        <p:nvPicPr>
          <p:cNvPr id="63" name="Picture 62"/>
          <p:cNvPicPr>
            <a:picLocks noChangeAspect="1"/>
          </p:cNvPicPr>
          <p:nvPr/>
        </p:nvPicPr>
        <p:blipFill>
          <a:blip r:embed="rId7" cstate="print">
            <a:extLst>
              <a:ext uri="{28A0092B-C50C-407E-A947-70E740481C1C}">
                <a14:useLocalDpi xmlns="" xmlns:a14="http://schemas.microsoft.com/office/drawing/2010/main"/>
              </a:ext>
            </a:extLst>
          </a:blip>
          <a:stretch>
            <a:fillRect/>
          </a:stretch>
        </p:blipFill>
        <p:spPr>
          <a:xfrm>
            <a:off x="7539687" y="3119052"/>
            <a:ext cx="291377" cy="585314"/>
          </a:xfrm>
          <a:prstGeom prst="rect">
            <a:avLst/>
          </a:prstGeom>
        </p:spPr>
      </p:pic>
      <p:grpSp>
        <p:nvGrpSpPr>
          <p:cNvPr id="64" name="Group 63"/>
          <p:cNvGrpSpPr/>
          <p:nvPr/>
        </p:nvGrpSpPr>
        <p:grpSpPr>
          <a:xfrm>
            <a:off x="7824982" y="3114434"/>
            <a:ext cx="1249688" cy="833292"/>
            <a:chOff x="7022019" y="3846245"/>
            <a:chExt cx="1249688" cy="833292"/>
          </a:xfrm>
        </p:grpSpPr>
        <p:pic>
          <p:nvPicPr>
            <p:cNvPr id="65" name="Picture 64"/>
            <p:cNvPicPr>
              <a:picLocks noChangeAspect="1"/>
            </p:cNvPicPr>
            <p:nvPr/>
          </p:nvPicPr>
          <p:blipFill>
            <a:blip r:embed="rId8" cstate="print">
              <a:extLst>
                <a:ext uri="{28A0092B-C50C-407E-A947-70E740481C1C}">
                  <a14:useLocalDpi xmlns="" xmlns:a14="http://schemas.microsoft.com/office/drawing/2010/main"/>
                </a:ext>
              </a:extLst>
            </a:blip>
            <a:stretch>
              <a:fillRect/>
            </a:stretch>
          </p:blipFill>
          <p:spPr>
            <a:xfrm>
              <a:off x="7022019" y="3846245"/>
              <a:ext cx="1249688" cy="833292"/>
            </a:xfrm>
            <a:prstGeom prst="rect">
              <a:avLst/>
            </a:prstGeom>
          </p:spPr>
        </p:pic>
        <p:pic>
          <p:nvPicPr>
            <p:cNvPr id="66" name="Picture 65" descr="C:\Alcatel-Lucent\Services\Professional Services\application services\core\IPDSP\final\Jun15\Screenshot_fichiers\Iphone.jpg"/>
            <p:cNvPicPr>
              <a:picLocks noChangeAspect="1" noChangeArrowheads="1"/>
            </p:cNvPicPr>
            <p:nvPr/>
          </p:nvPicPr>
          <p:blipFill>
            <a:blip r:embed="rId9" cstate="print">
              <a:extLst>
                <a:ext uri="{28A0092B-C50C-407E-A947-70E740481C1C}">
                  <a14:useLocalDpi xmlns="" xmlns:a14="http://schemas.microsoft.com/office/drawing/2010/main"/>
                </a:ext>
              </a:extLst>
            </a:blip>
            <a:srcRect/>
            <a:stretch>
              <a:fillRect/>
            </a:stretch>
          </p:blipFill>
          <p:spPr bwMode="auto">
            <a:xfrm>
              <a:off x="7524854" y="3894700"/>
              <a:ext cx="244018" cy="433809"/>
            </a:xfrm>
            <a:prstGeom prst="rect">
              <a:avLst/>
            </a:prstGeom>
            <a:noFill/>
          </p:spPr>
        </p:pic>
      </p:grpSp>
      <p:sp>
        <p:nvSpPr>
          <p:cNvPr id="67" name="Text Box 54"/>
          <p:cNvSpPr txBox="1"/>
          <p:nvPr/>
        </p:nvSpPr>
        <p:spPr>
          <a:xfrm>
            <a:off x="5993390" y="1954964"/>
            <a:ext cx="2484000" cy="540000"/>
          </a:xfrm>
          <a:prstGeom prst="rect">
            <a:avLst/>
          </a:prstGeom>
          <a:solidFill>
            <a:schemeClr val="accent4">
              <a:lumMod val="50000"/>
            </a:schemeClr>
          </a:solidFill>
        </p:spPr>
        <p:style>
          <a:lnRef idx="0">
            <a:scrgbClr r="0" g="0" b="0"/>
          </a:lnRef>
          <a:fillRef idx="0">
            <a:scrgbClr r="0" g="0" b="0"/>
          </a:fillRef>
          <a:effectRef idx="0">
            <a:scrgbClr r="0" g="0" b="0"/>
          </a:effectRef>
          <a:fontRef idx="minor">
            <a:schemeClr val="accent1"/>
          </a:fontRef>
        </p:style>
        <p:txBody>
          <a:bodyPr wrap="square" anchor="ctr">
            <a:noAutofit/>
          </a:bodyPr>
          <a:lstStyle>
            <a:defPPr>
              <a:defRPr lang="fr-FR"/>
            </a:defPPr>
            <a:lvl1pPr algn="ctr">
              <a:defRPr sz="1600">
                <a:solidFill>
                  <a:schemeClr val="tx1">
                    <a:lumMod val="75000"/>
                    <a:lumOff val="25000"/>
                  </a:schemeClr>
                </a:solidFill>
                <a:latin typeface="Ostrich Sans Black" panose="00000A00000000000000" pitchFamily="50" charset="0"/>
                <a:cs typeface="BrowalliaUPC" panose="020B0604020202020204" pitchFamily="34" charset="-34"/>
              </a:defRPr>
            </a:lvl1pPr>
          </a:lstStyle>
          <a:p>
            <a: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t>Scalable communications</a:t>
            </a:r>
            <a:b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t>up to 300 users</a:t>
            </a:r>
          </a:p>
        </p:txBody>
      </p:sp>
      <p:pic>
        <p:nvPicPr>
          <p:cNvPr id="68" name="Image 1"/>
          <p:cNvPicPr>
            <a:picLocks noChangeAspect="1"/>
          </p:cNvPicPr>
          <p:nvPr/>
        </p:nvPicPr>
        <p:blipFill>
          <a:blip r:embed="rId10" cstate="print">
            <a:extLst>
              <a:ext uri="{28A0092B-C50C-407E-A947-70E740481C1C}">
                <a14:useLocalDpi xmlns="" xmlns:a14="http://schemas.microsoft.com/office/drawing/2010/main"/>
              </a:ext>
            </a:extLst>
          </a:blip>
          <a:stretch>
            <a:fillRect/>
          </a:stretch>
        </p:blipFill>
        <p:spPr>
          <a:xfrm>
            <a:off x="5223923" y="707732"/>
            <a:ext cx="1329956" cy="1134977"/>
          </a:xfrm>
          <a:prstGeom prst="rect">
            <a:avLst/>
          </a:prstGeom>
        </p:spPr>
      </p:pic>
      <p:sp>
        <p:nvSpPr>
          <p:cNvPr id="69" name="Text Box 54"/>
          <p:cNvSpPr txBox="1"/>
          <p:nvPr/>
        </p:nvSpPr>
        <p:spPr>
          <a:xfrm>
            <a:off x="5646772" y="3826130"/>
            <a:ext cx="2484000" cy="540000"/>
          </a:xfrm>
          <a:prstGeom prst="rect">
            <a:avLst/>
          </a:prstGeom>
          <a:solidFill>
            <a:schemeClr val="accent4">
              <a:lumMod val="50000"/>
            </a:schemeClr>
          </a:solidFill>
        </p:spPr>
        <p:style>
          <a:lnRef idx="0">
            <a:scrgbClr r="0" g="0" b="0"/>
          </a:lnRef>
          <a:fillRef idx="0">
            <a:scrgbClr r="0" g="0" b="0"/>
          </a:fillRef>
          <a:effectRef idx="0">
            <a:scrgbClr r="0" g="0" b="0"/>
          </a:effectRef>
          <a:fontRef idx="minor">
            <a:schemeClr val="accent1"/>
          </a:fontRef>
        </p:style>
        <p:txBody>
          <a:bodyPr wrap="square" anchor="ctr">
            <a:noAutofit/>
          </a:bodyPr>
          <a:lstStyle>
            <a:defPPr>
              <a:defRPr lang="fr-FR"/>
            </a:defPPr>
            <a:lvl1pPr algn="ctr">
              <a:defRPr sz="1600">
                <a:solidFill>
                  <a:schemeClr val="tx1">
                    <a:lumMod val="75000"/>
                    <a:lumOff val="25000"/>
                  </a:schemeClr>
                </a:solidFill>
                <a:latin typeface="Ostrich Sans Black" panose="00000A00000000000000" pitchFamily="50" charset="0"/>
                <a:cs typeface="BrowalliaUPC" panose="020B0604020202020204" pitchFamily="34" charset="-34"/>
              </a:defRPr>
            </a:lvl1pPr>
          </a:lstStyle>
          <a:p>
            <a: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t>Stylish, robust design,</a:t>
            </a:r>
            <a:b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t>Customer-focused experience</a:t>
            </a:r>
          </a:p>
        </p:txBody>
      </p:sp>
      <p:grpSp>
        <p:nvGrpSpPr>
          <p:cNvPr id="70" name="Group 69"/>
          <p:cNvGrpSpPr/>
          <p:nvPr/>
        </p:nvGrpSpPr>
        <p:grpSpPr>
          <a:xfrm rot="5400000">
            <a:off x="5702691" y="3611468"/>
            <a:ext cx="409993" cy="409994"/>
            <a:chOff x="5796937" y="2445443"/>
            <a:chExt cx="409993" cy="409994"/>
          </a:xfrm>
        </p:grpSpPr>
        <p:sp>
          <p:nvSpPr>
            <p:cNvPr id="71" name="Oval 155"/>
            <p:cNvSpPr/>
            <p:nvPr/>
          </p:nvSpPr>
          <p:spPr bwMode="auto">
            <a:xfrm flipH="1">
              <a:off x="5796937" y="2445443"/>
              <a:ext cx="409993" cy="409994"/>
            </a:xfrm>
            <a:prstGeom prst="ellipse">
              <a:avLst/>
            </a:prstGeom>
            <a:solidFill>
              <a:schemeClr val="tx1">
                <a:lumMod val="75000"/>
                <a:lumOff val="25000"/>
                <a:alpha val="80000"/>
              </a:schemeClr>
            </a:solidFill>
            <a:ln w="12700" cap="flat" cmpd="sng" algn="ctr">
              <a:noFill/>
              <a:prstDash val="solid"/>
              <a:miter lim="0"/>
              <a:headEnd type="none" w="med" len="med"/>
              <a:tailEnd type="none" w="med" len="med"/>
            </a:ln>
            <a:effectLst/>
          </p:spPr>
          <p:txBody>
            <a:bodyPr rot="0" spcFirstLastPara="0" vertOverflow="overflow" horzOverflow="overflow" vert="horz" wrap="square" lIns="26789" tIns="26789" rIns="26789" bIns="26789" numCol="1" spcCol="0" rtlCol="0" fromWordArt="0" anchor="ctr" anchorCtr="0" forceAA="0" compatLnSpc="1">
              <a:prstTxWarp prst="textNoShape">
                <a:avLst/>
              </a:prstTxWarp>
              <a:noAutofit/>
            </a:bodyPr>
            <a:lstStyle/>
            <a:p>
              <a:pPr marL="171450"/>
              <a:endParaRPr lang="en-US" altLang="en-US" sz="1600">
                <a:latin typeface="Trebuchet MS" panose="020B0603020202020204" pitchFamily="34" charset="0"/>
                <a:ea typeface="Trebuchet MS" panose="020B0604020202020204" pitchFamily="34" charset="-128"/>
              </a:endParaRPr>
            </a:p>
          </p:txBody>
        </p:sp>
        <p:cxnSp>
          <p:nvCxnSpPr>
            <p:cNvPr id="72" name="Line157"/>
            <p:cNvCxnSpPr>
              <a:stCxn id="71" idx="0"/>
              <a:endCxn id="71" idx="6"/>
            </p:cNvCxnSpPr>
            <p:nvPr/>
          </p:nvCxnSpPr>
          <p:spPr bwMode="auto">
            <a:xfrm flipH="1">
              <a:off x="5849821" y="2521419"/>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cxnSp>
          <p:nvCxnSpPr>
            <p:cNvPr id="73" name="Line158"/>
            <p:cNvCxnSpPr>
              <a:stCxn id="71" idx="6"/>
              <a:endCxn id="71" idx="4"/>
            </p:cNvCxnSpPr>
            <p:nvPr/>
          </p:nvCxnSpPr>
          <p:spPr bwMode="auto">
            <a:xfrm>
              <a:off x="5849821" y="2650441"/>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grpSp>
      <p:pic>
        <p:nvPicPr>
          <p:cNvPr id="74" name="Picture 34"/>
          <p:cNvPicPr>
            <a:picLocks noChangeAspect="1"/>
          </p:cNvPicPr>
          <p:nvPr/>
        </p:nvPicPr>
        <p:blipFill>
          <a:blip r:embed="rId11" cstate="print">
            <a:extLst>
              <a:ext uri="{BEBA8EAE-BF5A-486C-A8C5-ECC9F3942E4B}">
                <a14:imgProps xmlns="" xmlns:a14="http://schemas.microsoft.com/office/drawing/2010/main">
                  <a14:imgLayer r:embed="rId12">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2642672" y="3065271"/>
            <a:ext cx="746801" cy="842929"/>
          </a:xfrm>
          <a:prstGeom prst="rect">
            <a:avLst/>
          </a:prstGeom>
          <a:ln>
            <a:noFill/>
          </a:ln>
        </p:spPr>
      </p:pic>
      <p:pic>
        <p:nvPicPr>
          <p:cNvPr id="75" name="Picture 74"/>
          <p:cNvPicPr>
            <a:picLocks noChangeAspect="1"/>
          </p:cNvPicPr>
          <p:nvPr/>
        </p:nvPicPr>
        <p:blipFill>
          <a:blip r:embed="rId13" cstate="print">
            <a:extLst>
              <a:ext uri="{BEBA8EAE-BF5A-486C-A8C5-ECC9F3942E4B}">
                <a14:imgProps xmlns="" xmlns:a14="http://schemas.microsoft.com/office/drawing/2010/main">
                  <a14:imgLayer r:embed="rId14">
                    <a14:imgEffect>
                      <a14:backgroundRemoval t="9889" b="89936" l="8157" r="93868"/>
                    </a14:imgEffect>
                  </a14:imgLayer>
                </a14:imgProps>
              </a:ext>
              <a:ext uri="{28A0092B-C50C-407E-A947-70E740481C1C}">
                <a14:useLocalDpi xmlns="" xmlns:a14="http://schemas.microsoft.com/office/drawing/2010/main"/>
              </a:ext>
            </a:extLst>
          </a:blip>
          <a:stretch>
            <a:fillRect/>
          </a:stretch>
        </p:blipFill>
        <p:spPr>
          <a:xfrm>
            <a:off x="1188892" y="3114693"/>
            <a:ext cx="1505146" cy="744083"/>
          </a:xfrm>
          <a:prstGeom prst="rect">
            <a:avLst/>
          </a:prstGeom>
        </p:spPr>
      </p:pic>
      <p:grpSp>
        <p:nvGrpSpPr>
          <p:cNvPr id="76" name="Grouper 5"/>
          <p:cNvGrpSpPr/>
          <p:nvPr/>
        </p:nvGrpSpPr>
        <p:grpSpPr>
          <a:xfrm>
            <a:off x="3350239" y="3127447"/>
            <a:ext cx="1205031" cy="820279"/>
            <a:chOff x="228305" y="1650403"/>
            <a:chExt cx="2724925" cy="2091761"/>
          </a:xfrm>
        </p:grpSpPr>
        <p:pic>
          <p:nvPicPr>
            <p:cNvPr id="77" name="Image 3"/>
            <p:cNvPicPr>
              <a:picLocks noChangeAspect="1"/>
            </p:cNvPicPr>
            <p:nvPr/>
          </p:nvPicPr>
          <p:blipFill>
            <a:blip r:embed="rId15" cstate="print">
              <a:extLst>
                <a:ext uri="{28A0092B-C50C-407E-A947-70E740481C1C}">
                  <a14:useLocalDpi xmlns="" xmlns:a14="http://schemas.microsoft.com/office/drawing/2010/main"/>
                </a:ext>
              </a:extLst>
            </a:blip>
            <a:stretch>
              <a:fillRect/>
            </a:stretch>
          </p:blipFill>
          <p:spPr>
            <a:xfrm>
              <a:off x="1184702" y="1650403"/>
              <a:ext cx="1768528" cy="1856520"/>
            </a:xfrm>
            <a:prstGeom prst="rect">
              <a:avLst/>
            </a:prstGeom>
          </p:spPr>
        </p:pic>
        <p:pic>
          <p:nvPicPr>
            <p:cNvPr id="78" name="Image 1"/>
            <p:cNvPicPr>
              <a:picLocks noChangeAspect="1"/>
            </p:cNvPicPr>
            <p:nvPr/>
          </p:nvPicPr>
          <p:blipFill>
            <a:blip r:embed="rId16" cstate="print">
              <a:extLst>
                <a:ext uri="{28A0092B-C50C-407E-A947-70E740481C1C}">
                  <a14:useLocalDpi xmlns="" xmlns:a14="http://schemas.microsoft.com/office/drawing/2010/main"/>
                </a:ext>
              </a:extLst>
            </a:blip>
            <a:stretch>
              <a:fillRect/>
            </a:stretch>
          </p:blipFill>
          <p:spPr>
            <a:xfrm>
              <a:off x="228305" y="1837656"/>
              <a:ext cx="1814242" cy="1904508"/>
            </a:xfrm>
            <a:prstGeom prst="rect">
              <a:avLst/>
            </a:prstGeom>
          </p:spPr>
        </p:pic>
      </p:grpSp>
      <p:pic>
        <p:nvPicPr>
          <p:cNvPr id="79" name="Picture 2" descr="Image result for ip67 logo"/>
          <p:cNvPicPr>
            <a:picLocks noChangeAspect="1" noChangeArrowheads="1"/>
          </p:cNvPicPr>
          <p:nvPr/>
        </p:nvPicPr>
        <p:blipFill>
          <a:blip r:embed="rId17" cstate="email">
            <a:extLst>
              <a:ext uri="{28A0092B-C50C-407E-A947-70E740481C1C}">
                <a14:useLocalDpi xmlns="" xmlns:a14="http://schemas.microsoft.com/office/drawing/2010/main"/>
              </a:ext>
            </a:extLst>
          </a:blip>
          <a:srcRect/>
          <a:stretch>
            <a:fillRect/>
          </a:stretch>
        </p:blipFill>
        <p:spPr bwMode="auto">
          <a:xfrm>
            <a:off x="4201096" y="3698872"/>
            <a:ext cx="235187" cy="235187"/>
          </a:xfrm>
          <a:prstGeom prst="ellipse">
            <a:avLst/>
          </a:prstGeom>
          <a:noFill/>
        </p:spPr>
      </p:pic>
      <p:sp>
        <p:nvSpPr>
          <p:cNvPr id="80" name="Text Box 54"/>
          <p:cNvSpPr txBox="1"/>
          <p:nvPr/>
        </p:nvSpPr>
        <p:spPr>
          <a:xfrm>
            <a:off x="1241486" y="3818191"/>
            <a:ext cx="2484000" cy="540000"/>
          </a:xfrm>
          <a:prstGeom prst="rect">
            <a:avLst/>
          </a:prstGeom>
          <a:solidFill>
            <a:schemeClr val="accent4">
              <a:lumMod val="50000"/>
            </a:schemeClr>
          </a:solidFill>
        </p:spPr>
        <p:style>
          <a:lnRef idx="0">
            <a:scrgbClr r="0" g="0" b="0"/>
          </a:lnRef>
          <a:fillRef idx="0">
            <a:scrgbClr r="0" g="0" b="0"/>
          </a:fillRef>
          <a:effectRef idx="0">
            <a:scrgbClr r="0" g="0" b="0"/>
          </a:effectRef>
          <a:fontRef idx="minor">
            <a:schemeClr val="accent1"/>
          </a:fontRef>
        </p:style>
        <p:txBody>
          <a:bodyPr wrap="square" anchor="ctr">
            <a:noAutofit/>
          </a:bodyPr>
          <a:lstStyle>
            <a:defPPr>
              <a:defRPr lang="fr-FR"/>
            </a:defPPr>
            <a:lvl1pPr algn="ctr">
              <a:defRPr sz="1600">
                <a:solidFill>
                  <a:schemeClr val="tx1">
                    <a:lumMod val="75000"/>
                    <a:lumOff val="25000"/>
                  </a:schemeClr>
                </a:solidFill>
                <a:latin typeface="Ostrich Sans Black" panose="00000A00000000000000" pitchFamily="50" charset="0"/>
                <a:cs typeface="BrowalliaUPC" panose="020B0604020202020204" pitchFamily="34" charset="-34"/>
              </a:defRPr>
            </a:lvl1pPr>
          </a:lstStyle>
          <a:p>
            <a: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t>High performance mobility</a:t>
            </a:r>
            <a:b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br>
            <a:r>
              <a:rPr lang="en-US" altLang="fr-FR" sz="1200" b="1">
                <a:solidFill>
                  <a:schemeClr val="bg1"/>
                </a:solidFill>
                <a:latin typeface="Trebuchet MS"/>
                <a:ea typeface="Trebuchet MS" panose="020B0604020202020204" pitchFamily="34" charset="-128"/>
                <a:cs typeface="Trebuchet MS" panose="020B0604020202020204" pitchFamily="34" charset="-128"/>
                <a:sym typeface="Trebuchet MS" charset="0"/>
              </a:rPr>
              <a:t>Operational simplicity</a:t>
            </a:r>
          </a:p>
        </p:txBody>
      </p:sp>
      <p:grpSp>
        <p:nvGrpSpPr>
          <p:cNvPr id="81" name="Group 80"/>
          <p:cNvGrpSpPr/>
          <p:nvPr/>
        </p:nvGrpSpPr>
        <p:grpSpPr>
          <a:xfrm rot="5400000">
            <a:off x="3233328" y="3611164"/>
            <a:ext cx="409993" cy="409994"/>
            <a:chOff x="5796937" y="2445443"/>
            <a:chExt cx="409993" cy="409994"/>
          </a:xfrm>
        </p:grpSpPr>
        <p:sp>
          <p:nvSpPr>
            <p:cNvPr id="82" name="Oval 155"/>
            <p:cNvSpPr/>
            <p:nvPr/>
          </p:nvSpPr>
          <p:spPr bwMode="auto">
            <a:xfrm flipH="1">
              <a:off x="5796937" y="2445443"/>
              <a:ext cx="409993" cy="409994"/>
            </a:xfrm>
            <a:prstGeom prst="ellipse">
              <a:avLst/>
            </a:prstGeom>
            <a:solidFill>
              <a:schemeClr val="tx1">
                <a:lumMod val="75000"/>
                <a:lumOff val="25000"/>
                <a:alpha val="80000"/>
              </a:schemeClr>
            </a:solidFill>
            <a:ln w="12700" cap="flat" cmpd="sng" algn="ctr">
              <a:noFill/>
              <a:prstDash val="solid"/>
              <a:miter lim="0"/>
              <a:headEnd type="none" w="med" len="med"/>
              <a:tailEnd type="none" w="med" len="med"/>
            </a:ln>
            <a:effectLst/>
          </p:spPr>
          <p:txBody>
            <a:bodyPr rot="0" spcFirstLastPara="0" vertOverflow="overflow" horzOverflow="overflow" vert="horz" wrap="square" lIns="26789" tIns="26789" rIns="26789" bIns="26789" numCol="1" spcCol="0" rtlCol="0" fromWordArt="0" anchor="ctr" anchorCtr="0" forceAA="0" compatLnSpc="1">
              <a:prstTxWarp prst="textNoShape">
                <a:avLst/>
              </a:prstTxWarp>
              <a:noAutofit/>
            </a:bodyPr>
            <a:lstStyle/>
            <a:p>
              <a:pPr marL="171450"/>
              <a:endParaRPr lang="en-US" altLang="en-US" sz="1600">
                <a:latin typeface="Trebuchet MS" panose="020B0603020202020204" pitchFamily="34" charset="0"/>
                <a:ea typeface="Trebuchet MS" panose="020B0604020202020204" pitchFamily="34" charset="-128"/>
              </a:endParaRPr>
            </a:p>
          </p:txBody>
        </p:sp>
        <p:cxnSp>
          <p:nvCxnSpPr>
            <p:cNvPr id="83" name="Line157"/>
            <p:cNvCxnSpPr>
              <a:stCxn id="82" idx="0"/>
              <a:endCxn id="82" idx="6"/>
            </p:cNvCxnSpPr>
            <p:nvPr/>
          </p:nvCxnSpPr>
          <p:spPr bwMode="auto">
            <a:xfrm flipH="1">
              <a:off x="5849821" y="2521419"/>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cxnSp>
          <p:nvCxnSpPr>
            <p:cNvPr id="84" name="Line158"/>
            <p:cNvCxnSpPr>
              <a:stCxn id="82" idx="6"/>
              <a:endCxn id="82" idx="4"/>
            </p:cNvCxnSpPr>
            <p:nvPr/>
          </p:nvCxnSpPr>
          <p:spPr bwMode="auto">
            <a:xfrm>
              <a:off x="5849821" y="2650441"/>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grpSp>
      <p:pic>
        <p:nvPicPr>
          <p:cNvPr id="85" name="Picture 84"/>
          <p:cNvPicPr>
            <a:picLocks noChangeAspect="1"/>
          </p:cNvPicPr>
          <p:nvPr/>
        </p:nvPicPr>
        <p:blipFill>
          <a:blip r:embed="rId18" cstate="print">
            <a:extLst>
              <a:ext uri="{28A0092B-C50C-407E-A947-70E740481C1C}">
                <a14:useLocalDpi xmlns="" xmlns:a14="http://schemas.microsoft.com/office/drawing/2010/main"/>
              </a:ext>
            </a:extLst>
          </a:blip>
          <a:stretch>
            <a:fillRect/>
          </a:stretch>
        </p:blipFill>
        <p:spPr>
          <a:xfrm>
            <a:off x="7685579" y="3070067"/>
            <a:ext cx="767288" cy="767288"/>
          </a:xfrm>
          <a:prstGeom prst="rect">
            <a:avLst/>
          </a:prstGeom>
        </p:spPr>
      </p:pic>
      <p:pic>
        <p:nvPicPr>
          <p:cNvPr id="86" name="Picture 85"/>
          <p:cNvPicPr>
            <a:picLocks noChangeAspect="1"/>
          </p:cNvPicPr>
          <p:nvPr/>
        </p:nvPicPr>
        <p:blipFill>
          <a:blip r:embed="rId19" cstate="print">
            <a:extLst>
              <a:ext uri="{28A0092B-C50C-407E-A947-70E740481C1C}">
                <a14:useLocalDpi xmlns="" xmlns:a14="http://schemas.microsoft.com/office/drawing/2010/main"/>
              </a:ext>
            </a:extLst>
          </a:blip>
          <a:stretch>
            <a:fillRect/>
          </a:stretch>
        </p:blipFill>
        <p:spPr>
          <a:xfrm>
            <a:off x="6226494" y="2842869"/>
            <a:ext cx="1709293" cy="1137679"/>
          </a:xfrm>
          <a:prstGeom prst="rect">
            <a:avLst/>
          </a:prstGeom>
        </p:spPr>
      </p:pic>
      <p:cxnSp>
        <p:nvCxnSpPr>
          <p:cNvPr id="87" name="Straight Connector 86"/>
          <p:cNvCxnSpPr/>
          <p:nvPr/>
        </p:nvCxnSpPr>
        <p:spPr bwMode="auto">
          <a:xfrm flipH="1">
            <a:off x="4331576" y="2742492"/>
            <a:ext cx="1023259" cy="0"/>
          </a:xfrm>
          <a:prstGeom prst="line">
            <a:avLst/>
          </a:prstGeom>
          <a:noFill/>
          <a:ln w="28575" cap="flat" cmpd="sng" algn="ctr">
            <a:solidFill>
              <a:schemeClr val="bg1"/>
            </a:solidFill>
            <a:prstDash val="sysDot"/>
            <a:round/>
            <a:headEnd type="none" w="med" len="med"/>
            <a:tailEnd type="none"/>
          </a:ln>
          <a:effectLst/>
        </p:spPr>
      </p:cxnSp>
      <p:pic>
        <p:nvPicPr>
          <p:cNvPr id="88" name="Image 3">
            <a:extLst/>
          </p:cNvPr>
          <p:cNvPicPr>
            <a:picLocks noChangeAspect="1"/>
          </p:cNvPicPr>
          <p:nvPr/>
        </p:nvPicPr>
        <p:blipFill>
          <a:blip r:embed="rId20" cstate="print">
            <a:extLst>
              <a:ext uri="{28A0092B-C50C-407E-A947-70E740481C1C}">
                <a14:useLocalDpi xmlns="" xmlns:a14="http://schemas.microsoft.com/office/drawing/2010/main"/>
              </a:ext>
            </a:extLst>
          </a:blip>
          <a:stretch>
            <a:fillRect/>
          </a:stretch>
        </p:blipFill>
        <p:spPr>
          <a:xfrm>
            <a:off x="3768728" y="2016400"/>
            <a:ext cx="2122981" cy="459791"/>
          </a:xfrm>
          <a:prstGeom prst="rect">
            <a:avLst/>
          </a:prstGeom>
        </p:spPr>
      </p:pic>
      <p:grpSp>
        <p:nvGrpSpPr>
          <p:cNvPr id="89" name="Group 88"/>
          <p:cNvGrpSpPr/>
          <p:nvPr/>
        </p:nvGrpSpPr>
        <p:grpSpPr>
          <a:xfrm>
            <a:off x="5777319" y="2030588"/>
            <a:ext cx="409993" cy="409994"/>
            <a:chOff x="5796937" y="2445443"/>
            <a:chExt cx="409993" cy="409994"/>
          </a:xfrm>
        </p:grpSpPr>
        <p:sp>
          <p:nvSpPr>
            <p:cNvPr id="90" name="Oval 155"/>
            <p:cNvSpPr/>
            <p:nvPr/>
          </p:nvSpPr>
          <p:spPr bwMode="auto">
            <a:xfrm flipH="1">
              <a:off x="5796937" y="2445443"/>
              <a:ext cx="409993" cy="409994"/>
            </a:xfrm>
            <a:prstGeom prst="ellipse">
              <a:avLst/>
            </a:prstGeom>
            <a:solidFill>
              <a:schemeClr val="tx1">
                <a:lumMod val="75000"/>
                <a:lumOff val="25000"/>
                <a:alpha val="80000"/>
              </a:schemeClr>
            </a:solidFill>
            <a:ln w="12700" cap="flat" cmpd="sng" algn="ctr">
              <a:noFill/>
              <a:prstDash val="solid"/>
              <a:miter lim="0"/>
              <a:headEnd type="none" w="med" len="med"/>
              <a:tailEnd type="none" w="med" len="med"/>
            </a:ln>
            <a:effectLst/>
          </p:spPr>
          <p:txBody>
            <a:bodyPr rot="0" spcFirstLastPara="0" vertOverflow="overflow" horzOverflow="overflow" vert="horz" wrap="square" lIns="26789" tIns="26789" rIns="26789" bIns="26789" numCol="1" spcCol="0" rtlCol="0" fromWordArt="0" anchor="ctr" anchorCtr="0" forceAA="0" compatLnSpc="1">
              <a:prstTxWarp prst="textNoShape">
                <a:avLst/>
              </a:prstTxWarp>
              <a:noAutofit/>
            </a:bodyPr>
            <a:lstStyle/>
            <a:p>
              <a:pPr marL="171450"/>
              <a:endParaRPr lang="en-US" altLang="en-US" sz="1600">
                <a:latin typeface="Trebuchet MS" panose="020B0603020202020204" pitchFamily="34" charset="0"/>
                <a:ea typeface="Trebuchet MS" panose="020B0604020202020204" pitchFamily="34" charset="-128"/>
              </a:endParaRPr>
            </a:p>
          </p:txBody>
        </p:sp>
        <p:cxnSp>
          <p:nvCxnSpPr>
            <p:cNvPr id="91" name="Line157"/>
            <p:cNvCxnSpPr>
              <a:stCxn id="90" idx="0"/>
              <a:endCxn id="90" idx="6"/>
            </p:cNvCxnSpPr>
            <p:nvPr/>
          </p:nvCxnSpPr>
          <p:spPr bwMode="auto">
            <a:xfrm flipH="1">
              <a:off x="5849821" y="2521419"/>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cxnSp>
          <p:nvCxnSpPr>
            <p:cNvPr id="92" name="Line158"/>
            <p:cNvCxnSpPr>
              <a:stCxn id="90" idx="6"/>
              <a:endCxn id="90" idx="4"/>
            </p:cNvCxnSpPr>
            <p:nvPr/>
          </p:nvCxnSpPr>
          <p:spPr bwMode="auto">
            <a:xfrm>
              <a:off x="5849821" y="2650441"/>
              <a:ext cx="204997" cy="129024"/>
            </a:xfrm>
            <a:prstGeom prst="line">
              <a:avLst/>
            </a:prstGeom>
            <a:blipFill dpi="0" rotWithShape="0">
              <a:blip r:embed="rId3" cstate="print"/>
              <a:srcRect/>
              <a:tile tx="0" ty="0" sx="100000" sy="100000" flip="none" algn="tl"/>
            </a:blipFill>
            <a:ln w="19050" cap="flat" cmpd="sng" algn="ctr">
              <a:solidFill>
                <a:schemeClr val="bg1"/>
              </a:solidFill>
              <a:prstDash val="solid"/>
              <a:miter lim="0"/>
              <a:headEnd type="none" w="med" len="med"/>
              <a:tailEnd type="none" w="med" len="med"/>
            </a:ln>
            <a:effectLst/>
          </p:spPr>
        </p:cxnSp>
      </p:grpSp>
      <p:sp>
        <p:nvSpPr>
          <p:cNvPr id="93" name="Oval 92"/>
          <p:cNvSpPr/>
          <p:nvPr/>
        </p:nvSpPr>
        <p:spPr>
          <a:xfrm>
            <a:off x="8627417" y="3210509"/>
            <a:ext cx="478631" cy="453539"/>
          </a:xfrm>
          <a:prstGeom prst="ellipse">
            <a:avLst/>
          </a:prstGeom>
          <a:noFill/>
          <a:ln>
            <a:solidFill>
              <a:schemeClr val="accent4">
                <a:lumMod val="50000"/>
              </a:schemeClr>
            </a:solidFill>
          </a:ln>
        </p:spPr>
        <p:style>
          <a:lnRef idx="0">
            <a:scrgbClr r="0" g="0" b="0"/>
          </a:lnRef>
          <a:fillRef idx="0">
            <a:scrgbClr r="0" g="0" b="0"/>
          </a:fillRef>
          <a:effectRef idx="0">
            <a:scrgbClr r="0" g="0" b="0"/>
          </a:effectRef>
          <a:fontRef idx="minor">
            <a:schemeClr val="accent1"/>
          </a:fontRef>
        </p:style>
        <p:txBody>
          <a:bodyPr wrap="none" anchor="ctr">
            <a:noAutofit/>
          </a:bodyPr>
          <a:lstStyle/>
          <a:p>
            <a:pPr algn="ctr"/>
            <a:r>
              <a:rPr lang="en-US" sz="1200" b="1">
                <a:solidFill>
                  <a:schemeClr val="bg1"/>
                </a:solidFill>
                <a:latin typeface="Trebuchet MS"/>
                <a:ea typeface="Trebuchet MS" panose="020B0604020202020204" pitchFamily="34" charset="-128"/>
                <a:cs typeface="Trebuchet MS" panose="020B0604020202020204" pitchFamily="34" charset="-128"/>
              </a:rPr>
              <a:t>24/7</a:t>
            </a:r>
          </a:p>
        </p:txBody>
      </p:sp>
      <p:sp>
        <p:nvSpPr>
          <p:cNvPr id="94" name="TextBox 93"/>
          <p:cNvSpPr txBox="1"/>
          <p:nvPr/>
        </p:nvSpPr>
        <p:spPr>
          <a:xfrm>
            <a:off x="1340656" y="2099611"/>
            <a:ext cx="2416047" cy="338554"/>
          </a:xfrm>
          <a:prstGeom prst="rect">
            <a:avLst/>
          </a:prstGeom>
          <a:noFill/>
        </p:spPr>
        <p:txBody>
          <a:bodyPr wrap="none" rtlCol="0">
            <a:spAutoFit/>
          </a:bodyPr>
          <a:lstStyle/>
          <a:p>
            <a:pPr algn="ctr"/>
            <a:r>
              <a:rPr lang="en-US" sz="1600" b="1">
                <a:solidFill>
                  <a:schemeClr val="bg1"/>
                </a:solidFill>
                <a:latin typeface="Trebuchet MS"/>
                <a:cs typeface="Trebuchet MS" panose="020B0502040204020203" pitchFamily="34" charset="0"/>
              </a:rPr>
              <a:t>OXO Connect Evolution</a:t>
            </a:r>
          </a:p>
        </p:txBody>
      </p:sp>
      <p:sp>
        <p:nvSpPr>
          <p:cNvPr id="95" name="Rectangle 94">
            <a:hlinkClick r:id="rId21"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96" name="Rectangle 95">
            <a:hlinkClick r:id="rId22"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97" name="Rectangle 96">
            <a:hlinkClick r:id="rId23"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98" name="Rectangle 97">
            <a:hlinkClick r:id="rId24"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99" name="Rectangle 98">
            <a:hlinkClick r:id="rId25"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100" name="Rectangle 99">
            <a:hlinkClick r:id="rId26"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101" name="Rectangle 100">
            <a:hlinkClick r:id="rId27"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102" name="Rectangle 101">
            <a:hlinkClick r:id="rId28"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103" name="Rectangle 102">
            <a:hlinkClick r:id="rId29"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104" name="Rectangle 103">
            <a:hlinkClick r:id="rId30"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105" name="Rectangle 104">
            <a:hlinkClick r:id="rId31"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106" name="Rectangle 105">
            <a:hlinkClick r:id="rId32"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107" name="Rectangle 106">
            <a:hlinkClick r:id="rId33"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108" name="Rectangle 107">
            <a:hlinkClick r:id="rId34"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110" name="Oval 109"/>
          <p:cNvSpPr/>
          <p:nvPr/>
        </p:nvSpPr>
        <p:spPr>
          <a:xfrm>
            <a:off x="1107272" y="4416278"/>
            <a:ext cx="152400" cy="152400"/>
          </a:xfrm>
          <a:prstGeom prst="ellipse">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682390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47" name="Rectangle 146"/>
          <p:cNvSpPr/>
          <p:nvPr/>
        </p:nvSpPr>
        <p:spPr>
          <a:xfrm>
            <a:off x="1641606" y="647482"/>
            <a:ext cx="7112971" cy="716823"/>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148" name="Freeform 5"/>
          <p:cNvSpPr>
            <a:spLocks/>
          </p:cNvSpPr>
          <p:nvPr/>
        </p:nvSpPr>
        <p:spPr bwMode="auto">
          <a:xfrm>
            <a:off x="6942390" y="-45705"/>
            <a:ext cx="1264132" cy="856893"/>
          </a:xfrm>
          <a:custGeom>
            <a:avLst/>
            <a:gdLst/>
            <a:ahLst/>
            <a:cxnLst>
              <a:cxn ang="0">
                <a:pos x="868" y="243"/>
              </a:cxn>
              <a:cxn ang="0">
                <a:pos x="736" y="147"/>
              </a:cxn>
              <a:cxn ang="0">
                <a:pos x="588" y="0"/>
              </a:cxn>
              <a:cxn ang="0">
                <a:pos x="453" y="87"/>
              </a:cxn>
              <a:cxn ang="0">
                <a:pos x="169" y="277"/>
              </a:cxn>
              <a:cxn ang="0">
                <a:pos x="0" y="424"/>
              </a:cxn>
              <a:cxn ang="0">
                <a:pos x="263" y="581"/>
              </a:cxn>
              <a:cxn ang="0">
                <a:pos x="430" y="545"/>
              </a:cxn>
              <a:cxn ang="0">
                <a:pos x="591" y="635"/>
              </a:cxn>
              <a:cxn ang="0">
                <a:pos x="758" y="534"/>
              </a:cxn>
              <a:cxn ang="0">
                <a:pos x="776" y="535"/>
              </a:cxn>
              <a:cxn ang="0">
                <a:pos x="810" y="533"/>
              </a:cxn>
              <a:cxn ang="0">
                <a:pos x="844" y="535"/>
              </a:cxn>
              <a:cxn ang="0">
                <a:pos x="1088" y="388"/>
              </a:cxn>
              <a:cxn ang="0">
                <a:pos x="868" y="243"/>
              </a:cxn>
            </a:cxnLst>
            <a:rect l="0" t="0" r="r" b="b"/>
            <a:pathLst>
              <a:path w="1088" h="635">
                <a:moveTo>
                  <a:pt x="868" y="243"/>
                </a:moveTo>
                <a:cubicBezTo>
                  <a:pt x="848" y="189"/>
                  <a:pt x="797" y="150"/>
                  <a:pt x="736" y="147"/>
                </a:cubicBezTo>
                <a:cubicBezTo>
                  <a:pt x="735" y="66"/>
                  <a:pt x="669" y="0"/>
                  <a:pt x="588" y="0"/>
                </a:cubicBezTo>
                <a:cubicBezTo>
                  <a:pt x="528" y="0"/>
                  <a:pt x="476" y="36"/>
                  <a:pt x="453" y="87"/>
                </a:cubicBezTo>
                <a:cubicBezTo>
                  <a:pt x="420" y="61"/>
                  <a:pt x="177" y="0"/>
                  <a:pt x="169" y="277"/>
                </a:cubicBezTo>
                <a:cubicBezTo>
                  <a:pt x="70" y="299"/>
                  <a:pt x="0" y="356"/>
                  <a:pt x="0" y="424"/>
                </a:cubicBezTo>
                <a:cubicBezTo>
                  <a:pt x="0" y="510"/>
                  <a:pt x="118" y="581"/>
                  <a:pt x="263" y="581"/>
                </a:cubicBezTo>
                <a:cubicBezTo>
                  <a:pt x="327" y="581"/>
                  <a:pt x="385" y="567"/>
                  <a:pt x="430" y="545"/>
                </a:cubicBezTo>
                <a:cubicBezTo>
                  <a:pt x="460" y="598"/>
                  <a:pt x="521" y="635"/>
                  <a:pt x="591" y="635"/>
                </a:cubicBezTo>
                <a:cubicBezTo>
                  <a:pt x="667" y="635"/>
                  <a:pt x="731" y="593"/>
                  <a:pt x="758" y="534"/>
                </a:cubicBezTo>
                <a:cubicBezTo>
                  <a:pt x="764" y="534"/>
                  <a:pt x="770" y="535"/>
                  <a:pt x="776" y="535"/>
                </a:cubicBezTo>
                <a:cubicBezTo>
                  <a:pt x="787" y="535"/>
                  <a:pt x="799" y="534"/>
                  <a:pt x="810" y="533"/>
                </a:cubicBezTo>
                <a:cubicBezTo>
                  <a:pt x="821" y="534"/>
                  <a:pt x="833" y="535"/>
                  <a:pt x="844" y="535"/>
                </a:cubicBezTo>
                <a:cubicBezTo>
                  <a:pt x="979" y="535"/>
                  <a:pt x="1088" y="469"/>
                  <a:pt x="1088" y="388"/>
                </a:cubicBezTo>
                <a:cubicBezTo>
                  <a:pt x="1088" y="312"/>
                  <a:pt x="991" y="250"/>
                  <a:pt x="868" y="243"/>
                </a:cubicBezTo>
                <a:close/>
              </a:path>
            </a:pathLst>
          </a:custGeom>
          <a:solidFill>
            <a:schemeClr val="bg1"/>
          </a:solidFill>
          <a:ln w="57150">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sz="1600">
              <a:latin typeface="+mn-lt"/>
            </a:endParaRPr>
          </a:p>
        </p:txBody>
      </p:sp>
      <p:sp>
        <p:nvSpPr>
          <p:cNvPr id="149" name="Rectangle 148"/>
          <p:cNvSpPr/>
          <p:nvPr/>
        </p:nvSpPr>
        <p:spPr>
          <a:xfrm>
            <a:off x="2765569" y="2811540"/>
            <a:ext cx="1848053" cy="481237"/>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150" name="Rectangle 149"/>
          <p:cNvSpPr/>
          <p:nvPr/>
        </p:nvSpPr>
        <p:spPr>
          <a:xfrm>
            <a:off x="1641606" y="2807176"/>
            <a:ext cx="1084309" cy="468790"/>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151" name="Rectangle 150"/>
          <p:cNvSpPr/>
          <p:nvPr/>
        </p:nvSpPr>
        <p:spPr>
          <a:xfrm>
            <a:off x="5663464" y="3303516"/>
            <a:ext cx="3065315" cy="839085"/>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152" name="Rectangle 151"/>
          <p:cNvSpPr/>
          <p:nvPr/>
        </p:nvSpPr>
        <p:spPr>
          <a:xfrm>
            <a:off x="1647191" y="1926970"/>
            <a:ext cx="2073706" cy="839085"/>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153" name="Rectangle 152"/>
          <p:cNvSpPr/>
          <p:nvPr/>
        </p:nvSpPr>
        <p:spPr>
          <a:xfrm>
            <a:off x="2575668" y="3320136"/>
            <a:ext cx="2032564" cy="822465"/>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154" name="Rectangle 153"/>
          <p:cNvSpPr/>
          <p:nvPr/>
        </p:nvSpPr>
        <p:spPr>
          <a:xfrm>
            <a:off x="4653275" y="2809258"/>
            <a:ext cx="2891918" cy="443974"/>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155" name="Rectangle 154"/>
          <p:cNvSpPr/>
          <p:nvPr/>
        </p:nvSpPr>
        <p:spPr>
          <a:xfrm>
            <a:off x="3747934" y="1928625"/>
            <a:ext cx="5002107" cy="839085"/>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156" name="Rectangle 155"/>
          <p:cNvSpPr/>
          <p:nvPr/>
        </p:nvSpPr>
        <p:spPr>
          <a:xfrm>
            <a:off x="3750208" y="1405539"/>
            <a:ext cx="4993034" cy="443974"/>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pic>
        <p:nvPicPr>
          <p:cNvPr id="157" name="Picture 156"/>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4427111" y="1864817"/>
            <a:ext cx="3687891" cy="744300"/>
          </a:xfrm>
          <a:prstGeom prst="rect">
            <a:avLst/>
          </a:prstGeom>
        </p:spPr>
      </p:pic>
      <p:sp>
        <p:nvSpPr>
          <p:cNvPr id="158" name="TextBox 157"/>
          <p:cNvSpPr txBox="1"/>
          <p:nvPr/>
        </p:nvSpPr>
        <p:spPr>
          <a:xfrm>
            <a:off x="2378390" y="1044768"/>
            <a:ext cx="5304657" cy="230832"/>
          </a:xfrm>
          <a:prstGeom prst="rect">
            <a:avLst/>
          </a:prstGeom>
          <a:noFill/>
        </p:spPr>
        <p:txBody>
          <a:bodyPr wrap="none" rtlCol="0">
            <a:spAutoFit/>
          </a:bodyPr>
          <a:lstStyle/>
          <a:p>
            <a:r>
              <a:rPr lang="en-US" sz="900">
                <a:solidFill>
                  <a:schemeClr val="accent4"/>
                </a:solidFill>
                <a:latin typeface="Trebuchet MS"/>
                <a:cs typeface="Trebuchet MS" panose="020B0502040204020203" pitchFamily="34" charset="0"/>
              </a:rPr>
              <a:t> WebRTC Gateway        C                  S                              M                           L           Evolution</a:t>
            </a:r>
          </a:p>
        </p:txBody>
      </p:sp>
      <p:cxnSp>
        <p:nvCxnSpPr>
          <p:cNvPr id="159" name="Straight Arrow Connector 158"/>
          <p:cNvCxnSpPr/>
          <p:nvPr/>
        </p:nvCxnSpPr>
        <p:spPr bwMode="auto">
          <a:xfrm>
            <a:off x="3466996" y="1293183"/>
            <a:ext cx="3362457" cy="0"/>
          </a:xfrm>
          <a:prstGeom prst="straightConnector1">
            <a:avLst/>
          </a:prstGeom>
          <a:noFill/>
          <a:ln w="12700" cap="flat" cmpd="sng" algn="ctr">
            <a:solidFill>
              <a:schemeClr val="accent4"/>
            </a:solidFill>
            <a:prstDash val="solid"/>
            <a:round/>
            <a:headEnd type="triangle"/>
            <a:tailEnd type="triangle"/>
          </a:ln>
          <a:effectLst/>
        </p:spPr>
      </p:cxnSp>
      <p:sp>
        <p:nvSpPr>
          <p:cNvPr id="160" name="Rectangle 159"/>
          <p:cNvSpPr/>
          <p:nvPr/>
        </p:nvSpPr>
        <p:spPr>
          <a:xfrm>
            <a:off x="7757761" y="1190683"/>
            <a:ext cx="957567" cy="127998"/>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OXO </a:t>
            </a:r>
            <a:r>
              <a:rPr lang="en-US" sz="1100" b="1">
                <a:solidFill>
                  <a:schemeClr val="bg1"/>
                </a:solidFill>
                <a:latin typeface="Trebuchet MS"/>
                <a:cs typeface="Trebuchet MS"/>
              </a:rPr>
              <a:t>Connect</a:t>
            </a:r>
            <a:endParaRPr lang="en-US" sz="1200" b="1">
              <a:solidFill>
                <a:schemeClr val="bg1"/>
              </a:solidFill>
              <a:latin typeface="Trebuchet MS"/>
              <a:cs typeface="Trebuchet MS"/>
            </a:endParaRPr>
          </a:p>
        </p:txBody>
      </p:sp>
      <p:pic>
        <p:nvPicPr>
          <p:cNvPr id="161" name="Picture 160"/>
          <p:cNvPicPr>
            <a:picLocks noChangeAspect="1"/>
          </p:cNvPicPr>
          <p:nvPr/>
        </p:nvPicPr>
        <p:blipFill>
          <a:blip r:embed="rId4" cstate="print">
            <a:extLst>
              <a:ext uri="{28A0092B-C50C-407E-A947-70E740481C1C}">
                <a14:useLocalDpi xmlns="" xmlns:a14="http://schemas.microsoft.com/office/drawing/2010/main"/>
              </a:ext>
            </a:extLst>
          </a:blip>
          <a:stretch>
            <a:fillRect/>
          </a:stretch>
        </p:blipFill>
        <p:spPr>
          <a:xfrm>
            <a:off x="3829054" y="1417354"/>
            <a:ext cx="873432" cy="372131"/>
          </a:xfrm>
          <a:prstGeom prst="rect">
            <a:avLst/>
          </a:prstGeom>
        </p:spPr>
      </p:pic>
      <p:pic>
        <p:nvPicPr>
          <p:cNvPr id="162" name="Picture 161"/>
          <p:cNvPicPr>
            <a:picLocks noChangeAspect="1"/>
          </p:cNvPicPr>
          <p:nvPr/>
        </p:nvPicPr>
        <p:blipFill>
          <a:blip r:embed="rId5" cstate="print">
            <a:extLst>
              <a:ext uri="{28A0092B-C50C-407E-A947-70E740481C1C}">
                <a14:useLocalDpi xmlns="" xmlns:a14="http://schemas.microsoft.com/office/drawing/2010/main"/>
              </a:ext>
            </a:extLst>
          </a:blip>
          <a:stretch>
            <a:fillRect/>
          </a:stretch>
        </p:blipFill>
        <p:spPr>
          <a:xfrm>
            <a:off x="4627351" y="1378827"/>
            <a:ext cx="1195238" cy="436699"/>
          </a:xfrm>
          <a:prstGeom prst="rect">
            <a:avLst/>
          </a:prstGeom>
        </p:spPr>
      </p:pic>
      <p:sp>
        <p:nvSpPr>
          <p:cNvPr id="163" name="Rectangle 162"/>
          <p:cNvSpPr/>
          <p:nvPr/>
        </p:nvSpPr>
        <p:spPr>
          <a:xfrm>
            <a:off x="7739631" y="1719732"/>
            <a:ext cx="957567" cy="127998"/>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err="1">
                <a:solidFill>
                  <a:schemeClr val="bg1"/>
                </a:solidFill>
                <a:latin typeface="Trebuchet MS"/>
                <a:cs typeface="Trebuchet MS"/>
              </a:rPr>
              <a:t>OmniSwitch</a:t>
            </a:r>
            <a:r>
              <a:rPr lang="en-US" sz="700">
                <a:solidFill>
                  <a:schemeClr val="bg1"/>
                </a:solidFill>
                <a:latin typeface="Trebuchet MS"/>
                <a:cs typeface="Trebuchet MS"/>
              </a:rPr>
              <a:t> LAN</a:t>
            </a:r>
          </a:p>
        </p:txBody>
      </p:sp>
      <p:sp>
        <p:nvSpPr>
          <p:cNvPr id="164" name="TextBox 163"/>
          <p:cNvSpPr txBox="1"/>
          <p:nvPr/>
        </p:nvSpPr>
        <p:spPr>
          <a:xfrm>
            <a:off x="4024935" y="1667117"/>
            <a:ext cx="1749197" cy="230832"/>
          </a:xfrm>
          <a:prstGeom prst="rect">
            <a:avLst/>
          </a:prstGeom>
          <a:noFill/>
        </p:spPr>
        <p:txBody>
          <a:bodyPr wrap="none" rtlCol="0">
            <a:spAutoFit/>
          </a:bodyPr>
          <a:lstStyle/>
          <a:p>
            <a:r>
              <a:rPr lang="en-US" sz="900">
                <a:solidFill>
                  <a:schemeClr val="accent4"/>
                </a:solidFill>
                <a:latin typeface="Trebuchet MS"/>
                <a:cs typeface="Trebuchet MS" panose="020B0502040204020203" pitchFamily="34" charset="0"/>
              </a:rPr>
              <a:t>2220-8                       2220-24</a:t>
            </a:r>
          </a:p>
        </p:txBody>
      </p:sp>
      <p:sp>
        <p:nvSpPr>
          <p:cNvPr id="165" name="Rectangle 164"/>
          <p:cNvSpPr/>
          <p:nvPr/>
        </p:nvSpPr>
        <p:spPr>
          <a:xfrm>
            <a:off x="7792475" y="2635113"/>
            <a:ext cx="957567" cy="127998"/>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IP Phones</a:t>
            </a:r>
          </a:p>
        </p:txBody>
      </p:sp>
      <p:sp>
        <p:nvSpPr>
          <p:cNvPr id="166" name="Rectangle 165"/>
          <p:cNvSpPr/>
          <p:nvPr/>
        </p:nvSpPr>
        <p:spPr>
          <a:xfrm>
            <a:off x="3650567" y="4041060"/>
            <a:ext cx="957567" cy="127998"/>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DECT Handsets</a:t>
            </a:r>
          </a:p>
        </p:txBody>
      </p:sp>
      <p:sp>
        <p:nvSpPr>
          <p:cNvPr id="167" name="Freeform 5"/>
          <p:cNvSpPr>
            <a:spLocks/>
          </p:cNvSpPr>
          <p:nvPr/>
        </p:nvSpPr>
        <p:spPr bwMode="auto">
          <a:xfrm>
            <a:off x="7545193" y="-9665"/>
            <a:ext cx="1264132" cy="856893"/>
          </a:xfrm>
          <a:custGeom>
            <a:avLst/>
            <a:gdLst/>
            <a:ahLst/>
            <a:cxnLst>
              <a:cxn ang="0">
                <a:pos x="868" y="243"/>
              </a:cxn>
              <a:cxn ang="0">
                <a:pos x="736" y="147"/>
              </a:cxn>
              <a:cxn ang="0">
                <a:pos x="588" y="0"/>
              </a:cxn>
              <a:cxn ang="0">
                <a:pos x="453" y="87"/>
              </a:cxn>
              <a:cxn ang="0">
                <a:pos x="169" y="277"/>
              </a:cxn>
              <a:cxn ang="0">
                <a:pos x="0" y="424"/>
              </a:cxn>
              <a:cxn ang="0">
                <a:pos x="263" y="581"/>
              </a:cxn>
              <a:cxn ang="0">
                <a:pos x="430" y="545"/>
              </a:cxn>
              <a:cxn ang="0">
                <a:pos x="591" y="635"/>
              </a:cxn>
              <a:cxn ang="0">
                <a:pos x="758" y="534"/>
              </a:cxn>
              <a:cxn ang="0">
                <a:pos x="776" y="535"/>
              </a:cxn>
              <a:cxn ang="0">
                <a:pos x="810" y="533"/>
              </a:cxn>
              <a:cxn ang="0">
                <a:pos x="844" y="535"/>
              </a:cxn>
              <a:cxn ang="0">
                <a:pos x="1088" y="388"/>
              </a:cxn>
              <a:cxn ang="0">
                <a:pos x="868" y="243"/>
              </a:cxn>
            </a:cxnLst>
            <a:rect l="0" t="0" r="r" b="b"/>
            <a:pathLst>
              <a:path w="1088" h="635">
                <a:moveTo>
                  <a:pt x="868" y="243"/>
                </a:moveTo>
                <a:cubicBezTo>
                  <a:pt x="848" y="189"/>
                  <a:pt x="797" y="150"/>
                  <a:pt x="736" y="147"/>
                </a:cubicBezTo>
                <a:cubicBezTo>
                  <a:pt x="735" y="66"/>
                  <a:pt x="669" y="0"/>
                  <a:pt x="588" y="0"/>
                </a:cubicBezTo>
                <a:cubicBezTo>
                  <a:pt x="528" y="0"/>
                  <a:pt x="476" y="36"/>
                  <a:pt x="453" y="87"/>
                </a:cubicBezTo>
                <a:cubicBezTo>
                  <a:pt x="420" y="61"/>
                  <a:pt x="177" y="0"/>
                  <a:pt x="169" y="277"/>
                </a:cubicBezTo>
                <a:cubicBezTo>
                  <a:pt x="70" y="299"/>
                  <a:pt x="0" y="356"/>
                  <a:pt x="0" y="424"/>
                </a:cubicBezTo>
                <a:cubicBezTo>
                  <a:pt x="0" y="510"/>
                  <a:pt x="118" y="581"/>
                  <a:pt x="263" y="581"/>
                </a:cubicBezTo>
                <a:cubicBezTo>
                  <a:pt x="327" y="581"/>
                  <a:pt x="385" y="567"/>
                  <a:pt x="430" y="545"/>
                </a:cubicBezTo>
                <a:cubicBezTo>
                  <a:pt x="460" y="598"/>
                  <a:pt x="521" y="635"/>
                  <a:pt x="591" y="635"/>
                </a:cubicBezTo>
                <a:cubicBezTo>
                  <a:pt x="667" y="635"/>
                  <a:pt x="731" y="593"/>
                  <a:pt x="758" y="534"/>
                </a:cubicBezTo>
                <a:cubicBezTo>
                  <a:pt x="764" y="534"/>
                  <a:pt x="770" y="535"/>
                  <a:pt x="776" y="535"/>
                </a:cubicBezTo>
                <a:cubicBezTo>
                  <a:pt x="787" y="535"/>
                  <a:pt x="799" y="534"/>
                  <a:pt x="810" y="533"/>
                </a:cubicBezTo>
                <a:cubicBezTo>
                  <a:pt x="821" y="534"/>
                  <a:pt x="833" y="535"/>
                  <a:pt x="844" y="535"/>
                </a:cubicBezTo>
                <a:cubicBezTo>
                  <a:pt x="979" y="535"/>
                  <a:pt x="1088" y="469"/>
                  <a:pt x="1088" y="388"/>
                </a:cubicBezTo>
                <a:cubicBezTo>
                  <a:pt x="1088" y="312"/>
                  <a:pt x="991" y="250"/>
                  <a:pt x="868" y="243"/>
                </a:cubicBezTo>
                <a:close/>
              </a:path>
            </a:pathLst>
          </a:custGeom>
          <a:solidFill>
            <a:schemeClr val="bg1"/>
          </a:solidFill>
          <a:ln w="57150">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sz="1600">
              <a:latin typeface="+mn-lt"/>
            </a:endParaRPr>
          </a:p>
        </p:txBody>
      </p:sp>
      <p:pic>
        <p:nvPicPr>
          <p:cNvPr id="168" name="Picture 167"/>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7926729" y="142618"/>
            <a:ext cx="501058" cy="552556"/>
          </a:xfrm>
          <a:prstGeom prst="rect">
            <a:avLst/>
          </a:prstGeom>
        </p:spPr>
      </p:pic>
      <p:sp>
        <p:nvSpPr>
          <p:cNvPr id="169" name="Rectangle 168"/>
          <p:cNvSpPr/>
          <p:nvPr/>
        </p:nvSpPr>
        <p:spPr>
          <a:xfrm>
            <a:off x="1698074" y="2626242"/>
            <a:ext cx="957567" cy="127998"/>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Digital Phones</a:t>
            </a:r>
          </a:p>
        </p:txBody>
      </p:sp>
      <p:sp>
        <p:nvSpPr>
          <p:cNvPr id="170" name="Rectangle 169"/>
          <p:cNvSpPr/>
          <p:nvPr/>
        </p:nvSpPr>
        <p:spPr>
          <a:xfrm>
            <a:off x="1644856" y="3078568"/>
            <a:ext cx="564597" cy="220777"/>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DECT</a:t>
            </a:r>
            <a:br>
              <a:rPr lang="en-US" sz="700">
                <a:solidFill>
                  <a:schemeClr val="bg1"/>
                </a:solidFill>
                <a:latin typeface="Trebuchet MS"/>
                <a:cs typeface="Trebuchet MS"/>
              </a:rPr>
            </a:br>
            <a:r>
              <a:rPr lang="en-US" sz="700">
                <a:solidFill>
                  <a:schemeClr val="bg1"/>
                </a:solidFill>
                <a:latin typeface="Trebuchet MS"/>
                <a:cs typeface="Trebuchet MS"/>
              </a:rPr>
              <a:t> Base Stations</a:t>
            </a:r>
          </a:p>
        </p:txBody>
      </p:sp>
      <p:sp>
        <p:nvSpPr>
          <p:cNvPr id="171" name="Rectangle 170"/>
          <p:cNvSpPr/>
          <p:nvPr/>
        </p:nvSpPr>
        <p:spPr>
          <a:xfrm>
            <a:off x="6552647" y="3115685"/>
            <a:ext cx="957567" cy="127998"/>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Stellar WLAN AP</a:t>
            </a:r>
          </a:p>
        </p:txBody>
      </p:sp>
      <p:grpSp>
        <p:nvGrpSpPr>
          <p:cNvPr id="172" name="Group 171"/>
          <p:cNvGrpSpPr>
            <a:grpSpLocks noChangeAspect="1"/>
          </p:cNvGrpSpPr>
          <p:nvPr/>
        </p:nvGrpSpPr>
        <p:grpSpPr>
          <a:xfrm>
            <a:off x="6071725" y="3412676"/>
            <a:ext cx="286799" cy="647390"/>
            <a:chOff x="716497" y="1554069"/>
            <a:chExt cx="851129" cy="1742184"/>
          </a:xfrm>
        </p:grpSpPr>
        <p:pic>
          <p:nvPicPr>
            <p:cNvPr id="238" name="图片 41"/>
            <p:cNvPicPr>
              <a:picLocks noChangeAspect="1"/>
            </p:cNvPicPr>
            <p:nvPr/>
          </p:nvPicPr>
          <p:blipFill rotWithShape="1">
            <a:blip r:embed="rId7" cstate="print">
              <a:extLst>
                <a:ext uri="{28A0092B-C50C-407E-A947-70E740481C1C}">
                  <a14:useLocalDpi xmlns="" xmlns:a14="http://schemas.microsoft.com/office/drawing/2010/main"/>
                </a:ext>
              </a:extLst>
            </a:blip>
            <a:srcRect/>
            <a:stretch/>
          </p:blipFill>
          <p:spPr>
            <a:xfrm>
              <a:off x="716497" y="1554069"/>
              <a:ext cx="851129" cy="1742184"/>
            </a:xfrm>
            <a:custGeom>
              <a:avLst/>
              <a:gdLst>
                <a:gd name="connsiteX0" fmla="*/ 294836 w 1872208"/>
                <a:gd name="connsiteY0" fmla="*/ 653614 h 3744416"/>
                <a:gd name="connsiteX1" fmla="*/ 270917 w 1872208"/>
                <a:gd name="connsiteY1" fmla="*/ 677533 h 3744416"/>
                <a:gd name="connsiteX2" fmla="*/ 270917 w 1872208"/>
                <a:gd name="connsiteY2" fmla="*/ 3077967 h 3744416"/>
                <a:gd name="connsiteX3" fmla="*/ 294836 w 1872208"/>
                <a:gd name="connsiteY3" fmla="*/ 3101886 h 3744416"/>
                <a:gd name="connsiteX4" fmla="*/ 1653985 w 1872208"/>
                <a:gd name="connsiteY4" fmla="*/ 3101886 h 3744416"/>
                <a:gd name="connsiteX5" fmla="*/ 1677904 w 1872208"/>
                <a:gd name="connsiteY5" fmla="*/ 3077967 h 3744416"/>
                <a:gd name="connsiteX6" fmla="*/ 1677904 w 1872208"/>
                <a:gd name="connsiteY6" fmla="*/ 677533 h 3744416"/>
                <a:gd name="connsiteX7" fmla="*/ 1653985 w 1872208"/>
                <a:gd name="connsiteY7" fmla="*/ 653614 h 3744416"/>
                <a:gd name="connsiteX8" fmla="*/ 0 w 1872208"/>
                <a:gd name="connsiteY8" fmla="*/ 0 h 3744416"/>
                <a:gd name="connsiteX9" fmla="*/ 1872208 w 1872208"/>
                <a:gd name="connsiteY9" fmla="*/ 0 h 3744416"/>
                <a:gd name="connsiteX10" fmla="*/ 1872208 w 1872208"/>
                <a:gd name="connsiteY10" fmla="*/ 3744416 h 3744416"/>
                <a:gd name="connsiteX11" fmla="*/ 0 w 1872208"/>
                <a:gd name="connsiteY11" fmla="*/ 3744416 h 374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2208" h="3744416">
                  <a:moveTo>
                    <a:pt x="294836" y="653614"/>
                  </a:moveTo>
                  <a:cubicBezTo>
                    <a:pt x="281626" y="653614"/>
                    <a:pt x="270917" y="664323"/>
                    <a:pt x="270917" y="677533"/>
                  </a:cubicBezTo>
                  <a:lnTo>
                    <a:pt x="270917" y="3077967"/>
                  </a:lnTo>
                  <a:cubicBezTo>
                    <a:pt x="270917" y="3091177"/>
                    <a:pt x="281626" y="3101886"/>
                    <a:pt x="294836" y="3101886"/>
                  </a:cubicBezTo>
                  <a:lnTo>
                    <a:pt x="1653985" y="3101886"/>
                  </a:lnTo>
                  <a:cubicBezTo>
                    <a:pt x="1667195" y="3101886"/>
                    <a:pt x="1677904" y="3091177"/>
                    <a:pt x="1677904" y="3077967"/>
                  </a:cubicBezTo>
                  <a:lnTo>
                    <a:pt x="1677904" y="677533"/>
                  </a:lnTo>
                  <a:cubicBezTo>
                    <a:pt x="1677904" y="664323"/>
                    <a:pt x="1667195" y="653614"/>
                    <a:pt x="1653985" y="653614"/>
                  </a:cubicBezTo>
                  <a:close/>
                  <a:moveTo>
                    <a:pt x="0" y="0"/>
                  </a:moveTo>
                  <a:lnTo>
                    <a:pt x="1872208" y="0"/>
                  </a:lnTo>
                  <a:lnTo>
                    <a:pt x="1872208" y="3744416"/>
                  </a:lnTo>
                  <a:lnTo>
                    <a:pt x="0" y="3744416"/>
                  </a:lnTo>
                  <a:close/>
                </a:path>
              </a:pathLst>
            </a:custGeom>
          </p:spPr>
        </p:pic>
        <p:pic>
          <p:nvPicPr>
            <p:cNvPr id="239" name="Picture 4" descr="D:\Users\reyf\Downloads\iphone_video p2p.png"/>
            <p:cNvPicPr>
              <a:picLocks noChangeAspect="1" noChangeArrowheads="1"/>
            </p:cNvPicPr>
            <p:nvPr/>
          </p:nvPicPr>
          <p:blipFill>
            <a:blip r:embed="rId8" cstate="print">
              <a:extLst>
                <a:ext uri="{28A0092B-C50C-407E-A947-70E740481C1C}">
                  <a14:useLocalDpi xmlns="" xmlns:a14="http://schemas.microsoft.com/office/drawing/2010/main"/>
                </a:ext>
              </a:extLst>
            </a:blip>
            <a:srcRect/>
            <a:stretch>
              <a:fillRect/>
            </a:stretch>
          </p:blipFill>
          <p:spPr bwMode="auto">
            <a:xfrm>
              <a:off x="828696" y="1827568"/>
              <a:ext cx="650236" cy="11692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73" name="Picture 172"/>
          <p:cNvPicPr>
            <a:picLocks noChangeAspect="1"/>
          </p:cNvPicPr>
          <p:nvPr/>
        </p:nvPicPr>
        <p:blipFill>
          <a:blip r:embed="rId9" cstate="print">
            <a:extLst>
              <a:ext uri="{28A0092B-C50C-407E-A947-70E740481C1C}">
                <a14:useLocalDpi xmlns="" xmlns:a14="http://schemas.microsoft.com/office/drawing/2010/main"/>
              </a:ext>
            </a:extLst>
          </a:blip>
          <a:stretch>
            <a:fillRect/>
          </a:stretch>
        </p:blipFill>
        <p:spPr>
          <a:xfrm>
            <a:off x="3956055" y="3377482"/>
            <a:ext cx="206771" cy="548555"/>
          </a:xfrm>
          <a:prstGeom prst="rect">
            <a:avLst/>
          </a:prstGeom>
        </p:spPr>
      </p:pic>
      <p:pic>
        <p:nvPicPr>
          <p:cNvPr id="174" name="Picture 173"/>
          <p:cNvPicPr>
            <a:picLocks noChangeAspect="1"/>
          </p:cNvPicPr>
          <p:nvPr/>
        </p:nvPicPr>
        <p:blipFill>
          <a:blip r:embed="rId10" cstate="print">
            <a:extLst>
              <a:ext uri="{28A0092B-C50C-407E-A947-70E740481C1C}">
                <a14:useLocalDpi xmlns="" xmlns:a14="http://schemas.microsoft.com/office/drawing/2010/main"/>
              </a:ext>
            </a:extLst>
          </a:blip>
          <a:stretch>
            <a:fillRect/>
          </a:stretch>
        </p:blipFill>
        <p:spPr>
          <a:xfrm>
            <a:off x="3563350" y="3388044"/>
            <a:ext cx="184584" cy="527431"/>
          </a:xfrm>
          <a:prstGeom prst="rect">
            <a:avLst/>
          </a:prstGeom>
        </p:spPr>
      </p:pic>
      <p:pic>
        <p:nvPicPr>
          <p:cNvPr id="175" name="Picture 174"/>
          <p:cNvPicPr>
            <a:picLocks noChangeAspect="1"/>
          </p:cNvPicPr>
          <p:nvPr/>
        </p:nvPicPr>
        <p:blipFill>
          <a:blip r:embed="rId11" cstate="print">
            <a:extLst>
              <a:ext uri="{28A0092B-C50C-407E-A947-70E740481C1C}">
                <a14:useLocalDpi xmlns="" xmlns:a14="http://schemas.microsoft.com/office/drawing/2010/main"/>
              </a:ext>
            </a:extLst>
          </a:blip>
          <a:stretch>
            <a:fillRect/>
          </a:stretch>
        </p:blipFill>
        <p:spPr>
          <a:xfrm>
            <a:off x="3255115" y="3458061"/>
            <a:ext cx="161146" cy="437706"/>
          </a:xfrm>
          <a:prstGeom prst="rect">
            <a:avLst/>
          </a:prstGeom>
        </p:spPr>
      </p:pic>
      <p:pic>
        <p:nvPicPr>
          <p:cNvPr id="176" name="Picture 175"/>
          <p:cNvPicPr>
            <a:picLocks noChangeAspect="1"/>
          </p:cNvPicPr>
          <p:nvPr/>
        </p:nvPicPr>
        <p:blipFill>
          <a:blip r:embed="rId12" cstate="print">
            <a:extLst>
              <a:ext uri="{28A0092B-C50C-407E-A947-70E740481C1C}">
                <a14:useLocalDpi xmlns="" xmlns:a14="http://schemas.microsoft.com/office/drawing/2010/main"/>
              </a:ext>
            </a:extLst>
          </a:blip>
          <a:stretch>
            <a:fillRect/>
          </a:stretch>
        </p:blipFill>
        <p:spPr>
          <a:xfrm>
            <a:off x="2885820" y="3364343"/>
            <a:ext cx="237277" cy="592077"/>
          </a:xfrm>
          <a:prstGeom prst="rect">
            <a:avLst/>
          </a:prstGeom>
        </p:spPr>
      </p:pic>
      <p:sp>
        <p:nvSpPr>
          <p:cNvPr id="177" name="TextBox 176"/>
          <p:cNvSpPr txBox="1"/>
          <p:nvPr/>
        </p:nvSpPr>
        <p:spPr>
          <a:xfrm>
            <a:off x="2855788" y="3886514"/>
            <a:ext cx="1816523" cy="200055"/>
          </a:xfrm>
          <a:prstGeom prst="rect">
            <a:avLst/>
          </a:prstGeom>
          <a:noFill/>
        </p:spPr>
        <p:txBody>
          <a:bodyPr wrap="none" rtlCol="0">
            <a:spAutoFit/>
          </a:bodyPr>
          <a:lstStyle/>
          <a:p>
            <a:pPr marL="228600" indent="-228600">
              <a:buAutoNum type="arabicPlain" startAt="8212"/>
            </a:pPr>
            <a:r>
              <a:rPr lang="en-US" sz="700">
                <a:solidFill>
                  <a:schemeClr val="accent4"/>
                </a:solidFill>
                <a:latin typeface="Trebuchet MS"/>
                <a:cs typeface="Trebuchet MS" panose="020B0502040204020203" pitchFamily="34" charset="0"/>
              </a:rPr>
              <a:t>       8232      8242   8262/8262Ex   </a:t>
            </a:r>
          </a:p>
        </p:txBody>
      </p:sp>
      <p:sp>
        <p:nvSpPr>
          <p:cNvPr id="178" name="Rectangle 177"/>
          <p:cNvSpPr/>
          <p:nvPr/>
        </p:nvSpPr>
        <p:spPr>
          <a:xfrm>
            <a:off x="3529539" y="1230312"/>
            <a:ext cx="485215" cy="115145"/>
          </a:xfrm>
          <a:prstGeom prst="rect">
            <a:avLst/>
          </a:prstGeom>
          <a:solidFill>
            <a:schemeClr val="accent4">
              <a:lumMod val="20000"/>
              <a:lumOff val="80000"/>
            </a:schemeClr>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500" dirty="0">
                <a:solidFill>
                  <a:schemeClr val="accent4"/>
                </a:solidFill>
                <a:latin typeface="Trebuchet MS"/>
                <a:cs typeface="Trebuchet MS"/>
              </a:rPr>
              <a:t>Hybrid TDM/IP</a:t>
            </a:r>
          </a:p>
        </p:txBody>
      </p:sp>
      <p:sp>
        <p:nvSpPr>
          <p:cNvPr id="179" name="Rectangle 178"/>
          <p:cNvSpPr/>
          <p:nvPr/>
        </p:nvSpPr>
        <p:spPr>
          <a:xfrm>
            <a:off x="4646771" y="3303834"/>
            <a:ext cx="967351" cy="839085"/>
          </a:xfrm>
          <a:prstGeom prst="rect">
            <a:avLst/>
          </a:prstGeom>
          <a:solidFill>
            <a:schemeClr val="accent4">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pic>
        <p:nvPicPr>
          <p:cNvPr id="180" name="Picture 179"/>
          <p:cNvPicPr>
            <a:picLocks noChangeAspect="1"/>
          </p:cNvPicPr>
          <p:nvPr/>
        </p:nvPicPr>
        <p:blipFill>
          <a:blip r:embed="rId13" cstate="print">
            <a:extLst>
              <a:ext uri="{28A0092B-C50C-407E-A947-70E740481C1C}">
                <a14:useLocalDpi xmlns="" xmlns:a14="http://schemas.microsoft.com/office/drawing/2010/main"/>
              </a:ext>
            </a:extLst>
          </a:blip>
          <a:stretch>
            <a:fillRect/>
          </a:stretch>
        </p:blipFill>
        <p:spPr>
          <a:xfrm>
            <a:off x="5153012" y="3351202"/>
            <a:ext cx="200565" cy="535317"/>
          </a:xfrm>
          <a:prstGeom prst="rect">
            <a:avLst/>
          </a:prstGeom>
        </p:spPr>
      </p:pic>
      <p:sp>
        <p:nvSpPr>
          <p:cNvPr id="181" name="TextBox 180"/>
          <p:cNvSpPr txBox="1"/>
          <p:nvPr/>
        </p:nvSpPr>
        <p:spPr>
          <a:xfrm>
            <a:off x="4753507" y="3874226"/>
            <a:ext cx="747320" cy="200055"/>
          </a:xfrm>
          <a:prstGeom prst="rect">
            <a:avLst/>
          </a:prstGeom>
          <a:noFill/>
        </p:spPr>
        <p:txBody>
          <a:bodyPr wrap="none" rtlCol="0">
            <a:spAutoFit/>
          </a:bodyPr>
          <a:lstStyle/>
          <a:p>
            <a:r>
              <a:rPr lang="en-US" sz="700">
                <a:solidFill>
                  <a:schemeClr val="accent4"/>
                </a:solidFill>
                <a:latin typeface="Trebuchet MS"/>
                <a:cs typeface="Trebuchet MS" panose="020B0502040204020203" pitchFamily="34" charset="0"/>
              </a:rPr>
              <a:t>8118       8128</a:t>
            </a:r>
          </a:p>
        </p:txBody>
      </p:sp>
      <p:pic>
        <p:nvPicPr>
          <p:cNvPr id="182" name="Picture 181"/>
          <p:cNvPicPr>
            <a:picLocks noChangeAspect="1"/>
          </p:cNvPicPr>
          <p:nvPr/>
        </p:nvPicPr>
        <p:blipFill>
          <a:blip r:embed="rId14" cstate="print">
            <a:extLst>
              <a:ext uri="{28A0092B-C50C-407E-A947-70E740481C1C}">
                <a14:useLocalDpi xmlns="" xmlns:a14="http://schemas.microsoft.com/office/drawing/2010/main"/>
              </a:ext>
            </a:extLst>
          </a:blip>
          <a:stretch>
            <a:fillRect/>
          </a:stretch>
        </p:blipFill>
        <p:spPr>
          <a:xfrm>
            <a:off x="4835595" y="3358765"/>
            <a:ext cx="195124" cy="520190"/>
          </a:xfrm>
          <a:prstGeom prst="rect">
            <a:avLst/>
          </a:prstGeom>
        </p:spPr>
      </p:pic>
      <p:pic>
        <p:nvPicPr>
          <p:cNvPr id="183" name="Picture 182"/>
          <p:cNvPicPr>
            <a:picLocks noChangeAspect="1"/>
          </p:cNvPicPr>
          <p:nvPr/>
        </p:nvPicPr>
        <p:blipFill rotWithShape="1">
          <a:blip r:embed="rId15" cstate="print">
            <a:extLst>
              <a:ext uri="{28A0092B-C50C-407E-A947-70E740481C1C}">
                <a14:useLocalDpi xmlns="" xmlns:a14="http://schemas.microsoft.com/office/drawing/2010/main"/>
              </a:ext>
            </a:extLst>
          </a:blip>
          <a:srcRect/>
          <a:stretch/>
        </p:blipFill>
        <p:spPr>
          <a:xfrm>
            <a:off x="2836607" y="2866146"/>
            <a:ext cx="459322" cy="243440"/>
          </a:xfrm>
          <a:prstGeom prst="rect">
            <a:avLst/>
          </a:prstGeom>
        </p:spPr>
      </p:pic>
      <p:sp>
        <p:nvSpPr>
          <p:cNvPr id="184" name="TextBox 183"/>
          <p:cNvSpPr txBox="1"/>
          <p:nvPr/>
        </p:nvSpPr>
        <p:spPr>
          <a:xfrm>
            <a:off x="2385940" y="3145503"/>
            <a:ext cx="1991251" cy="200055"/>
          </a:xfrm>
          <a:prstGeom prst="rect">
            <a:avLst/>
          </a:prstGeom>
          <a:noFill/>
        </p:spPr>
        <p:txBody>
          <a:bodyPr wrap="none" rtlCol="0">
            <a:spAutoFit/>
          </a:bodyPr>
          <a:lstStyle/>
          <a:p>
            <a:r>
              <a:rPr lang="en-US" sz="700">
                <a:solidFill>
                  <a:schemeClr val="accent4"/>
                </a:solidFill>
                <a:latin typeface="Trebuchet MS"/>
                <a:cs typeface="Trebuchet MS" panose="020B0502040204020203" pitchFamily="34" charset="0"/>
              </a:rPr>
              <a:t>8379             8318          8340       8378         </a:t>
            </a:r>
          </a:p>
        </p:txBody>
      </p:sp>
      <p:pic>
        <p:nvPicPr>
          <p:cNvPr id="185" name="Picture 184"/>
          <p:cNvPicPr>
            <a:picLocks noChangeAspect="1"/>
          </p:cNvPicPr>
          <p:nvPr/>
        </p:nvPicPr>
        <p:blipFill rotWithShape="1">
          <a:blip r:embed="rId16" cstate="print">
            <a:extLst>
              <a:ext uri="{28A0092B-C50C-407E-A947-70E740481C1C}">
                <a14:useLocalDpi xmlns="" xmlns:a14="http://schemas.microsoft.com/office/drawing/2010/main"/>
              </a:ext>
            </a:extLst>
          </a:blip>
          <a:srcRect/>
          <a:stretch/>
        </p:blipFill>
        <p:spPr>
          <a:xfrm>
            <a:off x="8101753" y="1870781"/>
            <a:ext cx="591260" cy="744300"/>
          </a:xfrm>
          <a:prstGeom prst="rect">
            <a:avLst/>
          </a:prstGeom>
        </p:spPr>
      </p:pic>
      <p:sp>
        <p:nvSpPr>
          <p:cNvPr id="186" name="TextBox 185"/>
          <p:cNvSpPr txBox="1"/>
          <p:nvPr/>
        </p:nvSpPr>
        <p:spPr>
          <a:xfrm>
            <a:off x="4421020" y="2486357"/>
            <a:ext cx="4700326" cy="200055"/>
          </a:xfrm>
          <a:prstGeom prst="rect">
            <a:avLst/>
          </a:prstGeom>
          <a:noFill/>
        </p:spPr>
        <p:txBody>
          <a:bodyPr wrap="none" rtlCol="0">
            <a:spAutoFit/>
          </a:bodyPr>
          <a:lstStyle/>
          <a:p>
            <a:r>
              <a:rPr lang="en-US" sz="700" dirty="0">
                <a:solidFill>
                  <a:srgbClr val="FF0000"/>
                </a:solidFill>
                <a:latin typeface="Trebuchet MS"/>
                <a:cs typeface="Trebuchet MS" panose="020B0502040204020203" pitchFamily="34" charset="0"/>
              </a:rPr>
              <a:t>      </a:t>
            </a:r>
            <a:r>
              <a:rPr lang="en-US" sz="700" dirty="0">
                <a:latin typeface="Trebuchet MS"/>
                <a:cs typeface="Trebuchet MS" panose="020B0502040204020203" pitchFamily="34" charset="0"/>
              </a:rPr>
              <a:t>8001G   8008/8008G     8018            </a:t>
            </a:r>
            <a:r>
              <a:rPr lang="en-US" sz="700" dirty="0">
                <a:solidFill>
                  <a:schemeClr val="accent4"/>
                </a:solidFill>
                <a:latin typeface="Trebuchet MS"/>
                <a:cs typeface="Trebuchet MS" panose="020B0502040204020203" pitchFamily="34" charset="0"/>
              </a:rPr>
              <a:t>8028s           8058s            8068s          8078s        8088 </a:t>
            </a:r>
            <a:r>
              <a:rPr lang="en-US" sz="400" dirty="0">
                <a:solidFill>
                  <a:schemeClr val="accent4"/>
                </a:solidFill>
                <a:latin typeface="Trebuchet MS"/>
                <a:cs typeface="Trebuchet MS" panose="020B0502040204020203" pitchFamily="34" charset="0"/>
              </a:rPr>
              <a:t>No Camera</a:t>
            </a:r>
            <a:r>
              <a:rPr lang="en-US" sz="700" dirty="0">
                <a:solidFill>
                  <a:schemeClr val="accent4"/>
                </a:solidFill>
                <a:latin typeface="Trebuchet MS"/>
                <a:cs typeface="Trebuchet MS" panose="020B0502040204020203" pitchFamily="34" charset="0"/>
              </a:rPr>
              <a:t>/8088  </a:t>
            </a:r>
          </a:p>
        </p:txBody>
      </p:sp>
      <p:sp>
        <p:nvSpPr>
          <p:cNvPr id="188" name="TextBox 187"/>
          <p:cNvSpPr txBox="1"/>
          <p:nvPr/>
        </p:nvSpPr>
        <p:spPr>
          <a:xfrm>
            <a:off x="1988298" y="2466412"/>
            <a:ext cx="1343638" cy="200055"/>
          </a:xfrm>
          <a:prstGeom prst="rect">
            <a:avLst/>
          </a:prstGeom>
          <a:noFill/>
        </p:spPr>
        <p:txBody>
          <a:bodyPr wrap="none" rtlCol="0">
            <a:spAutoFit/>
          </a:bodyPr>
          <a:lstStyle/>
          <a:p>
            <a:r>
              <a:rPr lang="en-US" sz="700" dirty="0">
                <a:solidFill>
                  <a:schemeClr val="accent4"/>
                </a:solidFill>
                <a:latin typeface="Trebuchet MS"/>
                <a:cs typeface="Trebuchet MS" panose="020B0502040204020203" pitchFamily="34" charset="0"/>
              </a:rPr>
              <a:t>8019s         8029s         8039s</a:t>
            </a:r>
          </a:p>
        </p:txBody>
      </p:sp>
      <p:sp>
        <p:nvSpPr>
          <p:cNvPr id="189" name="Rectangle 188"/>
          <p:cNvSpPr/>
          <p:nvPr/>
        </p:nvSpPr>
        <p:spPr>
          <a:xfrm>
            <a:off x="1644856" y="1400415"/>
            <a:ext cx="651791" cy="434149"/>
          </a:xfrm>
          <a:prstGeom prst="rect">
            <a:avLst/>
          </a:prstGeom>
          <a:solidFill>
            <a:schemeClr val="accent2">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192" name="Rectangle 191"/>
          <p:cNvSpPr/>
          <p:nvPr/>
        </p:nvSpPr>
        <p:spPr>
          <a:xfrm>
            <a:off x="4657016" y="4036914"/>
            <a:ext cx="957567" cy="127998"/>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WLAN Handsets</a:t>
            </a:r>
          </a:p>
        </p:txBody>
      </p:sp>
      <p:sp>
        <p:nvSpPr>
          <p:cNvPr id="193" name="Rectangle 192"/>
          <p:cNvSpPr/>
          <p:nvPr/>
        </p:nvSpPr>
        <p:spPr>
          <a:xfrm>
            <a:off x="1636982" y="1743844"/>
            <a:ext cx="580343" cy="127998"/>
          </a:xfrm>
          <a:prstGeom prst="rect">
            <a:avLst/>
          </a:prstGeom>
          <a:solidFill>
            <a:schemeClr val="tx2"/>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Analog ports</a:t>
            </a:r>
          </a:p>
        </p:txBody>
      </p:sp>
      <p:sp>
        <p:nvSpPr>
          <p:cNvPr id="194" name="Rectangle 193"/>
          <p:cNvSpPr/>
          <p:nvPr/>
        </p:nvSpPr>
        <p:spPr>
          <a:xfrm>
            <a:off x="7760741" y="4007291"/>
            <a:ext cx="957567" cy="127998"/>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Rainbow apps </a:t>
            </a:r>
          </a:p>
        </p:txBody>
      </p:sp>
      <p:grpSp>
        <p:nvGrpSpPr>
          <p:cNvPr id="195" name="Group 194"/>
          <p:cNvGrpSpPr/>
          <p:nvPr/>
        </p:nvGrpSpPr>
        <p:grpSpPr>
          <a:xfrm>
            <a:off x="7584257" y="2867489"/>
            <a:ext cx="1279413" cy="1083336"/>
            <a:chOff x="5311984" y="3773989"/>
            <a:chExt cx="1587297" cy="1218771"/>
          </a:xfrm>
        </p:grpSpPr>
        <p:pic>
          <p:nvPicPr>
            <p:cNvPr id="235" name="图片 33"/>
            <p:cNvPicPr>
              <a:picLocks noChangeAspect="1"/>
            </p:cNvPicPr>
            <p:nvPr/>
          </p:nvPicPr>
          <p:blipFill>
            <a:blip r:embed="rId17" cstate="print">
              <a:extLst>
                <a:ext uri="{28A0092B-C50C-407E-A947-70E740481C1C}">
                  <a14:useLocalDpi xmlns="" xmlns:a14="http://schemas.microsoft.com/office/drawing/2010/main"/>
                </a:ext>
              </a:extLst>
            </a:blip>
            <a:stretch>
              <a:fillRect/>
            </a:stretch>
          </p:blipFill>
          <p:spPr>
            <a:xfrm>
              <a:off x="5311984" y="3773989"/>
              <a:ext cx="1587297" cy="1218771"/>
            </a:xfrm>
            <a:custGeom>
              <a:avLst/>
              <a:gdLst>
                <a:gd name="connsiteX0" fmla="*/ 3333734 w 3796894"/>
                <a:gd name="connsiteY0" fmla="*/ 158827 h 2914704"/>
                <a:gd name="connsiteX1" fmla="*/ 3333734 w 3796894"/>
                <a:gd name="connsiteY1" fmla="*/ 159782 h 2914704"/>
                <a:gd name="connsiteX2" fmla="*/ 154601 w 3796894"/>
                <a:gd name="connsiteY2" fmla="*/ 159782 h 2914704"/>
                <a:gd name="connsiteX3" fmla="*/ 154601 w 3796894"/>
                <a:gd name="connsiteY3" fmla="*/ 2128067 h 2914704"/>
                <a:gd name="connsiteX4" fmla="*/ 3626221 w 3796894"/>
                <a:gd name="connsiteY4" fmla="*/ 2128067 h 2914704"/>
                <a:gd name="connsiteX5" fmla="*/ 3626221 w 3796894"/>
                <a:gd name="connsiteY5" fmla="*/ 2118575 h 2914704"/>
                <a:gd name="connsiteX6" fmla="*/ 3640861 w 3796894"/>
                <a:gd name="connsiteY6" fmla="*/ 2118575 h 2914704"/>
                <a:gd name="connsiteX7" fmla="*/ 3640861 w 3796894"/>
                <a:gd name="connsiteY7" fmla="*/ 158827 h 2914704"/>
                <a:gd name="connsiteX8" fmla="*/ 0 w 3796894"/>
                <a:gd name="connsiteY8" fmla="*/ 0 h 2914704"/>
                <a:gd name="connsiteX9" fmla="*/ 3796894 w 3796894"/>
                <a:gd name="connsiteY9" fmla="*/ 0 h 2914704"/>
                <a:gd name="connsiteX10" fmla="*/ 3796894 w 3796894"/>
                <a:gd name="connsiteY10" fmla="*/ 2914704 h 2914704"/>
                <a:gd name="connsiteX11" fmla="*/ 0 w 3796894"/>
                <a:gd name="connsiteY11" fmla="*/ 2914704 h 291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6894" h="2914704">
                  <a:moveTo>
                    <a:pt x="3333734" y="158827"/>
                  </a:moveTo>
                  <a:lnTo>
                    <a:pt x="3333734" y="159782"/>
                  </a:lnTo>
                  <a:lnTo>
                    <a:pt x="154601" y="159782"/>
                  </a:lnTo>
                  <a:lnTo>
                    <a:pt x="154601" y="2128067"/>
                  </a:lnTo>
                  <a:lnTo>
                    <a:pt x="3626221" y="2128067"/>
                  </a:lnTo>
                  <a:lnTo>
                    <a:pt x="3626221" y="2118575"/>
                  </a:lnTo>
                  <a:lnTo>
                    <a:pt x="3640861" y="2118575"/>
                  </a:lnTo>
                  <a:lnTo>
                    <a:pt x="3640861" y="158827"/>
                  </a:lnTo>
                  <a:close/>
                  <a:moveTo>
                    <a:pt x="0" y="0"/>
                  </a:moveTo>
                  <a:lnTo>
                    <a:pt x="3796894" y="0"/>
                  </a:lnTo>
                  <a:lnTo>
                    <a:pt x="3796894" y="2914704"/>
                  </a:lnTo>
                  <a:lnTo>
                    <a:pt x="0" y="2914704"/>
                  </a:lnTo>
                  <a:close/>
                </a:path>
              </a:pathLst>
            </a:custGeom>
          </p:spPr>
        </p:pic>
        <p:pic>
          <p:nvPicPr>
            <p:cNvPr id="236" name="Picture 235"/>
            <p:cNvPicPr>
              <a:picLocks noChangeAspect="1"/>
            </p:cNvPicPr>
            <p:nvPr/>
          </p:nvPicPr>
          <p:blipFill>
            <a:blip r:embed="rId18" cstate="print">
              <a:extLst>
                <a:ext uri="{28A0092B-C50C-407E-A947-70E740481C1C}">
                  <a14:useLocalDpi xmlns="" xmlns:a14="http://schemas.microsoft.com/office/drawing/2010/main"/>
                </a:ext>
              </a:extLst>
            </a:blip>
            <a:stretch>
              <a:fillRect/>
            </a:stretch>
          </p:blipFill>
          <p:spPr>
            <a:xfrm>
              <a:off x="5362686" y="3828653"/>
              <a:ext cx="1488630" cy="837354"/>
            </a:xfrm>
            <a:prstGeom prst="rect">
              <a:avLst/>
            </a:prstGeom>
          </p:spPr>
        </p:pic>
        <p:pic>
          <p:nvPicPr>
            <p:cNvPr id="237" name="67E64F29-4F1E-43C5-A793-276F1D37B548" descr="image001"/>
            <p:cNvPicPr>
              <a:picLocks noChangeAspect="1" noChangeArrowheads="1"/>
            </p:cNvPicPr>
            <p:nvPr/>
          </p:nvPicPr>
          <p:blipFill>
            <a:blip r:embed="rId19" cstate="print">
              <a:extLst>
                <a:ext uri="{28A0092B-C50C-407E-A947-70E740481C1C}">
                  <a14:useLocalDpi xmlns="" xmlns:a14="http://schemas.microsoft.com/office/drawing/2010/main"/>
                </a:ext>
              </a:extLst>
            </a:blip>
            <a:srcRect/>
            <a:stretch>
              <a:fillRect/>
            </a:stretch>
          </p:blipFill>
          <p:spPr bwMode="auto">
            <a:xfrm>
              <a:off x="5489875" y="3904145"/>
              <a:ext cx="951964" cy="544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6" name="Group 195"/>
          <p:cNvGrpSpPr/>
          <p:nvPr/>
        </p:nvGrpSpPr>
        <p:grpSpPr>
          <a:xfrm>
            <a:off x="6511763" y="3307188"/>
            <a:ext cx="1405752" cy="784097"/>
            <a:chOff x="235916" y="1283158"/>
            <a:chExt cx="4234447" cy="1904521"/>
          </a:xfrm>
        </p:grpSpPr>
        <p:pic>
          <p:nvPicPr>
            <p:cNvPr id="233" name="Picture 232"/>
            <p:cNvPicPr>
              <a:picLocks noChangeAspect="1"/>
            </p:cNvPicPr>
            <p:nvPr/>
          </p:nvPicPr>
          <p:blipFill rotWithShape="1">
            <a:blip r:embed="rId20" cstate="print">
              <a:extLst>
                <a:ext uri="{28A0092B-C50C-407E-A947-70E740481C1C}">
                  <a14:useLocalDpi xmlns="" xmlns:a14="http://schemas.microsoft.com/office/drawing/2010/main"/>
                </a:ext>
              </a:extLst>
            </a:blip>
            <a:srcRect/>
            <a:stretch/>
          </p:blipFill>
          <p:spPr>
            <a:xfrm>
              <a:off x="235916" y="1283158"/>
              <a:ext cx="4234447" cy="1904521"/>
            </a:xfrm>
            <a:prstGeom prst="rect">
              <a:avLst/>
            </a:prstGeom>
          </p:spPr>
        </p:pic>
        <p:pic>
          <p:nvPicPr>
            <p:cNvPr id="234" name="Picture 233"/>
            <p:cNvPicPr>
              <a:picLocks noChangeAspect="1"/>
            </p:cNvPicPr>
            <p:nvPr/>
          </p:nvPicPr>
          <p:blipFill>
            <a:blip r:embed="rId21" cstate="print">
              <a:extLst>
                <a:ext uri="{28A0092B-C50C-407E-A947-70E740481C1C}">
                  <a14:useLocalDpi xmlns="" xmlns:a14="http://schemas.microsoft.com/office/drawing/2010/main"/>
                </a:ext>
              </a:extLst>
            </a:blip>
            <a:stretch>
              <a:fillRect/>
            </a:stretch>
          </p:blipFill>
          <p:spPr>
            <a:xfrm>
              <a:off x="595528" y="1479291"/>
              <a:ext cx="2681628" cy="1512000"/>
            </a:xfrm>
            <a:prstGeom prst="rect">
              <a:avLst/>
            </a:prstGeom>
          </p:spPr>
        </p:pic>
      </p:grpSp>
      <p:pic>
        <p:nvPicPr>
          <p:cNvPr id="197" name="67E64F29-4F1E-43C5-A793-276F1D37B548" descr="image001"/>
          <p:cNvPicPr>
            <a:picLocks noChangeAspect="1" noChangeArrowheads="1"/>
          </p:cNvPicPr>
          <p:nvPr/>
        </p:nvPicPr>
        <p:blipFill>
          <a:blip r:embed="rId22" cstate="print">
            <a:extLst>
              <a:ext uri="{28A0092B-C50C-407E-A947-70E740481C1C}">
                <a14:useLocalDpi xmlns="" xmlns:a14="http://schemas.microsoft.com/office/drawing/2010/main"/>
              </a:ext>
            </a:extLst>
          </a:blip>
          <a:srcRect/>
          <a:stretch>
            <a:fillRect/>
          </a:stretch>
        </p:blipFill>
        <p:spPr bwMode="auto">
          <a:xfrm>
            <a:off x="6942390" y="3506833"/>
            <a:ext cx="533982" cy="336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8" name="Rectangle 197"/>
          <p:cNvSpPr/>
          <p:nvPr/>
        </p:nvSpPr>
        <p:spPr>
          <a:xfrm>
            <a:off x="4052377" y="3051499"/>
            <a:ext cx="564597" cy="220777"/>
          </a:xfrm>
          <a:prstGeom prst="rect">
            <a:avLst/>
          </a:prstGeom>
          <a:solidFill>
            <a:schemeClr val="accent4"/>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IP DECT</a:t>
            </a:r>
            <a:br>
              <a:rPr lang="en-US" sz="700">
                <a:solidFill>
                  <a:schemeClr val="bg1"/>
                </a:solidFill>
                <a:latin typeface="Trebuchet MS"/>
                <a:cs typeface="Trebuchet MS"/>
              </a:rPr>
            </a:br>
            <a:r>
              <a:rPr lang="en-US" sz="700">
                <a:solidFill>
                  <a:schemeClr val="bg1"/>
                </a:solidFill>
                <a:latin typeface="Trebuchet MS"/>
                <a:cs typeface="Trebuchet MS"/>
              </a:rPr>
              <a:t> Base Stations</a:t>
            </a:r>
          </a:p>
        </p:txBody>
      </p:sp>
      <p:sp>
        <p:nvSpPr>
          <p:cNvPr id="199" name="Rectangle 198"/>
          <p:cNvSpPr/>
          <p:nvPr/>
        </p:nvSpPr>
        <p:spPr>
          <a:xfrm>
            <a:off x="2320548" y="1391665"/>
            <a:ext cx="1400349" cy="463854"/>
          </a:xfrm>
          <a:prstGeom prst="rect">
            <a:avLst/>
          </a:prstGeom>
          <a:solidFill>
            <a:schemeClr val="accent2">
              <a:lumMod val="20000"/>
              <a:lumOff val="8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sz="1600">
              <a:latin typeface="Trebuchet MS"/>
              <a:cs typeface="Trebuchet MS"/>
            </a:endParaRPr>
          </a:p>
        </p:txBody>
      </p:sp>
      <p:sp>
        <p:nvSpPr>
          <p:cNvPr id="200" name="Rectangle 199"/>
          <p:cNvSpPr/>
          <p:nvPr/>
        </p:nvSpPr>
        <p:spPr>
          <a:xfrm>
            <a:off x="2326502" y="1735191"/>
            <a:ext cx="706109" cy="125044"/>
          </a:xfrm>
          <a:prstGeom prst="rect">
            <a:avLst/>
          </a:prstGeom>
          <a:solidFill>
            <a:schemeClr val="tx2"/>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FXS/SIP Gateway</a:t>
            </a:r>
          </a:p>
        </p:txBody>
      </p:sp>
      <p:pic>
        <p:nvPicPr>
          <p:cNvPr id="204" name="Picture 3" descr="IP_Dect_indoor_F"/>
          <p:cNvPicPr>
            <a:picLocks noChangeAspect="1" noChangeArrowheads="1"/>
          </p:cNvPicPr>
          <p:nvPr/>
        </p:nvPicPr>
        <p:blipFill>
          <a:blip r:embed="rId23" cstate="print">
            <a:extLst>
              <a:ext uri="{28A0092B-C50C-407E-A947-70E740481C1C}">
                <a14:useLocalDpi xmlns="" xmlns:a14="http://schemas.microsoft.com/office/drawing/2010/main"/>
              </a:ext>
            </a:extLst>
          </a:blip>
          <a:srcRect/>
          <a:stretch>
            <a:fillRect/>
          </a:stretch>
        </p:blipFill>
        <p:spPr bwMode="auto">
          <a:xfrm>
            <a:off x="3300737" y="2742325"/>
            <a:ext cx="343358" cy="426578"/>
          </a:xfrm>
          <a:prstGeom prst="rect">
            <a:avLst/>
          </a:prstGeom>
          <a:noFill/>
          <a:ln w="9525">
            <a:noFill/>
            <a:miter lim="800000"/>
            <a:headEnd/>
            <a:tailEnd/>
          </a:ln>
        </p:spPr>
      </p:pic>
      <p:pic>
        <p:nvPicPr>
          <p:cNvPr id="205" name="Picture 204"/>
          <p:cNvPicPr>
            <a:picLocks noChangeAspect="1"/>
          </p:cNvPicPr>
          <p:nvPr/>
        </p:nvPicPr>
        <p:blipFill>
          <a:blip r:embed="rId24" cstate="print">
            <a:extLst>
              <a:ext uri="{BEBA8EAE-BF5A-486C-A8C5-ECC9F3942E4B}">
                <a14:imgProps xmlns="" xmlns:a14="http://schemas.microsoft.com/office/drawing/2010/main">
                  <a14:imgLayer r:embed="rId25">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4798502" y="2633999"/>
            <a:ext cx="440303" cy="535926"/>
          </a:xfrm>
          <a:prstGeom prst="rect">
            <a:avLst/>
          </a:prstGeom>
        </p:spPr>
      </p:pic>
      <p:pic>
        <p:nvPicPr>
          <p:cNvPr id="206" name="Picture 31"/>
          <p:cNvPicPr>
            <a:picLocks noChangeAspect="1"/>
          </p:cNvPicPr>
          <p:nvPr/>
        </p:nvPicPr>
        <p:blipFill>
          <a:blip r:embed="rId26" cstate="print">
            <a:extLst>
              <a:ext uri="{BEBA8EAE-BF5A-486C-A8C5-ECC9F3942E4B}">
                <a14:imgProps xmlns="" xmlns:a14="http://schemas.microsoft.com/office/drawing/2010/main">
                  <a14:imgLayer r:embed="rId27">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5398758" y="2620341"/>
            <a:ext cx="464884" cy="557361"/>
          </a:xfrm>
          <a:prstGeom prst="rect">
            <a:avLst/>
          </a:prstGeom>
        </p:spPr>
      </p:pic>
      <p:grpSp>
        <p:nvGrpSpPr>
          <p:cNvPr id="207" name="Grouper 5"/>
          <p:cNvGrpSpPr/>
          <p:nvPr/>
        </p:nvGrpSpPr>
        <p:grpSpPr>
          <a:xfrm>
            <a:off x="5957739" y="2643053"/>
            <a:ext cx="629087" cy="601217"/>
            <a:chOff x="228305" y="1650403"/>
            <a:chExt cx="2724925" cy="2091761"/>
          </a:xfrm>
        </p:grpSpPr>
        <p:pic>
          <p:nvPicPr>
            <p:cNvPr id="231" name="Image 3"/>
            <p:cNvPicPr>
              <a:picLocks noChangeAspect="1"/>
            </p:cNvPicPr>
            <p:nvPr/>
          </p:nvPicPr>
          <p:blipFill>
            <a:blip r:embed="rId28" cstate="print">
              <a:extLst>
                <a:ext uri="{28A0092B-C50C-407E-A947-70E740481C1C}">
                  <a14:useLocalDpi xmlns="" xmlns:a14="http://schemas.microsoft.com/office/drawing/2010/main"/>
                </a:ext>
              </a:extLst>
            </a:blip>
            <a:stretch>
              <a:fillRect/>
            </a:stretch>
          </p:blipFill>
          <p:spPr>
            <a:xfrm>
              <a:off x="1184702" y="1650403"/>
              <a:ext cx="1768528" cy="1856520"/>
            </a:xfrm>
            <a:prstGeom prst="rect">
              <a:avLst/>
            </a:prstGeom>
          </p:spPr>
        </p:pic>
        <p:pic>
          <p:nvPicPr>
            <p:cNvPr id="232" name="Image 1"/>
            <p:cNvPicPr>
              <a:picLocks noChangeAspect="1"/>
            </p:cNvPicPr>
            <p:nvPr/>
          </p:nvPicPr>
          <p:blipFill>
            <a:blip r:embed="rId29" cstate="print">
              <a:extLst>
                <a:ext uri="{28A0092B-C50C-407E-A947-70E740481C1C}">
                  <a14:useLocalDpi xmlns="" xmlns:a14="http://schemas.microsoft.com/office/drawing/2010/main"/>
                </a:ext>
              </a:extLst>
            </a:blip>
            <a:stretch>
              <a:fillRect/>
            </a:stretch>
          </p:blipFill>
          <p:spPr>
            <a:xfrm>
              <a:off x="228305" y="1837656"/>
              <a:ext cx="1814242" cy="1904508"/>
            </a:xfrm>
            <a:prstGeom prst="rect">
              <a:avLst/>
            </a:prstGeom>
          </p:spPr>
        </p:pic>
      </p:grpSp>
      <p:sp>
        <p:nvSpPr>
          <p:cNvPr id="208" name="TextBox 207"/>
          <p:cNvSpPr txBox="1"/>
          <p:nvPr/>
        </p:nvSpPr>
        <p:spPr>
          <a:xfrm>
            <a:off x="4894162" y="3088648"/>
            <a:ext cx="1909497" cy="200055"/>
          </a:xfrm>
          <a:prstGeom prst="rect">
            <a:avLst/>
          </a:prstGeom>
          <a:noFill/>
        </p:spPr>
        <p:txBody>
          <a:bodyPr wrap="none" rtlCol="0">
            <a:spAutoFit/>
          </a:bodyPr>
          <a:lstStyle/>
          <a:p>
            <a:r>
              <a:rPr lang="en-US" sz="700" dirty="0">
                <a:solidFill>
                  <a:schemeClr val="accent4"/>
                </a:solidFill>
                <a:latin typeface="Trebuchet MS"/>
                <a:cs typeface="Trebuchet MS" panose="020B0502040204020203" pitchFamily="34" charset="0"/>
              </a:rPr>
              <a:t>AP1101     AP1221/1222         AP1251         </a:t>
            </a:r>
          </a:p>
        </p:txBody>
      </p:sp>
      <p:sp>
        <p:nvSpPr>
          <p:cNvPr id="209" name="TextBox 208"/>
          <p:cNvSpPr txBox="1"/>
          <p:nvPr/>
        </p:nvSpPr>
        <p:spPr>
          <a:xfrm>
            <a:off x="6895121" y="299771"/>
            <a:ext cx="678392" cy="415498"/>
          </a:xfrm>
          <a:prstGeom prst="rect">
            <a:avLst/>
          </a:prstGeom>
          <a:noFill/>
        </p:spPr>
        <p:txBody>
          <a:bodyPr wrap="none" rtlCol="0">
            <a:spAutoFit/>
          </a:bodyPr>
          <a:lstStyle/>
          <a:p>
            <a:pPr algn="r"/>
            <a:r>
              <a:rPr lang="en-US" sz="1000" dirty="0">
                <a:latin typeface="Trebuchet MS"/>
                <a:cs typeface="Trebuchet MS" panose="020B0502040204020203" pitchFamily="34" charset="0"/>
              </a:rPr>
              <a:t>Cloud</a:t>
            </a:r>
            <a:br>
              <a:rPr lang="en-US" sz="1000" dirty="0">
                <a:latin typeface="Trebuchet MS"/>
                <a:cs typeface="Trebuchet MS" panose="020B0502040204020203" pitchFamily="34" charset="0"/>
              </a:rPr>
            </a:br>
            <a:r>
              <a:rPr lang="en-US" sz="1000" dirty="0">
                <a:latin typeface="Trebuchet MS"/>
                <a:cs typeface="Trebuchet MS" panose="020B0502040204020203" pitchFamily="34" charset="0"/>
              </a:rPr>
              <a:t>Connect</a:t>
            </a:r>
          </a:p>
        </p:txBody>
      </p:sp>
      <p:pic>
        <p:nvPicPr>
          <p:cNvPr id="210" name="Picture 209"/>
          <p:cNvPicPr>
            <a:picLocks noChangeAspect="1"/>
          </p:cNvPicPr>
          <p:nvPr/>
        </p:nvPicPr>
        <p:blipFill>
          <a:blip r:embed="rId30" cstate="print">
            <a:extLst>
              <a:ext uri="{28A0092B-C50C-407E-A947-70E740481C1C}">
                <a14:useLocalDpi xmlns="" xmlns:a14="http://schemas.microsoft.com/office/drawing/2010/main"/>
              </a:ext>
            </a:extLst>
          </a:blip>
          <a:stretch>
            <a:fillRect/>
          </a:stretch>
        </p:blipFill>
        <p:spPr>
          <a:xfrm>
            <a:off x="1515518" y="3592747"/>
            <a:ext cx="1046084" cy="286055"/>
          </a:xfrm>
          <a:prstGeom prst="rect">
            <a:avLst/>
          </a:prstGeom>
        </p:spPr>
      </p:pic>
      <p:sp>
        <p:nvSpPr>
          <p:cNvPr id="211" name="Freeform 123"/>
          <p:cNvSpPr>
            <a:spLocks noEditPoints="1"/>
          </p:cNvSpPr>
          <p:nvPr/>
        </p:nvSpPr>
        <p:spPr bwMode="auto">
          <a:xfrm>
            <a:off x="2538046" y="874298"/>
            <a:ext cx="534863" cy="136875"/>
          </a:xfrm>
          <a:custGeom>
            <a:avLst/>
            <a:gdLst/>
            <a:ahLst/>
            <a:cxnLst>
              <a:cxn ang="0">
                <a:pos x="659" y="0"/>
              </a:cxn>
              <a:cxn ang="0">
                <a:pos x="95" y="0"/>
              </a:cxn>
              <a:cxn ang="0">
                <a:pos x="112" y="45"/>
              </a:cxn>
              <a:cxn ang="0">
                <a:pos x="41" y="116"/>
              </a:cxn>
              <a:cxn ang="0">
                <a:pos x="0" y="102"/>
              </a:cxn>
              <a:cxn ang="0">
                <a:pos x="0" y="114"/>
              </a:cxn>
              <a:cxn ang="0">
                <a:pos x="46" y="160"/>
              </a:cxn>
              <a:cxn ang="0">
                <a:pos x="659" y="160"/>
              </a:cxn>
              <a:cxn ang="0">
                <a:pos x="705" y="114"/>
              </a:cxn>
              <a:cxn ang="0">
                <a:pos x="705" y="46"/>
              </a:cxn>
              <a:cxn ang="0">
                <a:pos x="659" y="0"/>
              </a:cxn>
              <a:cxn ang="0">
                <a:pos x="38" y="70"/>
              </a:cxn>
              <a:cxn ang="0">
                <a:pos x="67" y="41"/>
              </a:cxn>
              <a:cxn ang="0">
                <a:pos x="38" y="13"/>
              </a:cxn>
              <a:cxn ang="0">
                <a:pos x="9" y="41"/>
              </a:cxn>
              <a:cxn ang="0">
                <a:pos x="38" y="70"/>
              </a:cxn>
            </a:cxnLst>
            <a:rect l="0" t="0" r="r" b="b"/>
            <a:pathLst>
              <a:path w="705" h="160">
                <a:moveTo>
                  <a:pt x="659" y="0"/>
                </a:moveTo>
                <a:cubicBezTo>
                  <a:pt x="95" y="0"/>
                  <a:pt x="95" y="0"/>
                  <a:pt x="95" y="0"/>
                </a:cubicBezTo>
                <a:cubicBezTo>
                  <a:pt x="106" y="12"/>
                  <a:pt x="112" y="28"/>
                  <a:pt x="112" y="45"/>
                </a:cubicBezTo>
                <a:cubicBezTo>
                  <a:pt x="112" y="84"/>
                  <a:pt x="80" y="116"/>
                  <a:pt x="41" y="116"/>
                </a:cubicBezTo>
                <a:cubicBezTo>
                  <a:pt x="26" y="116"/>
                  <a:pt x="11" y="111"/>
                  <a:pt x="0" y="102"/>
                </a:cubicBezTo>
                <a:cubicBezTo>
                  <a:pt x="0" y="114"/>
                  <a:pt x="0" y="114"/>
                  <a:pt x="0" y="114"/>
                </a:cubicBezTo>
                <a:cubicBezTo>
                  <a:pt x="0" y="140"/>
                  <a:pt x="20" y="160"/>
                  <a:pt x="46" y="160"/>
                </a:cubicBezTo>
                <a:cubicBezTo>
                  <a:pt x="659" y="160"/>
                  <a:pt x="659" y="160"/>
                  <a:pt x="659" y="160"/>
                </a:cubicBezTo>
                <a:cubicBezTo>
                  <a:pt x="685" y="160"/>
                  <a:pt x="705" y="140"/>
                  <a:pt x="705" y="114"/>
                </a:cubicBezTo>
                <a:cubicBezTo>
                  <a:pt x="705" y="46"/>
                  <a:pt x="705" y="46"/>
                  <a:pt x="705" y="46"/>
                </a:cubicBezTo>
                <a:cubicBezTo>
                  <a:pt x="705" y="21"/>
                  <a:pt x="685" y="0"/>
                  <a:pt x="659" y="0"/>
                </a:cubicBezTo>
                <a:close/>
                <a:moveTo>
                  <a:pt x="38" y="70"/>
                </a:moveTo>
                <a:cubicBezTo>
                  <a:pt x="54" y="70"/>
                  <a:pt x="67" y="57"/>
                  <a:pt x="67" y="41"/>
                </a:cubicBezTo>
                <a:cubicBezTo>
                  <a:pt x="67" y="26"/>
                  <a:pt x="54" y="13"/>
                  <a:pt x="38" y="13"/>
                </a:cubicBezTo>
                <a:cubicBezTo>
                  <a:pt x="22" y="13"/>
                  <a:pt x="9" y="26"/>
                  <a:pt x="9" y="41"/>
                </a:cubicBezTo>
                <a:cubicBezTo>
                  <a:pt x="9" y="57"/>
                  <a:pt x="22" y="70"/>
                  <a:pt x="38" y="70"/>
                </a:cubicBezTo>
                <a:close/>
              </a:path>
            </a:pathLst>
          </a:custGeom>
          <a:solidFill>
            <a:schemeClr val="accent4"/>
          </a:solidFill>
          <a:ln w="9525">
            <a:noFill/>
            <a:round/>
            <a:headEnd/>
            <a:tailEnd/>
          </a:ln>
        </p:spPr>
        <p:txBody>
          <a:bodyPr/>
          <a:lstStyle/>
          <a:p>
            <a:pPr>
              <a:defRPr/>
            </a:pPr>
            <a:endParaRPr lang="en-US" sz="1600">
              <a:latin typeface="+mn-lt"/>
            </a:endParaRPr>
          </a:p>
        </p:txBody>
      </p:sp>
      <p:pic>
        <p:nvPicPr>
          <p:cNvPr id="212" name="Picture 211"/>
          <p:cNvPicPr>
            <a:picLocks noChangeAspect="1"/>
          </p:cNvPicPr>
          <p:nvPr/>
        </p:nvPicPr>
        <p:blipFill>
          <a:blip r:embed="rId31" cstate="print">
            <a:extLst>
              <a:ext uri="{28A0092B-C50C-407E-A947-70E740481C1C}">
                <a14:useLocalDpi xmlns="" xmlns:a14="http://schemas.microsoft.com/office/drawing/2010/main"/>
              </a:ext>
            </a:extLst>
          </a:blip>
          <a:stretch>
            <a:fillRect/>
          </a:stretch>
        </p:blipFill>
        <p:spPr>
          <a:xfrm>
            <a:off x="2858116" y="726849"/>
            <a:ext cx="197089" cy="217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3" name="Rectangle 212"/>
          <p:cNvSpPr/>
          <p:nvPr/>
        </p:nvSpPr>
        <p:spPr>
          <a:xfrm>
            <a:off x="7058891" y="1232616"/>
            <a:ext cx="485215" cy="115145"/>
          </a:xfrm>
          <a:prstGeom prst="rect">
            <a:avLst/>
          </a:prstGeom>
          <a:solidFill>
            <a:schemeClr val="accent4">
              <a:lumMod val="20000"/>
              <a:lumOff val="80000"/>
            </a:schemeClr>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500">
                <a:solidFill>
                  <a:schemeClr val="accent4"/>
                </a:solidFill>
                <a:latin typeface="Trebuchet MS"/>
                <a:cs typeface="Trebuchet MS"/>
              </a:rPr>
              <a:t>100% IP</a:t>
            </a:r>
          </a:p>
        </p:txBody>
      </p:sp>
      <p:grpSp>
        <p:nvGrpSpPr>
          <p:cNvPr id="214" name="Group 213"/>
          <p:cNvGrpSpPr>
            <a:grpSpLocks noChangeAspect="1"/>
          </p:cNvGrpSpPr>
          <p:nvPr/>
        </p:nvGrpSpPr>
        <p:grpSpPr>
          <a:xfrm>
            <a:off x="1726860" y="1461330"/>
            <a:ext cx="165661" cy="227387"/>
            <a:chOff x="523875" y="3527425"/>
            <a:chExt cx="1563688" cy="1946275"/>
          </a:xfrm>
          <a:solidFill>
            <a:schemeClr val="accent2">
              <a:lumMod val="75000"/>
            </a:schemeClr>
          </a:solidFill>
        </p:grpSpPr>
        <p:sp>
          <p:nvSpPr>
            <p:cNvPr id="228" name="Freeform 9"/>
            <p:cNvSpPr>
              <a:spLocks noChangeArrowheads="1"/>
            </p:cNvSpPr>
            <p:nvPr/>
          </p:nvSpPr>
          <p:spPr bwMode="auto">
            <a:xfrm>
              <a:off x="523875" y="3527425"/>
              <a:ext cx="203200" cy="203200"/>
            </a:xfrm>
            <a:custGeom>
              <a:avLst/>
              <a:gdLst>
                <a:gd name="T0" fmla="*/ 282 w 564"/>
                <a:gd name="T1" fmla="*/ 563 h 564"/>
                <a:gd name="T2" fmla="*/ 282 w 564"/>
                <a:gd name="T3" fmla="*/ 563 h 564"/>
                <a:gd name="T4" fmla="*/ 563 w 564"/>
                <a:gd name="T5" fmla="*/ 282 h 564"/>
                <a:gd name="T6" fmla="*/ 282 w 564"/>
                <a:gd name="T7" fmla="*/ 0 h 564"/>
                <a:gd name="T8" fmla="*/ 0 w 564"/>
                <a:gd name="T9" fmla="*/ 282 h 564"/>
                <a:gd name="T10" fmla="*/ 282 w 564"/>
                <a:gd name="T11" fmla="*/ 563 h 564"/>
              </a:gdLst>
              <a:ahLst/>
              <a:cxnLst>
                <a:cxn ang="0">
                  <a:pos x="T0" y="T1"/>
                </a:cxn>
                <a:cxn ang="0">
                  <a:pos x="T2" y="T3"/>
                </a:cxn>
                <a:cxn ang="0">
                  <a:pos x="T4" y="T5"/>
                </a:cxn>
                <a:cxn ang="0">
                  <a:pos x="T6" y="T7"/>
                </a:cxn>
                <a:cxn ang="0">
                  <a:pos x="T8" y="T9"/>
                </a:cxn>
                <a:cxn ang="0">
                  <a:pos x="T10" y="T11"/>
                </a:cxn>
              </a:cxnLst>
              <a:rect l="0" t="0" r="r" b="b"/>
              <a:pathLst>
                <a:path w="564" h="564">
                  <a:moveTo>
                    <a:pt x="282" y="563"/>
                  </a:moveTo>
                  <a:lnTo>
                    <a:pt x="282" y="563"/>
                  </a:lnTo>
                  <a:cubicBezTo>
                    <a:pt x="438" y="563"/>
                    <a:pt x="563" y="438"/>
                    <a:pt x="563" y="282"/>
                  </a:cubicBezTo>
                  <a:cubicBezTo>
                    <a:pt x="563" y="125"/>
                    <a:pt x="438" y="0"/>
                    <a:pt x="282" y="0"/>
                  </a:cubicBezTo>
                  <a:cubicBezTo>
                    <a:pt x="126" y="0"/>
                    <a:pt x="0" y="125"/>
                    <a:pt x="0" y="282"/>
                  </a:cubicBezTo>
                  <a:cubicBezTo>
                    <a:pt x="0" y="438"/>
                    <a:pt x="126" y="563"/>
                    <a:pt x="282" y="5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spcBef>
                  <a:spcPts val="0"/>
                </a:spcBef>
              </a:pPr>
              <a:endParaRPr lang="en-US" sz="1600"/>
            </a:p>
          </p:txBody>
        </p:sp>
        <p:sp>
          <p:nvSpPr>
            <p:cNvPr id="229" name="Freeform 10"/>
            <p:cNvSpPr>
              <a:spLocks noChangeArrowheads="1"/>
            </p:cNvSpPr>
            <p:nvPr/>
          </p:nvSpPr>
          <p:spPr bwMode="auto">
            <a:xfrm>
              <a:off x="715963" y="4124325"/>
              <a:ext cx="247650" cy="1057275"/>
            </a:xfrm>
            <a:custGeom>
              <a:avLst/>
              <a:gdLst>
                <a:gd name="T0" fmla="*/ 594 w 688"/>
                <a:gd name="T1" fmla="*/ 0 h 2937"/>
                <a:gd name="T2" fmla="*/ 594 w 688"/>
                <a:gd name="T3" fmla="*/ 0 h 2937"/>
                <a:gd name="T4" fmla="*/ 94 w 688"/>
                <a:gd name="T5" fmla="*/ 0 h 2937"/>
                <a:gd name="T6" fmla="*/ 0 w 688"/>
                <a:gd name="T7" fmla="*/ 93 h 2937"/>
                <a:gd name="T8" fmla="*/ 0 w 688"/>
                <a:gd name="T9" fmla="*/ 2842 h 2937"/>
                <a:gd name="T10" fmla="*/ 94 w 688"/>
                <a:gd name="T11" fmla="*/ 2936 h 2937"/>
                <a:gd name="T12" fmla="*/ 594 w 688"/>
                <a:gd name="T13" fmla="*/ 2936 h 2937"/>
                <a:gd name="T14" fmla="*/ 687 w 688"/>
                <a:gd name="T15" fmla="*/ 2842 h 2937"/>
                <a:gd name="T16" fmla="*/ 687 w 688"/>
                <a:gd name="T17" fmla="*/ 93 h 2937"/>
                <a:gd name="T18" fmla="*/ 594 w 688"/>
                <a:gd name="T19" fmla="*/ 0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8" h="2937">
                  <a:moveTo>
                    <a:pt x="594" y="0"/>
                  </a:moveTo>
                  <a:lnTo>
                    <a:pt x="594" y="0"/>
                  </a:lnTo>
                  <a:cubicBezTo>
                    <a:pt x="94" y="0"/>
                    <a:pt x="94" y="0"/>
                    <a:pt x="94" y="0"/>
                  </a:cubicBezTo>
                  <a:cubicBezTo>
                    <a:pt x="31" y="0"/>
                    <a:pt x="0" y="31"/>
                    <a:pt x="0" y="93"/>
                  </a:cubicBezTo>
                  <a:cubicBezTo>
                    <a:pt x="0" y="2842"/>
                    <a:pt x="0" y="2842"/>
                    <a:pt x="0" y="2842"/>
                  </a:cubicBezTo>
                  <a:cubicBezTo>
                    <a:pt x="0" y="2874"/>
                    <a:pt x="31" y="2936"/>
                    <a:pt x="94" y="2936"/>
                  </a:cubicBezTo>
                  <a:cubicBezTo>
                    <a:pt x="594" y="2936"/>
                    <a:pt x="594" y="2936"/>
                    <a:pt x="594" y="2936"/>
                  </a:cubicBezTo>
                  <a:cubicBezTo>
                    <a:pt x="656" y="2936"/>
                    <a:pt x="687" y="2874"/>
                    <a:pt x="687" y="2842"/>
                  </a:cubicBezTo>
                  <a:cubicBezTo>
                    <a:pt x="687" y="93"/>
                    <a:pt x="687" y="93"/>
                    <a:pt x="687" y="93"/>
                  </a:cubicBezTo>
                  <a:cubicBezTo>
                    <a:pt x="687" y="31"/>
                    <a:pt x="656" y="0"/>
                    <a:pt x="594"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spcBef>
                  <a:spcPts val="0"/>
                </a:spcBef>
              </a:pPr>
              <a:endParaRPr lang="en-US" sz="1600"/>
            </a:p>
          </p:txBody>
        </p:sp>
        <p:sp>
          <p:nvSpPr>
            <p:cNvPr id="230" name="Freeform 11"/>
            <p:cNvSpPr>
              <a:spLocks noChangeArrowheads="1"/>
            </p:cNvSpPr>
            <p:nvPr/>
          </p:nvSpPr>
          <p:spPr bwMode="auto">
            <a:xfrm>
              <a:off x="523875" y="3527425"/>
              <a:ext cx="1563688" cy="1946275"/>
            </a:xfrm>
            <a:custGeom>
              <a:avLst/>
              <a:gdLst>
                <a:gd name="T0" fmla="*/ 3281 w 4344"/>
                <a:gd name="T1" fmla="*/ 0 h 5407"/>
                <a:gd name="T2" fmla="*/ 1063 w 4344"/>
                <a:gd name="T3" fmla="*/ 282 h 5407"/>
                <a:gd name="T4" fmla="*/ 0 w 4344"/>
                <a:gd name="T5" fmla="*/ 969 h 5407"/>
                <a:gd name="T6" fmla="*/ 1063 w 4344"/>
                <a:gd name="T7" fmla="*/ 5406 h 5407"/>
                <a:gd name="T8" fmla="*/ 4343 w 4344"/>
                <a:gd name="T9" fmla="*/ 4343 h 5407"/>
                <a:gd name="T10" fmla="*/ 3281 w 4344"/>
                <a:gd name="T11" fmla="*/ 0 h 5407"/>
                <a:gd name="T12" fmla="*/ 1407 w 4344"/>
                <a:gd name="T13" fmla="*/ 4499 h 5407"/>
                <a:gd name="T14" fmla="*/ 1126 w 4344"/>
                <a:gd name="T15" fmla="*/ 4781 h 5407"/>
                <a:gd name="T16" fmla="*/ 344 w 4344"/>
                <a:gd name="T17" fmla="*/ 4499 h 5407"/>
                <a:gd name="T18" fmla="*/ 626 w 4344"/>
                <a:gd name="T19" fmla="*/ 1469 h 5407"/>
                <a:gd name="T20" fmla="*/ 1407 w 4344"/>
                <a:gd name="T21" fmla="*/ 1750 h 5407"/>
                <a:gd name="T22" fmla="*/ 2250 w 4344"/>
                <a:gd name="T23" fmla="*/ 4187 h 5407"/>
                <a:gd name="T24" fmla="*/ 2187 w 4344"/>
                <a:gd name="T25" fmla="*/ 4218 h 5407"/>
                <a:gd name="T26" fmla="*/ 1782 w 4344"/>
                <a:gd name="T27" fmla="*/ 4187 h 5407"/>
                <a:gd name="T28" fmla="*/ 1813 w 4344"/>
                <a:gd name="T29" fmla="*/ 3843 h 5407"/>
                <a:gd name="T30" fmla="*/ 2250 w 4344"/>
                <a:gd name="T31" fmla="*/ 3874 h 5407"/>
                <a:gd name="T32" fmla="*/ 2250 w 4344"/>
                <a:gd name="T33" fmla="*/ 3656 h 5407"/>
                <a:gd name="T34" fmla="*/ 2187 w 4344"/>
                <a:gd name="T35" fmla="*/ 3687 h 5407"/>
                <a:gd name="T36" fmla="*/ 1782 w 4344"/>
                <a:gd name="T37" fmla="*/ 3656 h 5407"/>
                <a:gd name="T38" fmla="*/ 1813 w 4344"/>
                <a:gd name="T39" fmla="*/ 3312 h 5407"/>
                <a:gd name="T40" fmla="*/ 2250 w 4344"/>
                <a:gd name="T41" fmla="*/ 3343 h 5407"/>
                <a:gd name="T42" fmla="*/ 2250 w 4344"/>
                <a:gd name="T43" fmla="*/ 3124 h 5407"/>
                <a:gd name="T44" fmla="*/ 2187 w 4344"/>
                <a:gd name="T45" fmla="*/ 3156 h 5407"/>
                <a:gd name="T46" fmla="*/ 1782 w 4344"/>
                <a:gd name="T47" fmla="*/ 3124 h 5407"/>
                <a:gd name="T48" fmla="*/ 1813 w 4344"/>
                <a:gd name="T49" fmla="*/ 2812 h 5407"/>
                <a:gd name="T50" fmla="*/ 2250 w 4344"/>
                <a:gd name="T51" fmla="*/ 2843 h 5407"/>
                <a:gd name="T52" fmla="*/ 2875 w 4344"/>
                <a:gd name="T53" fmla="*/ 4187 h 5407"/>
                <a:gd name="T54" fmla="*/ 2812 w 4344"/>
                <a:gd name="T55" fmla="*/ 4218 h 5407"/>
                <a:gd name="T56" fmla="*/ 2406 w 4344"/>
                <a:gd name="T57" fmla="*/ 4187 h 5407"/>
                <a:gd name="T58" fmla="*/ 2437 w 4344"/>
                <a:gd name="T59" fmla="*/ 3843 h 5407"/>
                <a:gd name="T60" fmla="*/ 2875 w 4344"/>
                <a:gd name="T61" fmla="*/ 3874 h 5407"/>
                <a:gd name="T62" fmla="*/ 2875 w 4344"/>
                <a:gd name="T63" fmla="*/ 3656 h 5407"/>
                <a:gd name="T64" fmla="*/ 2812 w 4344"/>
                <a:gd name="T65" fmla="*/ 3687 h 5407"/>
                <a:gd name="T66" fmla="*/ 2406 w 4344"/>
                <a:gd name="T67" fmla="*/ 3656 h 5407"/>
                <a:gd name="T68" fmla="*/ 2437 w 4344"/>
                <a:gd name="T69" fmla="*/ 3312 h 5407"/>
                <a:gd name="T70" fmla="*/ 2875 w 4344"/>
                <a:gd name="T71" fmla="*/ 3343 h 5407"/>
                <a:gd name="T72" fmla="*/ 2875 w 4344"/>
                <a:gd name="T73" fmla="*/ 3124 h 5407"/>
                <a:gd name="T74" fmla="*/ 2812 w 4344"/>
                <a:gd name="T75" fmla="*/ 3156 h 5407"/>
                <a:gd name="T76" fmla="*/ 2406 w 4344"/>
                <a:gd name="T77" fmla="*/ 3124 h 5407"/>
                <a:gd name="T78" fmla="*/ 2437 w 4344"/>
                <a:gd name="T79" fmla="*/ 2812 h 5407"/>
                <a:gd name="T80" fmla="*/ 2875 w 4344"/>
                <a:gd name="T81" fmla="*/ 2843 h 5407"/>
                <a:gd name="T82" fmla="*/ 3500 w 4344"/>
                <a:gd name="T83" fmla="*/ 4187 h 5407"/>
                <a:gd name="T84" fmla="*/ 3468 w 4344"/>
                <a:gd name="T85" fmla="*/ 4218 h 5407"/>
                <a:gd name="T86" fmla="*/ 3031 w 4344"/>
                <a:gd name="T87" fmla="*/ 4187 h 5407"/>
                <a:gd name="T88" fmla="*/ 3093 w 4344"/>
                <a:gd name="T89" fmla="*/ 3843 h 5407"/>
                <a:gd name="T90" fmla="*/ 3500 w 4344"/>
                <a:gd name="T91" fmla="*/ 3874 h 5407"/>
                <a:gd name="T92" fmla="*/ 3500 w 4344"/>
                <a:gd name="T93" fmla="*/ 3656 h 5407"/>
                <a:gd name="T94" fmla="*/ 3468 w 4344"/>
                <a:gd name="T95" fmla="*/ 3687 h 5407"/>
                <a:gd name="T96" fmla="*/ 3031 w 4344"/>
                <a:gd name="T97" fmla="*/ 3656 h 5407"/>
                <a:gd name="T98" fmla="*/ 3093 w 4344"/>
                <a:gd name="T99" fmla="*/ 3312 h 5407"/>
                <a:gd name="T100" fmla="*/ 3500 w 4344"/>
                <a:gd name="T101" fmla="*/ 3343 h 5407"/>
                <a:gd name="T102" fmla="*/ 3500 w 4344"/>
                <a:gd name="T103" fmla="*/ 3124 h 5407"/>
                <a:gd name="T104" fmla="*/ 3468 w 4344"/>
                <a:gd name="T105" fmla="*/ 3156 h 5407"/>
                <a:gd name="T106" fmla="*/ 3031 w 4344"/>
                <a:gd name="T107" fmla="*/ 3124 h 5407"/>
                <a:gd name="T108" fmla="*/ 3093 w 4344"/>
                <a:gd name="T109" fmla="*/ 2812 h 5407"/>
                <a:gd name="T110" fmla="*/ 3500 w 4344"/>
                <a:gd name="T111" fmla="*/ 2843 h 5407"/>
                <a:gd name="T112" fmla="*/ 3625 w 4344"/>
                <a:gd name="T113" fmla="*/ 1625 h 5407"/>
                <a:gd name="T114" fmla="*/ 3375 w 4344"/>
                <a:gd name="T115" fmla="*/ 1907 h 5407"/>
                <a:gd name="T116" fmla="*/ 1657 w 4344"/>
                <a:gd name="T117" fmla="*/ 1625 h 5407"/>
                <a:gd name="T118" fmla="*/ 1876 w 4344"/>
                <a:gd name="T119" fmla="*/ 719 h 5407"/>
                <a:gd name="T120" fmla="*/ 3625 w 4344"/>
                <a:gd name="T121" fmla="*/ 1000 h 5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4" h="5407">
                  <a:moveTo>
                    <a:pt x="3281" y="0"/>
                  </a:moveTo>
                  <a:lnTo>
                    <a:pt x="3281" y="0"/>
                  </a:lnTo>
                  <a:cubicBezTo>
                    <a:pt x="1001" y="0"/>
                    <a:pt x="1001" y="0"/>
                    <a:pt x="1001" y="0"/>
                  </a:cubicBezTo>
                  <a:cubicBezTo>
                    <a:pt x="1032" y="94"/>
                    <a:pt x="1063" y="188"/>
                    <a:pt x="1063" y="282"/>
                  </a:cubicBezTo>
                  <a:cubicBezTo>
                    <a:pt x="1063" y="688"/>
                    <a:pt x="719" y="1032"/>
                    <a:pt x="313" y="1032"/>
                  </a:cubicBezTo>
                  <a:cubicBezTo>
                    <a:pt x="188" y="1032"/>
                    <a:pt x="94" y="1000"/>
                    <a:pt x="0" y="969"/>
                  </a:cubicBezTo>
                  <a:cubicBezTo>
                    <a:pt x="0" y="4343"/>
                    <a:pt x="0" y="4343"/>
                    <a:pt x="0" y="4343"/>
                  </a:cubicBezTo>
                  <a:cubicBezTo>
                    <a:pt x="0" y="4937"/>
                    <a:pt x="501" y="5406"/>
                    <a:pt x="1063" y="5406"/>
                  </a:cubicBezTo>
                  <a:cubicBezTo>
                    <a:pt x="3281" y="5406"/>
                    <a:pt x="3281" y="5406"/>
                    <a:pt x="3281" y="5406"/>
                  </a:cubicBezTo>
                  <a:cubicBezTo>
                    <a:pt x="3875" y="5406"/>
                    <a:pt x="4343" y="4937"/>
                    <a:pt x="4343" y="4343"/>
                  </a:cubicBezTo>
                  <a:cubicBezTo>
                    <a:pt x="4343" y="1063"/>
                    <a:pt x="4343" y="1063"/>
                    <a:pt x="4343" y="1063"/>
                  </a:cubicBezTo>
                  <a:cubicBezTo>
                    <a:pt x="4343" y="469"/>
                    <a:pt x="3875" y="0"/>
                    <a:pt x="3281" y="0"/>
                  </a:cubicBezTo>
                  <a:close/>
                  <a:moveTo>
                    <a:pt x="1407" y="4499"/>
                  </a:moveTo>
                  <a:lnTo>
                    <a:pt x="1407" y="4499"/>
                  </a:lnTo>
                  <a:lnTo>
                    <a:pt x="1407" y="4499"/>
                  </a:lnTo>
                  <a:cubicBezTo>
                    <a:pt x="1407" y="4655"/>
                    <a:pt x="1282" y="4781"/>
                    <a:pt x="1126" y="4781"/>
                  </a:cubicBezTo>
                  <a:cubicBezTo>
                    <a:pt x="626" y="4781"/>
                    <a:pt x="626" y="4781"/>
                    <a:pt x="626" y="4781"/>
                  </a:cubicBezTo>
                  <a:cubicBezTo>
                    <a:pt x="469" y="4781"/>
                    <a:pt x="344" y="4655"/>
                    <a:pt x="344" y="4499"/>
                  </a:cubicBezTo>
                  <a:cubicBezTo>
                    <a:pt x="344" y="1750"/>
                    <a:pt x="344" y="1750"/>
                    <a:pt x="344" y="1750"/>
                  </a:cubicBezTo>
                  <a:cubicBezTo>
                    <a:pt x="344" y="1594"/>
                    <a:pt x="469" y="1469"/>
                    <a:pt x="626" y="1469"/>
                  </a:cubicBezTo>
                  <a:cubicBezTo>
                    <a:pt x="1126" y="1469"/>
                    <a:pt x="1126" y="1469"/>
                    <a:pt x="1126" y="1469"/>
                  </a:cubicBezTo>
                  <a:cubicBezTo>
                    <a:pt x="1282" y="1469"/>
                    <a:pt x="1407" y="1594"/>
                    <a:pt x="1407" y="1750"/>
                  </a:cubicBezTo>
                  <a:lnTo>
                    <a:pt x="1407" y="4499"/>
                  </a:lnTo>
                  <a:close/>
                  <a:moveTo>
                    <a:pt x="2250" y="4187"/>
                  </a:moveTo>
                  <a:lnTo>
                    <a:pt x="2250" y="4187"/>
                  </a:lnTo>
                  <a:cubicBezTo>
                    <a:pt x="2250" y="4187"/>
                    <a:pt x="2218" y="4218"/>
                    <a:pt x="2187" y="4218"/>
                  </a:cubicBezTo>
                  <a:cubicBezTo>
                    <a:pt x="1813" y="4218"/>
                    <a:pt x="1813" y="4218"/>
                    <a:pt x="1813" y="4218"/>
                  </a:cubicBezTo>
                  <a:lnTo>
                    <a:pt x="1782" y="4187"/>
                  </a:lnTo>
                  <a:cubicBezTo>
                    <a:pt x="1782" y="3874"/>
                    <a:pt x="1782" y="3874"/>
                    <a:pt x="1782" y="3874"/>
                  </a:cubicBezTo>
                  <a:lnTo>
                    <a:pt x="1813" y="3843"/>
                  </a:lnTo>
                  <a:cubicBezTo>
                    <a:pt x="2187" y="3843"/>
                    <a:pt x="2187" y="3843"/>
                    <a:pt x="2187" y="3843"/>
                  </a:cubicBezTo>
                  <a:cubicBezTo>
                    <a:pt x="2218" y="3843"/>
                    <a:pt x="2250" y="3874"/>
                    <a:pt x="2250" y="3874"/>
                  </a:cubicBezTo>
                  <a:lnTo>
                    <a:pt x="2250" y="4187"/>
                  </a:lnTo>
                  <a:close/>
                  <a:moveTo>
                    <a:pt x="2250" y="3656"/>
                  </a:moveTo>
                  <a:lnTo>
                    <a:pt x="2250" y="3656"/>
                  </a:lnTo>
                  <a:cubicBezTo>
                    <a:pt x="2250" y="3656"/>
                    <a:pt x="2218" y="3687"/>
                    <a:pt x="2187" y="3687"/>
                  </a:cubicBezTo>
                  <a:cubicBezTo>
                    <a:pt x="1813" y="3687"/>
                    <a:pt x="1813" y="3687"/>
                    <a:pt x="1813" y="3687"/>
                  </a:cubicBezTo>
                  <a:lnTo>
                    <a:pt x="1782" y="3656"/>
                  </a:lnTo>
                  <a:cubicBezTo>
                    <a:pt x="1782" y="3343"/>
                    <a:pt x="1782" y="3343"/>
                    <a:pt x="1782" y="3343"/>
                  </a:cubicBezTo>
                  <a:lnTo>
                    <a:pt x="1813" y="3312"/>
                  </a:lnTo>
                  <a:cubicBezTo>
                    <a:pt x="2187" y="3312"/>
                    <a:pt x="2187" y="3312"/>
                    <a:pt x="2187" y="3312"/>
                  </a:cubicBezTo>
                  <a:cubicBezTo>
                    <a:pt x="2218" y="3312"/>
                    <a:pt x="2250" y="3343"/>
                    <a:pt x="2250" y="3343"/>
                  </a:cubicBezTo>
                  <a:lnTo>
                    <a:pt x="2250" y="3656"/>
                  </a:lnTo>
                  <a:close/>
                  <a:moveTo>
                    <a:pt x="2250" y="3124"/>
                  </a:moveTo>
                  <a:lnTo>
                    <a:pt x="2250" y="3124"/>
                  </a:lnTo>
                  <a:cubicBezTo>
                    <a:pt x="2250" y="3156"/>
                    <a:pt x="2218" y="3156"/>
                    <a:pt x="2187" y="3156"/>
                  </a:cubicBezTo>
                  <a:cubicBezTo>
                    <a:pt x="1813" y="3156"/>
                    <a:pt x="1813" y="3156"/>
                    <a:pt x="1813" y="3156"/>
                  </a:cubicBezTo>
                  <a:cubicBezTo>
                    <a:pt x="1813" y="3156"/>
                    <a:pt x="1782" y="3156"/>
                    <a:pt x="1782" y="3124"/>
                  </a:cubicBezTo>
                  <a:cubicBezTo>
                    <a:pt x="1782" y="2843"/>
                    <a:pt x="1782" y="2843"/>
                    <a:pt x="1782" y="2843"/>
                  </a:cubicBezTo>
                  <a:cubicBezTo>
                    <a:pt x="1782" y="2812"/>
                    <a:pt x="1813" y="2812"/>
                    <a:pt x="1813" y="2812"/>
                  </a:cubicBezTo>
                  <a:cubicBezTo>
                    <a:pt x="2187" y="2812"/>
                    <a:pt x="2187" y="2812"/>
                    <a:pt x="2187" y="2812"/>
                  </a:cubicBezTo>
                  <a:cubicBezTo>
                    <a:pt x="2218" y="2812"/>
                    <a:pt x="2250" y="2812"/>
                    <a:pt x="2250" y="2843"/>
                  </a:cubicBezTo>
                  <a:lnTo>
                    <a:pt x="2250" y="3124"/>
                  </a:lnTo>
                  <a:close/>
                  <a:moveTo>
                    <a:pt x="2875" y="4187"/>
                  </a:moveTo>
                  <a:lnTo>
                    <a:pt x="2875" y="4187"/>
                  </a:lnTo>
                  <a:cubicBezTo>
                    <a:pt x="2875" y="4187"/>
                    <a:pt x="2843" y="4218"/>
                    <a:pt x="2812" y="4218"/>
                  </a:cubicBezTo>
                  <a:cubicBezTo>
                    <a:pt x="2437" y="4218"/>
                    <a:pt x="2437" y="4218"/>
                    <a:pt x="2437" y="4218"/>
                  </a:cubicBezTo>
                  <a:lnTo>
                    <a:pt x="2406" y="4187"/>
                  </a:lnTo>
                  <a:cubicBezTo>
                    <a:pt x="2406" y="3874"/>
                    <a:pt x="2406" y="3874"/>
                    <a:pt x="2406" y="3874"/>
                  </a:cubicBezTo>
                  <a:lnTo>
                    <a:pt x="2437" y="3843"/>
                  </a:lnTo>
                  <a:cubicBezTo>
                    <a:pt x="2812" y="3843"/>
                    <a:pt x="2812" y="3843"/>
                    <a:pt x="2812" y="3843"/>
                  </a:cubicBezTo>
                  <a:cubicBezTo>
                    <a:pt x="2843" y="3843"/>
                    <a:pt x="2875" y="3874"/>
                    <a:pt x="2875" y="3874"/>
                  </a:cubicBezTo>
                  <a:lnTo>
                    <a:pt x="2875" y="4187"/>
                  </a:lnTo>
                  <a:close/>
                  <a:moveTo>
                    <a:pt x="2875" y="3656"/>
                  </a:moveTo>
                  <a:lnTo>
                    <a:pt x="2875" y="3656"/>
                  </a:lnTo>
                  <a:cubicBezTo>
                    <a:pt x="2875" y="3656"/>
                    <a:pt x="2843" y="3687"/>
                    <a:pt x="2812" y="3687"/>
                  </a:cubicBezTo>
                  <a:cubicBezTo>
                    <a:pt x="2437" y="3687"/>
                    <a:pt x="2437" y="3687"/>
                    <a:pt x="2437" y="3687"/>
                  </a:cubicBezTo>
                  <a:lnTo>
                    <a:pt x="2406" y="3656"/>
                  </a:lnTo>
                  <a:cubicBezTo>
                    <a:pt x="2406" y="3343"/>
                    <a:pt x="2406" y="3343"/>
                    <a:pt x="2406" y="3343"/>
                  </a:cubicBezTo>
                  <a:lnTo>
                    <a:pt x="2437" y="3312"/>
                  </a:lnTo>
                  <a:cubicBezTo>
                    <a:pt x="2812" y="3312"/>
                    <a:pt x="2812" y="3312"/>
                    <a:pt x="2812" y="3312"/>
                  </a:cubicBezTo>
                  <a:cubicBezTo>
                    <a:pt x="2843" y="3312"/>
                    <a:pt x="2875" y="3343"/>
                    <a:pt x="2875" y="3343"/>
                  </a:cubicBezTo>
                  <a:lnTo>
                    <a:pt x="2875" y="3656"/>
                  </a:lnTo>
                  <a:close/>
                  <a:moveTo>
                    <a:pt x="2875" y="3124"/>
                  </a:moveTo>
                  <a:lnTo>
                    <a:pt x="2875" y="3124"/>
                  </a:lnTo>
                  <a:cubicBezTo>
                    <a:pt x="2875" y="3156"/>
                    <a:pt x="2843" y="3156"/>
                    <a:pt x="2812" y="3156"/>
                  </a:cubicBezTo>
                  <a:cubicBezTo>
                    <a:pt x="2437" y="3156"/>
                    <a:pt x="2437" y="3156"/>
                    <a:pt x="2437" y="3156"/>
                  </a:cubicBezTo>
                  <a:cubicBezTo>
                    <a:pt x="2437" y="3156"/>
                    <a:pt x="2406" y="3156"/>
                    <a:pt x="2406" y="3124"/>
                  </a:cubicBezTo>
                  <a:cubicBezTo>
                    <a:pt x="2406" y="2843"/>
                    <a:pt x="2406" y="2843"/>
                    <a:pt x="2406" y="2843"/>
                  </a:cubicBezTo>
                  <a:cubicBezTo>
                    <a:pt x="2406" y="2812"/>
                    <a:pt x="2437" y="2812"/>
                    <a:pt x="2437" y="2812"/>
                  </a:cubicBezTo>
                  <a:cubicBezTo>
                    <a:pt x="2812" y="2812"/>
                    <a:pt x="2812" y="2812"/>
                    <a:pt x="2812" y="2812"/>
                  </a:cubicBezTo>
                  <a:cubicBezTo>
                    <a:pt x="2843" y="2812"/>
                    <a:pt x="2875" y="2812"/>
                    <a:pt x="2875" y="2843"/>
                  </a:cubicBezTo>
                  <a:lnTo>
                    <a:pt x="2875" y="3124"/>
                  </a:lnTo>
                  <a:close/>
                  <a:moveTo>
                    <a:pt x="3500" y="4187"/>
                  </a:moveTo>
                  <a:lnTo>
                    <a:pt x="3500" y="4187"/>
                  </a:lnTo>
                  <a:lnTo>
                    <a:pt x="3468" y="4218"/>
                  </a:lnTo>
                  <a:cubicBezTo>
                    <a:pt x="3093" y="4218"/>
                    <a:pt x="3093" y="4218"/>
                    <a:pt x="3093" y="4218"/>
                  </a:cubicBezTo>
                  <a:cubicBezTo>
                    <a:pt x="3062" y="4218"/>
                    <a:pt x="3031" y="4187"/>
                    <a:pt x="3031" y="4187"/>
                  </a:cubicBezTo>
                  <a:cubicBezTo>
                    <a:pt x="3031" y="3874"/>
                    <a:pt x="3031" y="3874"/>
                    <a:pt x="3031" y="3874"/>
                  </a:cubicBezTo>
                  <a:cubicBezTo>
                    <a:pt x="3031" y="3874"/>
                    <a:pt x="3062" y="3843"/>
                    <a:pt x="3093" y="3843"/>
                  </a:cubicBezTo>
                  <a:cubicBezTo>
                    <a:pt x="3468" y="3843"/>
                    <a:pt x="3468" y="3843"/>
                    <a:pt x="3468" y="3843"/>
                  </a:cubicBezTo>
                  <a:lnTo>
                    <a:pt x="3500" y="3874"/>
                  </a:lnTo>
                  <a:lnTo>
                    <a:pt x="3500" y="4187"/>
                  </a:lnTo>
                  <a:close/>
                  <a:moveTo>
                    <a:pt x="3500" y="3656"/>
                  </a:moveTo>
                  <a:lnTo>
                    <a:pt x="3500" y="3656"/>
                  </a:lnTo>
                  <a:lnTo>
                    <a:pt x="3468" y="3687"/>
                  </a:lnTo>
                  <a:cubicBezTo>
                    <a:pt x="3093" y="3687"/>
                    <a:pt x="3093" y="3687"/>
                    <a:pt x="3093" y="3687"/>
                  </a:cubicBezTo>
                  <a:cubicBezTo>
                    <a:pt x="3062" y="3687"/>
                    <a:pt x="3031" y="3656"/>
                    <a:pt x="3031" y="3656"/>
                  </a:cubicBezTo>
                  <a:cubicBezTo>
                    <a:pt x="3031" y="3343"/>
                    <a:pt x="3031" y="3343"/>
                    <a:pt x="3031" y="3343"/>
                  </a:cubicBezTo>
                  <a:cubicBezTo>
                    <a:pt x="3031" y="3343"/>
                    <a:pt x="3062" y="3312"/>
                    <a:pt x="3093" y="3312"/>
                  </a:cubicBezTo>
                  <a:cubicBezTo>
                    <a:pt x="3468" y="3312"/>
                    <a:pt x="3468" y="3312"/>
                    <a:pt x="3468" y="3312"/>
                  </a:cubicBezTo>
                  <a:lnTo>
                    <a:pt x="3500" y="3343"/>
                  </a:lnTo>
                  <a:lnTo>
                    <a:pt x="3500" y="3656"/>
                  </a:lnTo>
                  <a:close/>
                  <a:moveTo>
                    <a:pt x="3500" y="3124"/>
                  </a:moveTo>
                  <a:lnTo>
                    <a:pt x="3500" y="3124"/>
                  </a:lnTo>
                  <a:cubicBezTo>
                    <a:pt x="3500" y="3156"/>
                    <a:pt x="3468" y="3156"/>
                    <a:pt x="3468" y="3156"/>
                  </a:cubicBezTo>
                  <a:cubicBezTo>
                    <a:pt x="3093" y="3156"/>
                    <a:pt x="3093" y="3156"/>
                    <a:pt x="3093" y="3156"/>
                  </a:cubicBezTo>
                  <a:cubicBezTo>
                    <a:pt x="3062" y="3156"/>
                    <a:pt x="3031" y="3156"/>
                    <a:pt x="3031" y="3124"/>
                  </a:cubicBezTo>
                  <a:cubicBezTo>
                    <a:pt x="3031" y="2843"/>
                    <a:pt x="3031" y="2843"/>
                    <a:pt x="3031" y="2843"/>
                  </a:cubicBezTo>
                  <a:cubicBezTo>
                    <a:pt x="3031" y="2812"/>
                    <a:pt x="3062" y="2812"/>
                    <a:pt x="3093" y="2812"/>
                  </a:cubicBezTo>
                  <a:cubicBezTo>
                    <a:pt x="3468" y="2812"/>
                    <a:pt x="3468" y="2812"/>
                    <a:pt x="3468" y="2812"/>
                  </a:cubicBezTo>
                  <a:cubicBezTo>
                    <a:pt x="3468" y="2812"/>
                    <a:pt x="3500" y="2812"/>
                    <a:pt x="3500" y="2843"/>
                  </a:cubicBezTo>
                  <a:lnTo>
                    <a:pt x="3500" y="3124"/>
                  </a:lnTo>
                  <a:close/>
                  <a:moveTo>
                    <a:pt x="3625" y="1625"/>
                  </a:moveTo>
                  <a:lnTo>
                    <a:pt x="3625" y="1625"/>
                  </a:lnTo>
                  <a:cubicBezTo>
                    <a:pt x="3625" y="1782"/>
                    <a:pt x="3531" y="1907"/>
                    <a:pt x="3375" y="1907"/>
                  </a:cubicBezTo>
                  <a:cubicBezTo>
                    <a:pt x="1876" y="1907"/>
                    <a:pt x="1876" y="1907"/>
                    <a:pt x="1876" y="1907"/>
                  </a:cubicBezTo>
                  <a:cubicBezTo>
                    <a:pt x="1751" y="1907"/>
                    <a:pt x="1657" y="1782"/>
                    <a:pt x="1657" y="1625"/>
                  </a:cubicBezTo>
                  <a:cubicBezTo>
                    <a:pt x="1657" y="1000"/>
                    <a:pt x="1657" y="1000"/>
                    <a:pt x="1657" y="1000"/>
                  </a:cubicBezTo>
                  <a:cubicBezTo>
                    <a:pt x="1657" y="844"/>
                    <a:pt x="1751" y="719"/>
                    <a:pt x="1876" y="719"/>
                  </a:cubicBezTo>
                  <a:cubicBezTo>
                    <a:pt x="3375" y="719"/>
                    <a:pt x="3375" y="719"/>
                    <a:pt x="3375" y="719"/>
                  </a:cubicBezTo>
                  <a:cubicBezTo>
                    <a:pt x="3531" y="719"/>
                    <a:pt x="3625" y="844"/>
                    <a:pt x="3625" y="1000"/>
                  </a:cubicBezTo>
                  <a:lnTo>
                    <a:pt x="3625" y="162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spcBef>
                  <a:spcPts val="0"/>
                </a:spcBef>
              </a:pPr>
              <a:endParaRPr lang="en-US" sz="1600"/>
            </a:p>
          </p:txBody>
        </p:sp>
      </p:grpSp>
      <p:sp>
        <p:nvSpPr>
          <p:cNvPr id="215" name="Freeform 14"/>
          <p:cNvSpPr>
            <a:spLocks noEditPoints="1"/>
          </p:cNvSpPr>
          <p:nvPr/>
        </p:nvSpPr>
        <p:spPr bwMode="auto">
          <a:xfrm>
            <a:off x="1999356" y="1412805"/>
            <a:ext cx="230351" cy="278760"/>
          </a:xfrm>
          <a:custGeom>
            <a:avLst/>
            <a:gdLst/>
            <a:ahLst/>
            <a:cxnLst>
              <a:cxn ang="0">
                <a:pos x="495" y="423"/>
              </a:cxn>
              <a:cxn ang="0">
                <a:pos x="380" y="753"/>
              </a:cxn>
              <a:cxn ang="0">
                <a:pos x="0" y="638"/>
              </a:cxn>
              <a:cxn ang="0">
                <a:pos x="0" y="214"/>
              </a:cxn>
              <a:cxn ang="0">
                <a:pos x="126" y="168"/>
              </a:cxn>
              <a:cxn ang="0">
                <a:pos x="362" y="7"/>
              </a:cxn>
              <a:cxn ang="0">
                <a:pos x="369" y="38"/>
              </a:cxn>
              <a:cxn ang="0">
                <a:pos x="380" y="111"/>
              </a:cxn>
              <a:cxn ang="0">
                <a:pos x="495" y="279"/>
              </a:cxn>
              <a:cxn ang="0">
                <a:pos x="594" y="234"/>
              </a:cxn>
              <a:cxn ang="0">
                <a:pos x="581" y="266"/>
              </a:cxn>
              <a:cxn ang="0">
                <a:pos x="495" y="374"/>
              </a:cxn>
              <a:cxn ang="0">
                <a:pos x="649" y="312"/>
              </a:cxn>
              <a:cxn ang="0">
                <a:pos x="55" y="195"/>
              </a:cxn>
              <a:cxn ang="0">
                <a:pos x="55" y="140"/>
              </a:cxn>
              <a:cxn ang="0">
                <a:pos x="55" y="195"/>
              </a:cxn>
              <a:cxn ang="0">
                <a:pos x="116" y="255"/>
              </a:cxn>
              <a:cxn ang="0">
                <a:pos x="390" y="317"/>
              </a:cxn>
              <a:cxn ang="0">
                <a:pos x="141" y="268"/>
              </a:cxn>
              <a:cxn ang="0">
                <a:pos x="126" y="283"/>
              </a:cxn>
              <a:cxn ang="0">
                <a:pos x="141" y="268"/>
              </a:cxn>
              <a:cxn ang="0">
                <a:pos x="126" y="291"/>
              </a:cxn>
              <a:cxn ang="0">
                <a:pos x="141" y="306"/>
              </a:cxn>
              <a:cxn ang="0">
                <a:pos x="163" y="268"/>
              </a:cxn>
              <a:cxn ang="0">
                <a:pos x="148" y="283"/>
              </a:cxn>
              <a:cxn ang="0">
                <a:pos x="163" y="268"/>
              </a:cxn>
              <a:cxn ang="0">
                <a:pos x="148" y="291"/>
              </a:cxn>
              <a:cxn ang="0">
                <a:pos x="163" y="306"/>
              </a:cxn>
              <a:cxn ang="0">
                <a:pos x="184" y="268"/>
              </a:cxn>
              <a:cxn ang="0">
                <a:pos x="169" y="283"/>
              </a:cxn>
              <a:cxn ang="0">
                <a:pos x="184" y="268"/>
              </a:cxn>
              <a:cxn ang="0">
                <a:pos x="169" y="291"/>
              </a:cxn>
              <a:cxn ang="0">
                <a:pos x="184" y="306"/>
              </a:cxn>
              <a:cxn ang="0">
                <a:pos x="347" y="268"/>
              </a:cxn>
              <a:cxn ang="0">
                <a:pos x="332" y="283"/>
              </a:cxn>
              <a:cxn ang="0">
                <a:pos x="347" y="268"/>
              </a:cxn>
              <a:cxn ang="0">
                <a:pos x="332" y="291"/>
              </a:cxn>
              <a:cxn ang="0">
                <a:pos x="347" y="306"/>
              </a:cxn>
              <a:cxn ang="0">
                <a:pos x="93" y="553"/>
              </a:cxn>
              <a:cxn ang="0">
                <a:pos x="415" y="543"/>
              </a:cxn>
              <a:cxn ang="0">
                <a:pos x="93" y="454"/>
              </a:cxn>
              <a:cxn ang="0">
                <a:pos x="113" y="533"/>
              </a:cxn>
              <a:cxn ang="0">
                <a:pos x="395" y="474"/>
              </a:cxn>
              <a:cxn ang="0">
                <a:pos x="113" y="533"/>
              </a:cxn>
              <a:cxn ang="0">
                <a:pos x="415" y="666"/>
              </a:cxn>
              <a:cxn ang="0">
                <a:pos x="415" y="568"/>
              </a:cxn>
              <a:cxn ang="0">
                <a:pos x="93" y="666"/>
              </a:cxn>
              <a:cxn ang="0">
                <a:pos x="113" y="588"/>
              </a:cxn>
              <a:cxn ang="0">
                <a:pos x="395" y="646"/>
              </a:cxn>
              <a:cxn ang="0">
                <a:pos x="216" y="501"/>
              </a:cxn>
              <a:cxn ang="0">
                <a:pos x="293" y="481"/>
              </a:cxn>
              <a:cxn ang="0">
                <a:pos x="216" y="501"/>
              </a:cxn>
              <a:cxn ang="0">
                <a:pos x="293" y="614"/>
              </a:cxn>
              <a:cxn ang="0">
                <a:pos x="216" y="594"/>
              </a:cxn>
            </a:cxnLst>
            <a:rect l="0" t="0" r="r" b="b"/>
            <a:pathLst>
              <a:path w="656" h="753">
                <a:moveTo>
                  <a:pt x="636" y="335"/>
                </a:moveTo>
                <a:cubicBezTo>
                  <a:pt x="495" y="423"/>
                  <a:pt x="495" y="423"/>
                  <a:pt x="495" y="423"/>
                </a:cubicBezTo>
                <a:cubicBezTo>
                  <a:pt x="495" y="638"/>
                  <a:pt x="495" y="638"/>
                  <a:pt x="495" y="638"/>
                </a:cubicBezTo>
                <a:cubicBezTo>
                  <a:pt x="495" y="701"/>
                  <a:pt x="443" y="753"/>
                  <a:pt x="380" y="753"/>
                </a:cubicBezTo>
                <a:cubicBezTo>
                  <a:pt x="115" y="753"/>
                  <a:pt x="115" y="753"/>
                  <a:pt x="115" y="753"/>
                </a:cubicBezTo>
                <a:cubicBezTo>
                  <a:pt x="51" y="753"/>
                  <a:pt x="0" y="701"/>
                  <a:pt x="0" y="638"/>
                </a:cubicBezTo>
                <a:cubicBezTo>
                  <a:pt x="0" y="226"/>
                  <a:pt x="0" y="226"/>
                  <a:pt x="0" y="226"/>
                </a:cubicBezTo>
                <a:cubicBezTo>
                  <a:pt x="0" y="222"/>
                  <a:pt x="0" y="218"/>
                  <a:pt x="0" y="214"/>
                </a:cubicBezTo>
                <a:cubicBezTo>
                  <a:pt x="13" y="229"/>
                  <a:pt x="33" y="239"/>
                  <a:pt x="55" y="239"/>
                </a:cubicBezTo>
                <a:cubicBezTo>
                  <a:pt x="94" y="239"/>
                  <a:pt x="126" y="207"/>
                  <a:pt x="126" y="168"/>
                </a:cubicBezTo>
                <a:cubicBezTo>
                  <a:pt x="126" y="145"/>
                  <a:pt x="116" y="125"/>
                  <a:pt x="99" y="112"/>
                </a:cubicBezTo>
                <a:cubicBezTo>
                  <a:pt x="104" y="111"/>
                  <a:pt x="362" y="7"/>
                  <a:pt x="362" y="7"/>
                </a:cubicBezTo>
                <a:cubicBezTo>
                  <a:pt x="362" y="7"/>
                  <a:pt x="376" y="0"/>
                  <a:pt x="381" y="15"/>
                </a:cubicBezTo>
                <a:cubicBezTo>
                  <a:pt x="381" y="15"/>
                  <a:pt x="389" y="28"/>
                  <a:pt x="369" y="38"/>
                </a:cubicBezTo>
                <a:cubicBezTo>
                  <a:pt x="191" y="112"/>
                  <a:pt x="191" y="112"/>
                  <a:pt x="191" y="112"/>
                </a:cubicBezTo>
                <a:cubicBezTo>
                  <a:pt x="380" y="111"/>
                  <a:pt x="380" y="111"/>
                  <a:pt x="380" y="111"/>
                </a:cubicBezTo>
                <a:cubicBezTo>
                  <a:pt x="443" y="111"/>
                  <a:pt x="495" y="163"/>
                  <a:pt x="495" y="226"/>
                </a:cubicBezTo>
                <a:cubicBezTo>
                  <a:pt x="495" y="279"/>
                  <a:pt x="495" y="279"/>
                  <a:pt x="495" y="279"/>
                </a:cubicBezTo>
                <a:cubicBezTo>
                  <a:pt x="577" y="234"/>
                  <a:pt x="577" y="234"/>
                  <a:pt x="577" y="234"/>
                </a:cubicBezTo>
                <a:cubicBezTo>
                  <a:pt x="577" y="234"/>
                  <a:pt x="589" y="228"/>
                  <a:pt x="594" y="234"/>
                </a:cubicBezTo>
                <a:cubicBezTo>
                  <a:pt x="594" y="234"/>
                  <a:pt x="604" y="245"/>
                  <a:pt x="596" y="254"/>
                </a:cubicBezTo>
                <a:cubicBezTo>
                  <a:pt x="596" y="254"/>
                  <a:pt x="586" y="262"/>
                  <a:pt x="581" y="266"/>
                </a:cubicBezTo>
                <a:cubicBezTo>
                  <a:pt x="495" y="326"/>
                  <a:pt x="495" y="326"/>
                  <a:pt x="495" y="326"/>
                </a:cubicBezTo>
                <a:cubicBezTo>
                  <a:pt x="495" y="374"/>
                  <a:pt x="495" y="374"/>
                  <a:pt x="495" y="374"/>
                </a:cubicBezTo>
                <a:cubicBezTo>
                  <a:pt x="630" y="304"/>
                  <a:pt x="630" y="304"/>
                  <a:pt x="630" y="304"/>
                </a:cubicBezTo>
                <a:cubicBezTo>
                  <a:pt x="630" y="304"/>
                  <a:pt x="644" y="297"/>
                  <a:pt x="649" y="312"/>
                </a:cubicBezTo>
                <a:cubicBezTo>
                  <a:pt x="649" y="312"/>
                  <a:pt x="656" y="325"/>
                  <a:pt x="636" y="335"/>
                </a:cubicBezTo>
                <a:close/>
                <a:moveTo>
                  <a:pt x="55" y="195"/>
                </a:moveTo>
                <a:cubicBezTo>
                  <a:pt x="70" y="195"/>
                  <a:pt x="82" y="183"/>
                  <a:pt x="82" y="168"/>
                </a:cubicBezTo>
                <a:cubicBezTo>
                  <a:pt x="82" y="152"/>
                  <a:pt x="70" y="140"/>
                  <a:pt x="55" y="140"/>
                </a:cubicBezTo>
                <a:cubicBezTo>
                  <a:pt x="39" y="140"/>
                  <a:pt x="27" y="152"/>
                  <a:pt x="27" y="168"/>
                </a:cubicBezTo>
                <a:cubicBezTo>
                  <a:pt x="27" y="183"/>
                  <a:pt x="39" y="195"/>
                  <a:pt x="55" y="195"/>
                </a:cubicBezTo>
                <a:close/>
                <a:moveTo>
                  <a:pt x="390" y="255"/>
                </a:moveTo>
                <a:cubicBezTo>
                  <a:pt x="116" y="255"/>
                  <a:pt x="116" y="255"/>
                  <a:pt x="116" y="255"/>
                </a:cubicBezTo>
                <a:cubicBezTo>
                  <a:pt x="116" y="317"/>
                  <a:pt x="116" y="317"/>
                  <a:pt x="116" y="317"/>
                </a:cubicBezTo>
                <a:cubicBezTo>
                  <a:pt x="390" y="317"/>
                  <a:pt x="390" y="317"/>
                  <a:pt x="390" y="317"/>
                </a:cubicBezTo>
                <a:lnTo>
                  <a:pt x="390" y="255"/>
                </a:lnTo>
                <a:close/>
                <a:moveTo>
                  <a:pt x="141" y="268"/>
                </a:moveTo>
                <a:cubicBezTo>
                  <a:pt x="126" y="268"/>
                  <a:pt x="126" y="268"/>
                  <a:pt x="126" y="268"/>
                </a:cubicBezTo>
                <a:cubicBezTo>
                  <a:pt x="126" y="283"/>
                  <a:pt x="126" y="283"/>
                  <a:pt x="126" y="283"/>
                </a:cubicBezTo>
                <a:cubicBezTo>
                  <a:pt x="141" y="283"/>
                  <a:pt x="141" y="283"/>
                  <a:pt x="141" y="283"/>
                </a:cubicBezTo>
                <a:lnTo>
                  <a:pt x="141" y="268"/>
                </a:lnTo>
                <a:close/>
                <a:moveTo>
                  <a:pt x="141" y="291"/>
                </a:moveTo>
                <a:cubicBezTo>
                  <a:pt x="126" y="291"/>
                  <a:pt x="126" y="291"/>
                  <a:pt x="126" y="291"/>
                </a:cubicBezTo>
                <a:cubicBezTo>
                  <a:pt x="126" y="306"/>
                  <a:pt x="126" y="306"/>
                  <a:pt x="126" y="306"/>
                </a:cubicBezTo>
                <a:cubicBezTo>
                  <a:pt x="141" y="306"/>
                  <a:pt x="141" y="306"/>
                  <a:pt x="141" y="306"/>
                </a:cubicBezTo>
                <a:lnTo>
                  <a:pt x="141" y="291"/>
                </a:lnTo>
                <a:close/>
                <a:moveTo>
                  <a:pt x="163" y="268"/>
                </a:moveTo>
                <a:cubicBezTo>
                  <a:pt x="148" y="268"/>
                  <a:pt x="148" y="268"/>
                  <a:pt x="148" y="268"/>
                </a:cubicBezTo>
                <a:cubicBezTo>
                  <a:pt x="148" y="283"/>
                  <a:pt x="148" y="283"/>
                  <a:pt x="148" y="283"/>
                </a:cubicBezTo>
                <a:cubicBezTo>
                  <a:pt x="163" y="283"/>
                  <a:pt x="163" y="283"/>
                  <a:pt x="163" y="283"/>
                </a:cubicBezTo>
                <a:lnTo>
                  <a:pt x="163" y="268"/>
                </a:lnTo>
                <a:close/>
                <a:moveTo>
                  <a:pt x="163" y="291"/>
                </a:moveTo>
                <a:cubicBezTo>
                  <a:pt x="148" y="291"/>
                  <a:pt x="148" y="291"/>
                  <a:pt x="148" y="291"/>
                </a:cubicBezTo>
                <a:cubicBezTo>
                  <a:pt x="148" y="306"/>
                  <a:pt x="148" y="306"/>
                  <a:pt x="148" y="306"/>
                </a:cubicBezTo>
                <a:cubicBezTo>
                  <a:pt x="163" y="306"/>
                  <a:pt x="163" y="306"/>
                  <a:pt x="163" y="306"/>
                </a:cubicBezTo>
                <a:lnTo>
                  <a:pt x="163" y="291"/>
                </a:lnTo>
                <a:close/>
                <a:moveTo>
                  <a:pt x="184" y="268"/>
                </a:moveTo>
                <a:cubicBezTo>
                  <a:pt x="169" y="268"/>
                  <a:pt x="169" y="268"/>
                  <a:pt x="169" y="268"/>
                </a:cubicBezTo>
                <a:cubicBezTo>
                  <a:pt x="169" y="283"/>
                  <a:pt x="169" y="283"/>
                  <a:pt x="169" y="283"/>
                </a:cubicBezTo>
                <a:cubicBezTo>
                  <a:pt x="184" y="283"/>
                  <a:pt x="184" y="283"/>
                  <a:pt x="184" y="283"/>
                </a:cubicBezTo>
                <a:lnTo>
                  <a:pt x="184" y="268"/>
                </a:lnTo>
                <a:close/>
                <a:moveTo>
                  <a:pt x="184" y="291"/>
                </a:moveTo>
                <a:cubicBezTo>
                  <a:pt x="169" y="291"/>
                  <a:pt x="169" y="291"/>
                  <a:pt x="169" y="291"/>
                </a:cubicBezTo>
                <a:cubicBezTo>
                  <a:pt x="169" y="306"/>
                  <a:pt x="169" y="306"/>
                  <a:pt x="169" y="306"/>
                </a:cubicBezTo>
                <a:cubicBezTo>
                  <a:pt x="184" y="306"/>
                  <a:pt x="184" y="306"/>
                  <a:pt x="184" y="306"/>
                </a:cubicBezTo>
                <a:lnTo>
                  <a:pt x="184" y="291"/>
                </a:lnTo>
                <a:close/>
                <a:moveTo>
                  <a:pt x="347" y="268"/>
                </a:moveTo>
                <a:cubicBezTo>
                  <a:pt x="332" y="268"/>
                  <a:pt x="332" y="268"/>
                  <a:pt x="332" y="268"/>
                </a:cubicBezTo>
                <a:cubicBezTo>
                  <a:pt x="332" y="283"/>
                  <a:pt x="332" y="283"/>
                  <a:pt x="332" y="283"/>
                </a:cubicBezTo>
                <a:cubicBezTo>
                  <a:pt x="347" y="283"/>
                  <a:pt x="347" y="283"/>
                  <a:pt x="347" y="283"/>
                </a:cubicBezTo>
                <a:lnTo>
                  <a:pt x="347" y="268"/>
                </a:lnTo>
                <a:close/>
                <a:moveTo>
                  <a:pt x="347" y="291"/>
                </a:moveTo>
                <a:cubicBezTo>
                  <a:pt x="332" y="291"/>
                  <a:pt x="332" y="291"/>
                  <a:pt x="332" y="291"/>
                </a:cubicBezTo>
                <a:cubicBezTo>
                  <a:pt x="332" y="306"/>
                  <a:pt x="332" y="306"/>
                  <a:pt x="332" y="306"/>
                </a:cubicBezTo>
                <a:cubicBezTo>
                  <a:pt x="347" y="306"/>
                  <a:pt x="347" y="306"/>
                  <a:pt x="347" y="306"/>
                </a:cubicBezTo>
                <a:lnTo>
                  <a:pt x="347" y="291"/>
                </a:lnTo>
                <a:close/>
                <a:moveTo>
                  <a:pt x="93" y="553"/>
                </a:moveTo>
                <a:cubicBezTo>
                  <a:pt x="415" y="553"/>
                  <a:pt x="415" y="553"/>
                  <a:pt x="415" y="553"/>
                </a:cubicBezTo>
                <a:cubicBezTo>
                  <a:pt x="415" y="543"/>
                  <a:pt x="415" y="543"/>
                  <a:pt x="415" y="543"/>
                </a:cubicBezTo>
                <a:cubicBezTo>
                  <a:pt x="415" y="454"/>
                  <a:pt x="415" y="454"/>
                  <a:pt x="415" y="454"/>
                </a:cubicBezTo>
                <a:cubicBezTo>
                  <a:pt x="93" y="454"/>
                  <a:pt x="93" y="454"/>
                  <a:pt x="93" y="454"/>
                </a:cubicBezTo>
                <a:cubicBezTo>
                  <a:pt x="93" y="553"/>
                  <a:pt x="93" y="553"/>
                  <a:pt x="93" y="553"/>
                </a:cubicBezTo>
                <a:close/>
                <a:moveTo>
                  <a:pt x="113" y="533"/>
                </a:moveTo>
                <a:cubicBezTo>
                  <a:pt x="113" y="474"/>
                  <a:pt x="113" y="474"/>
                  <a:pt x="113" y="474"/>
                </a:cubicBezTo>
                <a:cubicBezTo>
                  <a:pt x="395" y="474"/>
                  <a:pt x="395" y="474"/>
                  <a:pt x="395" y="474"/>
                </a:cubicBezTo>
                <a:cubicBezTo>
                  <a:pt x="395" y="533"/>
                  <a:pt x="395" y="533"/>
                  <a:pt x="395" y="533"/>
                </a:cubicBezTo>
                <a:cubicBezTo>
                  <a:pt x="113" y="533"/>
                  <a:pt x="113" y="533"/>
                  <a:pt x="113" y="533"/>
                </a:cubicBezTo>
                <a:close/>
                <a:moveTo>
                  <a:pt x="93" y="666"/>
                </a:moveTo>
                <a:cubicBezTo>
                  <a:pt x="415" y="666"/>
                  <a:pt x="415" y="666"/>
                  <a:pt x="415" y="666"/>
                </a:cubicBezTo>
                <a:cubicBezTo>
                  <a:pt x="415" y="656"/>
                  <a:pt x="415" y="656"/>
                  <a:pt x="415" y="656"/>
                </a:cubicBezTo>
                <a:cubicBezTo>
                  <a:pt x="415" y="568"/>
                  <a:pt x="415" y="568"/>
                  <a:pt x="415" y="568"/>
                </a:cubicBezTo>
                <a:cubicBezTo>
                  <a:pt x="93" y="568"/>
                  <a:pt x="93" y="568"/>
                  <a:pt x="93" y="568"/>
                </a:cubicBezTo>
                <a:cubicBezTo>
                  <a:pt x="93" y="666"/>
                  <a:pt x="93" y="666"/>
                  <a:pt x="93" y="666"/>
                </a:cubicBezTo>
                <a:close/>
                <a:moveTo>
                  <a:pt x="113" y="646"/>
                </a:moveTo>
                <a:cubicBezTo>
                  <a:pt x="113" y="588"/>
                  <a:pt x="113" y="588"/>
                  <a:pt x="113" y="588"/>
                </a:cubicBezTo>
                <a:cubicBezTo>
                  <a:pt x="395" y="588"/>
                  <a:pt x="395" y="588"/>
                  <a:pt x="395" y="588"/>
                </a:cubicBezTo>
                <a:cubicBezTo>
                  <a:pt x="395" y="646"/>
                  <a:pt x="395" y="646"/>
                  <a:pt x="395" y="646"/>
                </a:cubicBezTo>
                <a:cubicBezTo>
                  <a:pt x="113" y="646"/>
                  <a:pt x="113" y="646"/>
                  <a:pt x="113" y="646"/>
                </a:cubicBezTo>
                <a:close/>
                <a:moveTo>
                  <a:pt x="216" y="501"/>
                </a:moveTo>
                <a:cubicBezTo>
                  <a:pt x="293" y="501"/>
                  <a:pt x="293" y="501"/>
                  <a:pt x="293" y="501"/>
                </a:cubicBezTo>
                <a:cubicBezTo>
                  <a:pt x="293" y="481"/>
                  <a:pt x="293" y="481"/>
                  <a:pt x="293" y="481"/>
                </a:cubicBezTo>
                <a:cubicBezTo>
                  <a:pt x="216" y="481"/>
                  <a:pt x="216" y="481"/>
                  <a:pt x="216" y="481"/>
                </a:cubicBezTo>
                <a:cubicBezTo>
                  <a:pt x="216" y="501"/>
                  <a:pt x="216" y="501"/>
                  <a:pt x="216" y="501"/>
                </a:cubicBezTo>
                <a:close/>
                <a:moveTo>
                  <a:pt x="216" y="614"/>
                </a:moveTo>
                <a:cubicBezTo>
                  <a:pt x="293" y="614"/>
                  <a:pt x="293" y="614"/>
                  <a:pt x="293" y="614"/>
                </a:cubicBezTo>
                <a:cubicBezTo>
                  <a:pt x="293" y="594"/>
                  <a:pt x="293" y="594"/>
                  <a:pt x="293" y="594"/>
                </a:cubicBezTo>
                <a:cubicBezTo>
                  <a:pt x="216" y="594"/>
                  <a:pt x="216" y="594"/>
                  <a:pt x="216" y="594"/>
                </a:cubicBezTo>
                <a:cubicBezTo>
                  <a:pt x="216" y="614"/>
                  <a:pt x="216" y="614"/>
                  <a:pt x="216" y="614"/>
                </a:cubicBez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600">
              <a:latin typeface="+mn-lt"/>
            </a:endParaRPr>
          </a:p>
        </p:txBody>
      </p:sp>
      <p:grpSp>
        <p:nvGrpSpPr>
          <p:cNvPr id="216" name="Group 215"/>
          <p:cNvGrpSpPr>
            <a:grpSpLocks noChangeAspect="1"/>
          </p:cNvGrpSpPr>
          <p:nvPr/>
        </p:nvGrpSpPr>
        <p:grpSpPr>
          <a:xfrm>
            <a:off x="4074059" y="2168933"/>
            <a:ext cx="237755" cy="326344"/>
            <a:chOff x="523875" y="3527425"/>
            <a:chExt cx="1563688" cy="1946275"/>
          </a:xfrm>
          <a:solidFill>
            <a:schemeClr val="accent2">
              <a:lumMod val="75000"/>
            </a:schemeClr>
          </a:solidFill>
        </p:grpSpPr>
        <p:sp>
          <p:nvSpPr>
            <p:cNvPr id="225" name="Freeform 9"/>
            <p:cNvSpPr>
              <a:spLocks noChangeArrowheads="1"/>
            </p:cNvSpPr>
            <p:nvPr/>
          </p:nvSpPr>
          <p:spPr bwMode="auto">
            <a:xfrm>
              <a:off x="523875" y="3527425"/>
              <a:ext cx="203200" cy="203200"/>
            </a:xfrm>
            <a:custGeom>
              <a:avLst/>
              <a:gdLst>
                <a:gd name="T0" fmla="*/ 282 w 564"/>
                <a:gd name="T1" fmla="*/ 563 h 564"/>
                <a:gd name="T2" fmla="*/ 282 w 564"/>
                <a:gd name="T3" fmla="*/ 563 h 564"/>
                <a:gd name="T4" fmla="*/ 563 w 564"/>
                <a:gd name="T5" fmla="*/ 282 h 564"/>
                <a:gd name="T6" fmla="*/ 282 w 564"/>
                <a:gd name="T7" fmla="*/ 0 h 564"/>
                <a:gd name="T8" fmla="*/ 0 w 564"/>
                <a:gd name="T9" fmla="*/ 282 h 564"/>
                <a:gd name="T10" fmla="*/ 282 w 564"/>
                <a:gd name="T11" fmla="*/ 563 h 564"/>
              </a:gdLst>
              <a:ahLst/>
              <a:cxnLst>
                <a:cxn ang="0">
                  <a:pos x="T0" y="T1"/>
                </a:cxn>
                <a:cxn ang="0">
                  <a:pos x="T2" y="T3"/>
                </a:cxn>
                <a:cxn ang="0">
                  <a:pos x="T4" y="T5"/>
                </a:cxn>
                <a:cxn ang="0">
                  <a:pos x="T6" y="T7"/>
                </a:cxn>
                <a:cxn ang="0">
                  <a:pos x="T8" y="T9"/>
                </a:cxn>
                <a:cxn ang="0">
                  <a:pos x="T10" y="T11"/>
                </a:cxn>
              </a:cxnLst>
              <a:rect l="0" t="0" r="r" b="b"/>
              <a:pathLst>
                <a:path w="564" h="564">
                  <a:moveTo>
                    <a:pt x="282" y="563"/>
                  </a:moveTo>
                  <a:lnTo>
                    <a:pt x="282" y="563"/>
                  </a:lnTo>
                  <a:cubicBezTo>
                    <a:pt x="438" y="563"/>
                    <a:pt x="563" y="438"/>
                    <a:pt x="563" y="282"/>
                  </a:cubicBezTo>
                  <a:cubicBezTo>
                    <a:pt x="563" y="125"/>
                    <a:pt x="438" y="0"/>
                    <a:pt x="282" y="0"/>
                  </a:cubicBezTo>
                  <a:cubicBezTo>
                    <a:pt x="126" y="0"/>
                    <a:pt x="0" y="125"/>
                    <a:pt x="0" y="282"/>
                  </a:cubicBezTo>
                  <a:cubicBezTo>
                    <a:pt x="0" y="438"/>
                    <a:pt x="126" y="563"/>
                    <a:pt x="282" y="5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spcBef>
                  <a:spcPts val="0"/>
                </a:spcBef>
              </a:pPr>
              <a:endParaRPr lang="en-US" sz="1600"/>
            </a:p>
          </p:txBody>
        </p:sp>
        <p:sp>
          <p:nvSpPr>
            <p:cNvPr id="226" name="Freeform 10"/>
            <p:cNvSpPr>
              <a:spLocks noChangeArrowheads="1"/>
            </p:cNvSpPr>
            <p:nvPr/>
          </p:nvSpPr>
          <p:spPr bwMode="auto">
            <a:xfrm>
              <a:off x="715963" y="4124325"/>
              <a:ext cx="247650" cy="1057275"/>
            </a:xfrm>
            <a:custGeom>
              <a:avLst/>
              <a:gdLst>
                <a:gd name="T0" fmla="*/ 594 w 688"/>
                <a:gd name="T1" fmla="*/ 0 h 2937"/>
                <a:gd name="T2" fmla="*/ 594 w 688"/>
                <a:gd name="T3" fmla="*/ 0 h 2937"/>
                <a:gd name="T4" fmla="*/ 94 w 688"/>
                <a:gd name="T5" fmla="*/ 0 h 2937"/>
                <a:gd name="T6" fmla="*/ 0 w 688"/>
                <a:gd name="T7" fmla="*/ 93 h 2937"/>
                <a:gd name="T8" fmla="*/ 0 w 688"/>
                <a:gd name="T9" fmla="*/ 2842 h 2937"/>
                <a:gd name="T10" fmla="*/ 94 w 688"/>
                <a:gd name="T11" fmla="*/ 2936 h 2937"/>
                <a:gd name="T12" fmla="*/ 594 w 688"/>
                <a:gd name="T13" fmla="*/ 2936 h 2937"/>
                <a:gd name="T14" fmla="*/ 687 w 688"/>
                <a:gd name="T15" fmla="*/ 2842 h 2937"/>
                <a:gd name="T16" fmla="*/ 687 w 688"/>
                <a:gd name="T17" fmla="*/ 93 h 2937"/>
                <a:gd name="T18" fmla="*/ 594 w 688"/>
                <a:gd name="T19" fmla="*/ 0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8" h="2937">
                  <a:moveTo>
                    <a:pt x="594" y="0"/>
                  </a:moveTo>
                  <a:lnTo>
                    <a:pt x="594" y="0"/>
                  </a:lnTo>
                  <a:cubicBezTo>
                    <a:pt x="94" y="0"/>
                    <a:pt x="94" y="0"/>
                    <a:pt x="94" y="0"/>
                  </a:cubicBezTo>
                  <a:cubicBezTo>
                    <a:pt x="31" y="0"/>
                    <a:pt x="0" y="31"/>
                    <a:pt x="0" y="93"/>
                  </a:cubicBezTo>
                  <a:cubicBezTo>
                    <a:pt x="0" y="2842"/>
                    <a:pt x="0" y="2842"/>
                    <a:pt x="0" y="2842"/>
                  </a:cubicBezTo>
                  <a:cubicBezTo>
                    <a:pt x="0" y="2874"/>
                    <a:pt x="31" y="2936"/>
                    <a:pt x="94" y="2936"/>
                  </a:cubicBezTo>
                  <a:cubicBezTo>
                    <a:pt x="594" y="2936"/>
                    <a:pt x="594" y="2936"/>
                    <a:pt x="594" y="2936"/>
                  </a:cubicBezTo>
                  <a:cubicBezTo>
                    <a:pt x="656" y="2936"/>
                    <a:pt x="687" y="2874"/>
                    <a:pt x="687" y="2842"/>
                  </a:cubicBezTo>
                  <a:cubicBezTo>
                    <a:pt x="687" y="93"/>
                    <a:pt x="687" y="93"/>
                    <a:pt x="687" y="93"/>
                  </a:cubicBezTo>
                  <a:cubicBezTo>
                    <a:pt x="687" y="31"/>
                    <a:pt x="656" y="0"/>
                    <a:pt x="594"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spcBef>
                  <a:spcPts val="0"/>
                </a:spcBef>
              </a:pPr>
              <a:endParaRPr lang="en-US" sz="1600"/>
            </a:p>
          </p:txBody>
        </p:sp>
        <p:sp>
          <p:nvSpPr>
            <p:cNvPr id="227" name="Freeform 11"/>
            <p:cNvSpPr>
              <a:spLocks noChangeArrowheads="1"/>
            </p:cNvSpPr>
            <p:nvPr/>
          </p:nvSpPr>
          <p:spPr bwMode="auto">
            <a:xfrm>
              <a:off x="523875" y="3527425"/>
              <a:ext cx="1563688" cy="1946275"/>
            </a:xfrm>
            <a:custGeom>
              <a:avLst/>
              <a:gdLst>
                <a:gd name="T0" fmla="*/ 3281 w 4344"/>
                <a:gd name="T1" fmla="*/ 0 h 5407"/>
                <a:gd name="T2" fmla="*/ 1063 w 4344"/>
                <a:gd name="T3" fmla="*/ 282 h 5407"/>
                <a:gd name="T4" fmla="*/ 0 w 4344"/>
                <a:gd name="T5" fmla="*/ 969 h 5407"/>
                <a:gd name="T6" fmla="*/ 1063 w 4344"/>
                <a:gd name="T7" fmla="*/ 5406 h 5407"/>
                <a:gd name="T8" fmla="*/ 4343 w 4344"/>
                <a:gd name="T9" fmla="*/ 4343 h 5407"/>
                <a:gd name="T10" fmla="*/ 3281 w 4344"/>
                <a:gd name="T11" fmla="*/ 0 h 5407"/>
                <a:gd name="T12" fmla="*/ 1407 w 4344"/>
                <a:gd name="T13" fmla="*/ 4499 h 5407"/>
                <a:gd name="T14" fmla="*/ 1126 w 4344"/>
                <a:gd name="T15" fmla="*/ 4781 h 5407"/>
                <a:gd name="T16" fmla="*/ 344 w 4344"/>
                <a:gd name="T17" fmla="*/ 4499 h 5407"/>
                <a:gd name="T18" fmla="*/ 626 w 4344"/>
                <a:gd name="T19" fmla="*/ 1469 h 5407"/>
                <a:gd name="T20" fmla="*/ 1407 w 4344"/>
                <a:gd name="T21" fmla="*/ 1750 h 5407"/>
                <a:gd name="T22" fmla="*/ 2250 w 4344"/>
                <a:gd name="T23" fmla="*/ 4187 h 5407"/>
                <a:gd name="T24" fmla="*/ 2187 w 4344"/>
                <a:gd name="T25" fmla="*/ 4218 h 5407"/>
                <a:gd name="T26" fmla="*/ 1782 w 4344"/>
                <a:gd name="T27" fmla="*/ 4187 h 5407"/>
                <a:gd name="T28" fmla="*/ 1813 w 4344"/>
                <a:gd name="T29" fmla="*/ 3843 h 5407"/>
                <a:gd name="T30" fmla="*/ 2250 w 4344"/>
                <a:gd name="T31" fmla="*/ 3874 h 5407"/>
                <a:gd name="T32" fmla="*/ 2250 w 4344"/>
                <a:gd name="T33" fmla="*/ 3656 h 5407"/>
                <a:gd name="T34" fmla="*/ 2187 w 4344"/>
                <a:gd name="T35" fmla="*/ 3687 h 5407"/>
                <a:gd name="T36" fmla="*/ 1782 w 4344"/>
                <a:gd name="T37" fmla="*/ 3656 h 5407"/>
                <a:gd name="T38" fmla="*/ 1813 w 4344"/>
                <a:gd name="T39" fmla="*/ 3312 h 5407"/>
                <a:gd name="T40" fmla="*/ 2250 w 4344"/>
                <a:gd name="T41" fmla="*/ 3343 h 5407"/>
                <a:gd name="T42" fmla="*/ 2250 w 4344"/>
                <a:gd name="T43" fmla="*/ 3124 h 5407"/>
                <a:gd name="T44" fmla="*/ 2187 w 4344"/>
                <a:gd name="T45" fmla="*/ 3156 h 5407"/>
                <a:gd name="T46" fmla="*/ 1782 w 4344"/>
                <a:gd name="T47" fmla="*/ 3124 h 5407"/>
                <a:gd name="T48" fmla="*/ 1813 w 4344"/>
                <a:gd name="T49" fmla="*/ 2812 h 5407"/>
                <a:gd name="T50" fmla="*/ 2250 w 4344"/>
                <a:gd name="T51" fmla="*/ 2843 h 5407"/>
                <a:gd name="T52" fmla="*/ 2875 w 4344"/>
                <a:gd name="T53" fmla="*/ 4187 h 5407"/>
                <a:gd name="T54" fmla="*/ 2812 w 4344"/>
                <a:gd name="T55" fmla="*/ 4218 h 5407"/>
                <a:gd name="T56" fmla="*/ 2406 w 4344"/>
                <a:gd name="T57" fmla="*/ 4187 h 5407"/>
                <a:gd name="T58" fmla="*/ 2437 w 4344"/>
                <a:gd name="T59" fmla="*/ 3843 h 5407"/>
                <a:gd name="T60" fmla="*/ 2875 w 4344"/>
                <a:gd name="T61" fmla="*/ 3874 h 5407"/>
                <a:gd name="T62" fmla="*/ 2875 w 4344"/>
                <a:gd name="T63" fmla="*/ 3656 h 5407"/>
                <a:gd name="T64" fmla="*/ 2812 w 4344"/>
                <a:gd name="T65" fmla="*/ 3687 h 5407"/>
                <a:gd name="T66" fmla="*/ 2406 w 4344"/>
                <a:gd name="T67" fmla="*/ 3656 h 5407"/>
                <a:gd name="T68" fmla="*/ 2437 w 4344"/>
                <a:gd name="T69" fmla="*/ 3312 h 5407"/>
                <a:gd name="T70" fmla="*/ 2875 w 4344"/>
                <a:gd name="T71" fmla="*/ 3343 h 5407"/>
                <a:gd name="T72" fmla="*/ 2875 w 4344"/>
                <a:gd name="T73" fmla="*/ 3124 h 5407"/>
                <a:gd name="T74" fmla="*/ 2812 w 4344"/>
                <a:gd name="T75" fmla="*/ 3156 h 5407"/>
                <a:gd name="T76" fmla="*/ 2406 w 4344"/>
                <a:gd name="T77" fmla="*/ 3124 h 5407"/>
                <a:gd name="T78" fmla="*/ 2437 w 4344"/>
                <a:gd name="T79" fmla="*/ 2812 h 5407"/>
                <a:gd name="T80" fmla="*/ 2875 w 4344"/>
                <a:gd name="T81" fmla="*/ 2843 h 5407"/>
                <a:gd name="T82" fmla="*/ 3500 w 4344"/>
                <a:gd name="T83" fmla="*/ 4187 h 5407"/>
                <a:gd name="T84" fmla="*/ 3468 w 4344"/>
                <a:gd name="T85" fmla="*/ 4218 h 5407"/>
                <a:gd name="T86" fmla="*/ 3031 w 4344"/>
                <a:gd name="T87" fmla="*/ 4187 h 5407"/>
                <a:gd name="T88" fmla="*/ 3093 w 4344"/>
                <a:gd name="T89" fmla="*/ 3843 h 5407"/>
                <a:gd name="T90" fmla="*/ 3500 w 4344"/>
                <a:gd name="T91" fmla="*/ 3874 h 5407"/>
                <a:gd name="T92" fmla="*/ 3500 w 4344"/>
                <a:gd name="T93" fmla="*/ 3656 h 5407"/>
                <a:gd name="T94" fmla="*/ 3468 w 4344"/>
                <a:gd name="T95" fmla="*/ 3687 h 5407"/>
                <a:gd name="T96" fmla="*/ 3031 w 4344"/>
                <a:gd name="T97" fmla="*/ 3656 h 5407"/>
                <a:gd name="T98" fmla="*/ 3093 w 4344"/>
                <a:gd name="T99" fmla="*/ 3312 h 5407"/>
                <a:gd name="T100" fmla="*/ 3500 w 4344"/>
                <a:gd name="T101" fmla="*/ 3343 h 5407"/>
                <a:gd name="T102" fmla="*/ 3500 w 4344"/>
                <a:gd name="T103" fmla="*/ 3124 h 5407"/>
                <a:gd name="T104" fmla="*/ 3468 w 4344"/>
                <a:gd name="T105" fmla="*/ 3156 h 5407"/>
                <a:gd name="T106" fmla="*/ 3031 w 4344"/>
                <a:gd name="T107" fmla="*/ 3124 h 5407"/>
                <a:gd name="T108" fmla="*/ 3093 w 4344"/>
                <a:gd name="T109" fmla="*/ 2812 h 5407"/>
                <a:gd name="T110" fmla="*/ 3500 w 4344"/>
                <a:gd name="T111" fmla="*/ 2843 h 5407"/>
                <a:gd name="T112" fmla="*/ 3625 w 4344"/>
                <a:gd name="T113" fmla="*/ 1625 h 5407"/>
                <a:gd name="T114" fmla="*/ 3375 w 4344"/>
                <a:gd name="T115" fmla="*/ 1907 h 5407"/>
                <a:gd name="T116" fmla="*/ 1657 w 4344"/>
                <a:gd name="T117" fmla="*/ 1625 h 5407"/>
                <a:gd name="T118" fmla="*/ 1876 w 4344"/>
                <a:gd name="T119" fmla="*/ 719 h 5407"/>
                <a:gd name="T120" fmla="*/ 3625 w 4344"/>
                <a:gd name="T121" fmla="*/ 1000 h 5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4" h="5407">
                  <a:moveTo>
                    <a:pt x="3281" y="0"/>
                  </a:moveTo>
                  <a:lnTo>
                    <a:pt x="3281" y="0"/>
                  </a:lnTo>
                  <a:cubicBezTo>
                    <a:pt x="1001" y="0"/>
                    <a:pt x="1001" y="0"/>
                    <a:pt x="1001" y="0"/>
                  </a:cubicBezTo>
                  <a:cubicBezTo>
                    <a:pt x="1032" y="94"/>
                    <a:pt x="1063" y="188"/>
                    <a:pt x="1063" y="282"/>
                  </a:cubicBezTo>
                  <a:cubicBezTo>
                    <a:pt x="1063" y="688"/>
                    <a:pt x="719" y="1032"/>
                    <a:pt x="313" y="1032"/>
                  </a:cubicBezTo>
                  <a:cubicBezTo>
                    <a:pt x="188" y="1032"/>
                    <a:pt x="94" y="1000"/>
                    <a:pt x="0" y="969"/>
                  </a:cubicBezTo>
                  <a:cubicBezTo>
                    <a:pt x="0" y="4343"/>
                    <a:pt x="0" y="4343"/>
                    <a:pt x="0" y="4343"/>
                  </a:cubicBezTo>
                  <a:cubicBezTo>
                    <a:pt x="0" y="4937"/>
                    <a:pt x="501" y="5406"/>
                    <a:pt x="1063" y="5406"/>
                  </a:cubicBezTo>
                  <a:cubicBezTo>
                    <a:pt x="3281" y="5406"/>
                    <a:pt x="3281" y="5406"/>
                    <a:pt x="3281" y="5406"/>
                  </a:cubicBezTo>
                  <a:cubicBezTo>
                    <a:pt x="3875" y="5406"/>
                    <a:pt x="4343" y="4937"/>
                    <a:pt x="4343" y="4343"/>
                  </a:cubicBezTo>
                  <a:cubicBezTo>
                    <a:pt x="4343" y="1063"/>
                    <a:pt x="4343" y="1063"/>
                    <a:pt x="4343" y="1063"/>
                  </a:cubicBezTo>
                  <a:cubicBezTo>
                    <a:pt x="4343" y="469"/>
                    <a:pt x="3875" y="0"/>
                    <a:pt x="3281" y="0"/>
                  </a:cubicBezTo>
                  <a:close/>
                  <a:moveTo>
                    <a:pt x="1407" y="4499"/>
                  </a:moveTo>
                  <a:lnTo>
                    <a:pt x="1407" y="4499"/>
                  </a:lnTo>
                  <a:lnTo>
                    <a:pt x="1407" y="4499"/>
                  </a:lnTo>
                  <a:cubicBezTo>
                    <a:pt x="1407" y="4655"/>
                    <a:pt x="1282" y="4781"/>
                    <a:pt x="1126" y="4781"/>
                  </a:cubicBezTo>
                  <a:cubicBezTo>
                    <a:pt x="626" y="4781"/>
                    <a:pt x="626" y="4781"/>
                    <a:pt x="626" y="4781"/>
                  </a:cubicBezTo>
                  <a:cubicBezTo>
                    <a:pt x="469" y="4781"/>
                    <a:pt x="344" y="4655"/>
                    <a:pt x="344" y="4499"/>
                  </a:cubicBezTo>
                  <a:cubicBezTo>
                    <a:pt x="344" y="1750"/>
                    <a:pt x="344" y="1750"/>
                    <a:pt x="344" y="1750"/>
                  </a:cubicBezTo>
                  <a:cubicBezTo>
                    <a:pt x="344" y="1594"/>
                    <a:pt x="469" y="1469"/>
                    <a:pt x="626" y="1469"/>
                  </a:cubicBezTo>
                  <a:cubicBezTo>
                    <a:pt x="1126" y="1469"/>
                    <a:pt x="1126" y="1469"/>
                    <a:pt x="1126" y="1469"/>
                  </a:cubicBezTo>
                  <a:cubicBezTo>
                    <a:pt x="1282" y="1469"/>
                    <a:pt x="1407" y="1594"/>
                    <a:pt x="1407" y="1750"/>
                  </a:cubicBezTo>
                  <a:lnTo>
                    <a:pt x="1407" y="4499"/>
                  </a:lnTo>
                  <a:close/>
                  <a:moveTo>
                    <a:pt x="2250" y="4187"/>
                  </a:moveTo>
                  <a:lnTo>
                    <a:pt x="2250" y="4187"/>
                  </a:lnTo>
                  <a:cubicBezTo>
                    <a:pt x="2250" y="4187"/>
                    <a:pt x="2218" y="4218"/>
                    <a:pt x="2187" y="4218"/>
                  </a:cubicBezTo>
                  <a:cubicBezTo>
                    <a:pt x="1813" y="4218"/>
                    <a:pt x="1813" y="4218"/>
                    <a:pt x="1813" y="4218"/>
                  </a:cubicBezTo>
                  <a:lnTo>
                    <a:pt x="1782" y="4187"/>
                  </a:lnTo>
                  <a:cubicBezTo>
                    <a:pt x="1782" y="3874"/>
                    <a:pt x="1782" y="3874"/>
                    <a:pt x="1782" y="3874"/>
                  </a:cubicBezTo>
                  <a:lnTo>
                    <a:pt x="1813" y="3843"/>
                  </a:lnTo>
                  <a:cubicBezTo>
                    <a:pt x="2187" y="3843"/>
                    <a:pt x="2187" y="3843"/>
                    <a:pt x="2187" y="3843"/>
                  </a:cubicBezTo>
                  <a:cubicBezTo>
                    <a:pt x="2218" y="3843"/>
                    <a:pt x="2250" y="3874"/>
                    <a:pt x="2250" y="3874"/>
                  </a:cubicBezTo>
                  <a:lnTo>
                    <a:pt x="2250" y="4187"/>
                  </a:lnTo>
                  <a:close/>
                  <a:moveTo>
                    <a:pt x="2250" y="3656"/>
                  </a:moveTo>
                  <a:lnTo>
                    <a:pt x="2250" y="3656"/>
                  </a:lnTo>
                  <a:cubicBezTo>
                    <a:pt x="2250" y="3656"/>
                    <a:pt x="2218" y="3687"/>
                    <a:pt x="2187" y="3687"/>
                  </a:cubicBezTo>
                  <a:cubicBezTo>
                    <a:pt x="1813" y="3687"/>
                    <a:pt x="1813" y="3687"/>
                    <a:pt x="1813" y="3687"/>
                  </a:cubicBezTo>
                  <a:lnTo>
                    <a:pt x="1782" y="3656"/>
                  </a:lnTo>
                  <a:cubicBezTo>
                    <a:pt x="1782" y="3343"/>
                    <a:pt x="1782" y="3343"/>
                    <a:pt x="1782" y="3343"/>
                  </a:cubicBezTo>
                  <a:lnTo>
                    <a:pt x="1813" y="3312"/>
                  </a:lnTo>
                  <a:cubicBezTo>
                    <a:pt x="2187" y="3312"/>
                    <a:pt x="2187" y="3312"/>
                    <a:pt x="2187" y="3312"/>
                  </a:cubicBezTo>
                  <a:cubicBezTo>
                    <a:pt x="2218" y="3312"/>
                    <a:pt x="2250" y="3343"/>
                    <a:pt x="2250" y="3343"/>
                  </a:cubicBezTo>
                  <a:lnTo>
                    <a:pt x="2250" y="3656"/>
                  </a:lnTo>
                  <a:close/>
                  <a:moveTo>
                    <a:pt x="2250" y="3124"/>
                  </a:moveTo>
                  <a:lnTo>
                    <a:pt x="2250" y="3124"/>
                  </a:lnTo>
                  <a:cubicBezTo>
                    <a:pt x="2250" y="3156"/>
                    <a:pt x="2218" y="3156"/>
                    <a:pt x="2187" y="3156"/>
                  </a:cubicBezTo>
                  <a:cubicBezTo>
                    <a:pt x="1813" y="3156"/>
                    <a:pt x="1813" y="3156"/>
                    <a:pt x="1813" y="3156"/>
                  </a:cubicBezTo>
                  <a:cubicBezTo>
                    <a:pt x="1813" y="3156"/>
                    <a:pt x="1782" y="3156"/>
                    <a:pt x="1782" y="3124"/>
                  </a:cubicBezTo>
                  <a:cubicBezTo>
                    <a:pt x="1782" y="2843"/>
                    <a:pt x="1782" y="2843"/>
                    <a:pt x="1782" y="2843"/>
                  </a:cubicBezTo>
                  <a:cubicBezTo>
                    <a:pt x="1782" y="2812"/>
                    <a:pt x="1813" y="2812"/>
                    <a:pt x="1813" y="2812"/>
                  </a:cubicBezTo>
                  <a:cubicBezTo>
                    <a:pt x="2187" y="2812"/>
                    <a:pt x="2187" y="2812"/>
                    <a:pt x="2187" y="2812"/>
                  </a:cubicBezTo>
                  <a:cubicBezTo>
                    <a:pt x="2218" y="2812"/>
                    <a:pt x="2250" y="2812"/>
                    <a:pt x="2250" y="2843"/>
                  </a:cubicBezTo>
                  <a:lnTo>
                    <a:pt x="2250" y="3124"/>
                  </a:lnTo>
                  <a:close/>
                  <a:moveTo>
                    <a:pt x="2875" y="4187"/>
                  </a:moveTo>
                  <a:lnTo>
                    <a:pt x="2875" y="4187"/>
                  </a:lnTo>
                  <a:cubicBezTo>
                    <a:pt x="2875" y="4187"/>
                    <a:pt x="2843" y="4218"/>
                    <a:pt x="2812" y="4218"/>
                  </a:cubicBezTo>
                  <a:cubicBezTo>
                    <a:pt x="2437" y="4218"/>
                    <a:pt x="2437" y="4218"/>
                    <a:pt x="2437" y="4218"/>
                  </a:cubicBezTo>
                  <a:lnTo>
                    <a:pt x="2406" y="4187"/>
                  </a:lnTo>
                  <a:cubicBezTo>
                    <a:pt x="2406" y="3874"/>
                    <a:pt x="2406" y="3874"/>
                    <a:pt x="2406" y="3874"/>
                  </a:cubicBezTo>
                  <a:lnTo>
                    <a:pt x="2437" y="3843"/>
                  </a:lnTo>
                  <a:cubicBezTo>
                    <a:pt x="2812" y="3843"/>
                    <a:pt x="2812" y="3843"/>
                    <a:pt x="2812" y="3843"/>
                  </a:cubicBezTo>
                  <a:cubicBezTo>
                    <a:pt x="2843" y="3843"/>
                    <a:pt x="2875" y="3874"/>
                    <a:pt x="2875" y="3874"/>
                  </a:cubicBezTo>
                  <a:lnTo>
                    <a:pt x="2875" y="4187"/>
                  </a:lnTo>
                  <a:close/>
                  <a:moveTo>
                    <a:pt x="2875" y="3656"/>
                  </a:moveTo>
                  <a:lnTo>
                    <a:pt x="2875" y="3656"/>
                  </a:lnTo>
                  <a:cubicBezTo>
                    <a:pt x="2875" y="3656"/>
                    <a:pt x="2843" y="3687"/>
                    <a:pt x="2812" y="3687"/>
                  </a:cubicBezTo>
                  <a:cubicBezTo>
                    <a:pt x="2437" y="3687"/>
                    <a:pt x="2437" y="3687"/>
                    <a:pt x="2437" y="3687"/>
                  </a:cubicBezTo>
                  <a:lnTo>
                    <a:pt x="2406" y="3656"/>
                  </a:lnTo>
                  <a:cubicBezTo>
                    <a:pt x="2406" y="3343"/>
                    <a:pt x="2406" y="3343"/>
                    <a:pt x="2406" y="3343"/>
                  </a:cubicBezTo>
                  <a:lnTo>
                    <a:pt x="2437" y="3312"/>
                  </a:lnTo>
                  <a:cubicBezTo>
                    <a:pt x="2812" y="3312"/>
                    <a:pt x="2812" y="3312"/>
                    <a:pt x="2812" y="3312"/>
                  </a:cubicBezTo>
                  <a:cubicBezTo>
                    <a:pt x="2843" y="3312"/>
                    <a:pt x="2875" y="3343"/>
                    <a:pt x="2875" y="3343"/>
                  </a:cubicBezTo>
                  <a:lnTo>
                    <a:pt x="2875" y="3656"/>
                  </a:lnTo>
                  <a:close/>
                  <a:moveTo>
                    <a:pt x="2875" y="3124"/>
                  </a:moveTo>
                  <a:lnTo>
                    <a:pt x="2875" y="3124"/>
                  </a:lnTo>
                  <a:cubicBezTo>
                    <a:pt x="2875" y="3156"/>
                    <a:pt x="2843" y="3156"/>
                    <a:pt x="2812" y="3156"/>
                  </a:cubicBezTo>
                  <a:cubicBezTo>
                    <a:pt x="2437" y="3156"/>
                    <a:pt x="2437" y="3156"/>
                    <a:pt x="2437" y="3156"/>
                  </a:cubicBezTo>
                  <a:cubicBezTo>
                    <a:pt x="2437" y="3156"/>
                    <a:pt x="2406" y="3156"/>
                    <a:pt x="2406" y="3124"/>
                  </a:cubicBezTo>
                  <a:cubicBezTo>
                    <a:pt x="2406" y="2843"/>
                    <a:pt x="2406" y="2843"/>
                    <a:pt x="2406" y="2843"/>
                  </a:cubicBezTo>
                  <a:cubicBezTo>
                    <a:pt x="2406" y="2812"/>
                    <a:pt x="2437" y="2812"/>
                    <a:pt x="2437" y="2812"/>
                  </a:cubicBezTo>
                  <a:cubicBezTo>
                    <a:pt x="2812" y="2812"/>
                    <a:pt x="2812" y="2812"/>
                    <a:pt x="2812" y="2812"/>
                  </a:cubicBezTo>
                  <a:cubicBezTo>
                    <a:pt x="2843" y="2812"/>
                    <a:pt x="2875" y="2812"/>
                    <a:pt x="2875" y="2843"/>
                  </a:cubicBezTo>
                  <a:lnTo>
                    <a:pt x="2875" y="3124"/>
                  </a:lnTo>
                  <a:close/>
                  <a:moveTo>
                    <a:pt x="3500" y="4187"/>
                  </a:moveTo>
                  <a:lnTo>
                    <a:pt x="3500" y="4187"/>
                  </a:lnTo>
                  <a:lnTo>
                    <a:pt x="3468" y="4218"/>
                  </a:lnTo>
                  <a:cubicBezTo>
                    <a:pt x="3093" y="4218"/>
                    <a:pt x="3093" y="4218"/>
                    <a:pt x="3093" y="4218"/>
                  </a:cubicBezTo>
                  <a:cubicBezTo>
                    <a:pt x="3062" y="4218"/>
                    <a:pt x="3031" y="4187"/>
                    <a:pt x="3031" y="4187"/>
                  </a:cubicBezTo>
                  <a:cubicBezTo>
                    <a:pt x="3031" y="3874"/>
                    <a:pt x="3031" y="3874"/>
                    <a:pt x="3031" y="3874"/>
                  </a:cubicBezTo>
                  <a:cubicBezTo>
                    <a:pt x="3031" y="3874"/>
                    <a:pt x="3062" y="3843"/>
                    <a:pt x="3093" y="3843"/>
                  </a:cubicBezTo>
                  <a:cubicBezTo>
                    <a:pt x="3468" y="3843"/>
                    <a:pt x="3468" y="3843"/>
                    <a:pt x="3468" y="3843"/>
                  </a:cubicBezTo>
                  <a:lnTo>
                    <a:pt x="3500" y="3874"/>
                  </a:lnTo>
                  <a:lnTo>
                    <a:pt x="3500" y="4187"/>
                  </a:lnTo>
                  <a:close/>
                  <a:moveTo>
                    <a:pt x="3500" y="3656"/>
                  </a:moveTo>
                  <a:lnTo>
                    <a:pt x="3500" y="3656"/>
                  </a:lnTo>
                  <a:lnTo>
                    <a:pt x="3468" y="3687"/>
                  </a:lnTo>
                  <a:cubicBezTo>
                    <a:pt x="3093" y="3687"/>
                    <a:pt x="3093" y="3687"/>
                    <a:pt x="3093" y="3687"/>
                  </a:cubicBezTo>
                  <a:cubicBezTo>
                    <a:pt x="3062" y="3687"/>
                    <a:pt x="3031" y="3656"/>
                    <a:pt x="3031" y="3656"/>
                  </a:cubicBezTo>
                  <a:cubicBezTo>
                    <a:pt x="3031" y="3343"/>
                    <a:pt x="3031" y="3343"/>
                    <a:pt x="3031" y="3343"/>
                  </a:cubicBezTo>
                  <a:cubicBezTo>
                    <a:pt x="3031" y="3343"/>
                    <a:pt x="3062" y="3312"/>
                    <a:pt x="3093" y="3312"/>
                  </a:cubicBezTo>
                  <a:cubicBezTo>
                    <a:pt x="3468" y="3312"/>
                    <a:pt x="3468" y="3312"/>
                    <a:pt x="3468" y="3312"/>
                  </a:cubicBezTo>
                  <a:lnTo>
                    <a:pt x="3500" y="3343"/>
                  </a:lnTo>
                  <a:lnTo>
                    <a:pt x="3500" y="3656"/>
                  </a:lnTo>
                  <a:close/>
                  <a:moveTo>
                    <a:pt x="3500" y="3124"/>
                  </a:moveTo>
                  <a:lnTo>
                    <a:pt x="3500" y="3124"/>
                  </a:lnTo>
                  <a:cubicBezTo>
                    <a:pt x="3500" y="3156"/>
                    <a:pt x="3468" y="3156"/>
                    <a:pt x="3468" y="3156"/>
                  </a:cubicBezTo>
                  <a:cubicBezTo>
                    <a:pt x="3093" y="3156"/>
                    <a:pt x="3093" y="3156"/>
                    <a:pt x="3093" y="3156"/>
                  </a:cubicBezTo>
                  <a:cubicBezTo>
                    <a:pt x="3062" y="3156"/>
                    <a:pt x="3031" y="3156"/>
                    <a:pt x="3031" y="3124"/>
                  </a:cubicBezTo>
                  <a:cubicBezTo>
                    <a:pt x="3031" y="2843"/>
                    <a:pt x="3031" y="2843"/>
                    <a:pt x="3031" y="2843"/>
                  </a:cubicBezTo>
                  <a:cubicBezTo>
                    <a:pt x="3031" y="2812"/>
                    <a:pt x="3062" y="2812"/>
                    <a:pt x="3093" y="2812"/>
                  </a:cubicBezTo>
                  <a:cubicBezTo>
                    <a:pt x="3468" y="2812"/>
                    <a:pt x="3468" y="2812"/>
                    <a:pt x="3468" y="2812"/>
                  </a:cubicBezTo>
                  <a:cubicBezTo>
                    <a:pt x="3468" y="2812"/>
                    <a:pt x="3500" y="2812"/>
                    <a:pt x="3500" y="2843"/>
                  </a:cubicBezTo>
                  <a:lnTo>
                    <a:pt x="3500" y="3124"/>
                  </a:lnTo>
                  <a:close/>
                  <a:moveTo>
                    <a:pt x="3625" y="1625"/>
                  </a:moveTo>
                  <a:lnTo>
                    <a:pt x="3625" y="1625"/>
                  </a:lnTo>
                  <a:cubicBezTo>
                    <a:pt x="3625" y="1782"/>
                    <a:pt x="3531" y="1907"/>
                    <a:pt x="3375" y="1907"/>
                  </a:cubicBezTo>
                  <a:cubicBezTo>
                    <a:pt x="1876" y="1907"/>
                    <a:pt x="1876" y="1907"/>
                    <a:pt x="1876" y="1907"/>
                  </a:cubicBezTo>
                  <a:cubicBezTo>
                    <a:pt x="1751" y="1907"/>
                    <a:pt x="1657" y="1782"/>
                    <a:pt x="1657" y="1625"/>
                  </a:cubicBezTo>
                  <a:cubicBezTo>
                    <a:pt x="1657" y="1000"/>
                    <a:pt x="1657" y="1000"/>
                    <a:pt x="1657" y="1000"/>
                  </a:cubicBezTo>
                  <a:cubicBezTo>
                    <a:pt x="1657" y="844"/>
                    <a:pt x="1751" y="719"/>
                    <a:pt x="1876" y="719"/>
                  </a:cubicBezTo>
                  <a:cubicBezTo>
                    <a:pt x="3375" y="719"/>
                    <a:pt x="3375" y="719"/>
                    <a:pt x="3375" y="719"/>
                  </a:cubicBezTo>
                  <a:cubicBezTo>
                    <a:pt x="3531" y="719"/>
                    <a:pt x="3625" y="844"/>
                    <a:pt x="3625" y="1000"/>
                  </a:cubicBezTo>
                  <a:lnTo>
                    <a:pt x="3625" y="162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spcBef>
                  <a:spcPts val="0"/>
                </a:spcBef>
              </a:pPr>
              <a:endParaRPr lang="en-US" sz="1600"/>
            </a:p>
          </p:txBody>
        </p:sp>
      </p:grpSp>
      <p:sp>
        <p:nvSpPr>
          <p:cNvPr id="217" name="Rectangle 216"/>
          <p:cNvSpPr/>
          <p:nvPr/>
        </p:nvSpPr>
        <p:spPr>
          <a:xfrm>
            <a:off x="3939910" y="2622222"/>
            <a:ext cx="580343" cy="127998"/>
          </a:xfrm>
          <a:prstGeom prst="rect">
            <a:avLst/>
          </a:prstGeom>
          <a:solidFill>
            <a:schemeClr val="tx2"/>
          </a:solid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700">
                <a:solidFill>
                  <a:schemeClr val="bg1"/>
                </a:solidFill>
                <a:latin typeface="Trebuchet MS"/>
                <a:cs typeface="Trebuchet MS"/>
              </a:rPr>
              <a:t>SIP ports</a:t>
            </a:r>
          </a:p>
        </p:txBody>
      </p:sp>
      <p:sp>
        <p:nvSpPr>
          <p:cNvPr id="218" name="Rectangle 217"/>
          <p:cNvSpPr/>
          <p:nvPr/>
        </p:nvSpPr>
        <p:spPr>
          <a:xfrm>
            <a:off x="2488258" y="1620046"/>
            <a:ext cx="485215" cy="115145"/>
          </a:xfrm>
          <a:prstGeom prst="rect">
            <a:avLst/>
          </a:prstGeom>
          <a:noFill/>
          <a:ln>
            <a:noFill/>
          </a:ln>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spcBef>
                <a:spcPts val="0"/>
              </a:spcBef>
            </a:pPr>
            <a:r>
              <a:rPr lang="en-US" sz="500">
                <a:solidFill>
                  <a:schemeClr val="accent4"/>
                </a:solidFill>
                <a:latin typeface="Trebuchet MS"/>
                <a:cs typeface="Trebuchet MS"/>
              </a:rPr>
              <a:t>For OXO Connect Evolution</a:t>
            </a:r>
          </a:p>
        </p:txBody>
      </p:sp>
      <p:pic>
        <p:nvPicPr>
          <p:cNvPr id="220" name="Picture 219"/>
          <p:cNvPicPr>
            <a:picLocks noChangeAspect="1"/>
          </p:cNvPicPr>
          <p:nvPr/>
        </p:nvPicPr>
        <p:blipFill>
          <a:blip r:embed="rId32" cstate="print">
            <a:extLst>
              <a:ext uri="{BEBA8EAE-BF5A-486C-A8C5-ECC9F3942E4B}">
                <a14:imgProps xmlns="" xmlns:a14="http://schemas.microsoft.com/office/drawing/2010/main">
                  <a14:imgLayer r:embed="rId33">
                    <a14:imgEffect>
                      <a14:backgroundRemoval t="0" b="100000" l="148" r="100000"/>
                    </a14:imgEffect>
                  </a14:imgLayer>
                </a14:imgProps>
              </a:ext>
              <a:ext uri="{28A0092B-C50C-407E-A947-70E740481C1C}">
                <a14:useLocalDpi xmlns="" xmlns:a14="http://schemas.microsoft.com/office/drawing/2010/main"/>
              </a:ext>
            </a:extLst>
          </a:blip>
          <a:stretch>
            <a:fillRect/>
          </a:stretch>
        </p:blipFill>
        <p:spPr>
          <a:xfrm>
            <a:off x="2408675" y="2835806"/>
            <a:ext cx="258742" cy="348349"/>
          </a:xfrm>
          <a:prstGeom prst="rect">
            <a:avLst/>
          </a:prstGeom>
        </p:spPr>
      </p:pic>
      <p:sp>
        <p:nvSpPr>
          <p:cNvPr id="221" name="TextBox 220"/>
          <p:cNvSpPr txBox="1"/>
          <p:nvPr/>
        </p:nvSpPr>
        <p:spPr>
          <a:xfrm>
            <a:off x="5951491" y="1659028"/>
            <a:ext cx="788999" cy="230832"/>
          </a:xfrm>
          <a:prstGeom prst="rect">
            <a:avLst/>
          </a:prstGeom>
          <a:noFill/>
        </p:spPr>
        <p:txBody>
          <a:bodyPr wrap="none" rtlCol="0">
            <a:spAutoFit/>
          </a:bodyPr>
          <a:lstStyle/>
          <a:p>
            <a:r>
              <a:rPr lang="en-US" sz="900">
                <a:solidFill>
                  <a:schemeClr val="accent4"/>
                </a:solidFill>
                <a:latin typeface="Trebuchet MS"/>
                <a:cs typeface="Trebuchet MS" panose="020B0502040204020203" pitchFamily="34" charset="0"/>
              </a:rPr>
              <a:t>6350 family</a:t>
            </a:r>
          </a:p>
        </p:txBody>
      </p:sp>
      <p:sp>
        <p:nvSpPr>
          <p:cNvPr id="222" name="TextBox 221"/>
          <p:cNvSpPr txBox="1"/>
          <p:nvPr/>
        </p:nvSpPr>
        <p:spPr>
          <a:xfrm>
            <a:off x="6849293" y="1650792"/>
            <a:ext cx="788999" cy="230832"/>
          </a:xfrm>
          <a:prstGeom prst="rect">
            <a:avLst/>
          </a:prstGeom>
          <a:noFill/>
        </p:spPr>
        <p:txBody>
          <a:bodyPr wrap="none" rtlCol="0">
            <a:spAutoFit/>
          </a:bodyPr>
          <a:lstStyle/>
          <a:p>
            <a:r>
              <a:rPr lang="en-US" sz="900">
                <a:solidFill>
                  <a:schemeClr val="accent4"/>
                </a:solidFill>
                <a:latin typeface="Trebuchet MS"/>
                <a:cs typeface="Trebuchet MS" panose="020B0502040204020203" pitchFamily="34" charset="0"/>
              </a:rPr>
              <a:t>6450 family</a:t>
            </a:r>
          </a:p>
        </p:txBody>
      </p:sp>
      <p:pic>
        <p:nvPicPr>
          <p:cNvPr id="223" name="Picture 355" descr="D:\Users\ferrero\Desktop\Visual Element\SMB\OS6350_P10 Photos\OS6350_P10\OS6350_P10_left\OS6350_P10_l.jpg"/>
          <p:cNvPicPr>
            <a:picLocks noChangeAspect="1" noChangeArrowheads="1"/>
          </p:cNvPicPr>
          <p:nvPr/>
        </p:nvPicPr>
        <p:blipFill>
          <a:blip r:embed="rId34" cstate="print">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5973809" y="1406324"/>
            <a:ext cx="753291" cy="368024"/>
          </a:xfrm>
          <a:prstGeom prst="rect">
            <a:avLst/>
          </a:prstGeom>
          <a:noFill/>
          <a:extLst>
            <a:ext uri="{909E8E84-426E-40DD-AFC4-6F175D3DCCD1}">
              <a14:hiddenFill xmlns="" xmlns:a14="http://schemas.microsoft.com/office/drawing/2010/main">
                <a:solidFill>
                  <a:srgbClr val="FFFFFF"/>
                </a:solidFill>
              </a14:hiddenFill>
            </a:ext>
          </a:extLst>
        </p:spPr>
      </p:pic>
      <p:pic>
        <p:nvPicPr>
          <p:cNvPr id="224" name="Picture 551"/>
          <p:cNvPicPr>
            <a:picLocks noChangeAspect="1" noChangeArrowheads="1"/>
          </p:cNvPicPr>
          <p:nvPr/>
        </p:nvPicPr>
        <p:blipFill>
          <a:blip r:embed="rId35" cstate="email">
            <a:extLst>
              <a:ext uri="{BEBA8EAE-BF5A-486C-A8C5-ECC9F3942E4B}">
                <a14:imgProps xmlns="" xmlns:a14="http://schemas.microsoft.com/office/drawing/2010/main">
                  <a14:imgLayer r:embed="rId36">
                    <a14:imgEffect>
                      <a14:backgroundRemoval t="9524" b="88889" l="4286" r="99286"/>
                    </a14:imgEffect>
                  </a14:imgLayer>
                </a14:imgProps>
              </a:ext>
            </a:extLst>
          </a:blip>
          <a:srcRect/>
          <a:stretch>
            <a:fillRect/>
          </a:stretch>
        </p:blipFill>
        <p:spPr bwMode="auto">
          <a:xfrm>
            <a:off x="6895121" y="1435280"/>
            <a:ext cx="608909" cy="303063"/>
          </a:xfrm>
          <a:prstGeom prst="rect">
            <a:avLst/>
          </a:prstGeom>
          <a:noFill/>
          <a:ln w="1">
            <a:noFill/>
            <a:miter lim="800000"/>
            <a:headEnd/>
            <a:tailEnd/>
          </a:ln>
        </p:spPr>
      </p:pic>
      <p:grpSp>
        <p:nvGrpSpPr>
          <p:cNvPr id="240" name="Group 239"/>
          <p:cNvGrpSpPr/>
          <p:nvPr/>
        </p:nvGrpSpPr>
        <p:grpSpPr>
          <a:xfrm>
            <a:off x="3472416" y="418243"/>
            <a:ext cx="4262625" cy="1023555"/>
            <a:chOff x="409124" y="1619030"/>
            <a:chExt cx="5637618" cy="1463040"/>
          </a:xfrm>
        </p:grpSpPr>
        <p:pic>
          <p:nvPicPr>
            <p:cNvPr id="241" name="Image 3">
              <a:extLst/>
            </p:cNvPr>
            <p:cNvPicPr>
              <a:picLocks noChangeAspect="1"/>
            </p:cNvPicPr>
            <p:nvPr/>
          </p:nvPicPr>
          <p:blipFill>
            <a:blip r:embed="rId37" cstate="print">
              <a:extLst>
                <a:ext uri="{28A0092B-C50C-407E-A947-70E740481C1C}">
                  <a14:useLocalDpi xmlns="" xmlns:a14="http://schemas.microsoft.com/office/drawing/2010/main"/>
                </a:ext>
              </a:extLst>
            </a:blip>
            <a:stretch>
              <a:fillRect/>
            </a:stretch>
          </p:blipFill>
          <p:spPr>
            <a:xfrm>
              <a:off x="4881790" y="2320611"/>
              <a:ext cx="1164952" cy="252303"/>
            </a:xfrm>
            <a:prstGeom prst="rect">
              <a:avLst/>
            </a:prstGeom>
          </p:spPr>
        </p:pic>
        <p:pic>
          <p:nvPicPr>
            <p:cNvPr id="242" name="Picture 241"/>
            <p:cNvPicPr>
              <a:picLocks noChangeAspect="1"/>
            </p:cNvPicPr>
            <p:nvPr/>
          </p:nvPicPr>
          <p:blipFill>
            <a:blip r:embed="rId38" cstate="print">
              <a:extLst>
                <a:ext uri="{28A0092B-C50C-407E-A947-70E740481C1C}">
                  <a14:useLocalDpi xmlns="" xmlns:a14="http://schemas.microsoft.com/office/drawing/2010/main"/>
                </a:ext>
              </a:extLst>
            </a:blip>
            <a:stretch>
              <a:fillRect/>
            </a:stretch>
          </p:blipFill>
          <p:spPr>
            <a:xfrm>
              <a:off x="993065" y="1768004"/>
              <a:ext cx="1273955" cy="1273955"/>
            </a:xfrm>
            <a:prstGeom prst="rect">
              <a:avLst/>
            </a:prstGeom>
          </p:spPr>
        </p:pic>
        <p:pic>
          <p:nvPicPr>
            <p:cNvPr id="243" name="Picture 242"/>
            <p:cNvPicPr>
              <a:picLocks noChangeAspect="1"/>
            </p:cNvPicPr>
            <p:nvPr/>
          </p:nvPicPr>
          <p:blipFill>
            <a:blip r:embed="rId39" cstate="print">
              <a:extLst>
                <a:ext uri="{28A0092B-C50C-407E-A947-70E740481C1C}">
                  <a14:useLocalDpi xmlns="" xmlns:a14="http://schemas.microsoft.com/office/drawing/2010/main"/>
                </a:ext>
              </a:extLst>
            </a:blip>
            <a:stretch>
              <a:fillRect/>
            </a:stretch>
          </p:blipFill>
          <p:spPr>
            <a:xfrm>
              <a:off x="409124" y="1998597"/>
              <a:ext cx="533015" cy="533015"/>
            </a:xfrm>
            <a:prstGeom prst="rect">
              <a:avLst/>
            </a:prstGeom>
          </p:spPr>
        </p:pic>
        <p:pic>
          <p:nvPicPr>
            <p:cNvPr id="244" name="Picture 243"/>
            <p:cNvPicPr>
              <a:picLocks noChangeAspect="1"/>
            </p:cNvPicPr>
            <p:nvPr/>
          </p:nvPicPr>
          <p:blipFill>
            <a:blip r:embed="rId40" cstate="print">
              <a:extLst>
                <a:ext uri="{28A0092B-C50C-407E-A947-70E740481C1C}">
                  <a14:useLocalDpi xmlns="" xmlns:a14="http://schemas.microsoft.com/office/drawing/2010/main"/>
                </a:ext>
              </a:extLst>
            </a:blip>
            <a:stretch>
              <a:fillRect/>
            </a:stretch>
          </p:blipFill>
          <p:spPr>
            <a:xfrm>
              <a:off x="2165681" y="1757335"/>
              <a:ext cx="1284624" cy="1284624"/>
            </a:xfrm>
            <a:prstGeom prst="rect">
              <a:avLst/>
            </a:prstGeom>
          </p:spPr>
        </p:pic>
        <p:pic>
          <p:nvPicPr>
            <p:cNvPr id="245" name="Picture 244"/>
            <p:cNvPicPr>
              <a:picLocks noChangeAspect="1"/>
            </p:cNvPicPr>
            <p:nvPr/>
          </p:nvPicPr>
          <p:blipFill>
            <a:blip r:embed="rId41" cstate="print">
              <a:extLst>
                <a:ext uri="{28A0092B-C50C-407E-A947-70E740481C1C}">
                  <a14:useLocalDpi xmlns="" xmlns:a14="http://schemas.microsoft.com/office/drawing/2010/main"/>
                </a:ext>
              </a:extLst>
            </a:blip>
            <a:stretch>
              <a:fillRect/>
            </a:stretch>
          </p:blipFill>
          <p:spPr>
            <a:xfrm>
              <a:off x="3357629" y="1619030"/>
              <a:ext cx="1463040" cy="1463040"/>
            </a:xfrm>
            <a:prstGeom prst="rect">
              <a:avLst/>
            </a:prstGeom>
          </p:spPr>
        </p:pic>
      </p:grpSp>
      <p:sp>
        <p:nvSpPr>
          <p:cNvPr id="246" name="Rectangle 245"/>
          <p:cNvSpPr/>
          <p:nvPr/>
        </p:nvSpPr>
        <p:spPr>
          <a:xfrm>
            <a:off x="3930197" y="141346"/>
            <a:ext cx="2935298"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“We connect everything”</a:t>
            </a:r>
            <a:br>
              <a:rPr lang="en-US" sz="1200" b="1">
                <a:solidFill>
                  <a:schemeClr val="bg1"/>
                </a:solidFill>
                <a:latin typeface="Trebuchet MS"/>
                <a:cs typeface="Trebuchet MS"/>
              </a:rPr>
            </a:br>
            <a:r>
              <a:rPr lang="en-US" sz="700" b="1">
                <a:solidFill>
                  <a:schemeClr val="bg1"/>
                </a:solidFill>
                <a:latin typeface="Trebuchet MS"/>
                <a:cs typeface="Trebuchet MS"/>
              </a:rPr>
              <a:t>Analog-Fax-Digital-IP-SIP-CSTA-TAPI-DECT-IP DECT-WLAN-LAN</a:t>
            </a:r>
            <a:endParaRPr lang="en-US" sz="1200" b="1">
              <a:solidFill>
                <a:schemeClr val="bg1"/>
              </a:solidFill>
              <a:latin typeface="Trebuchet MS"/>
              <a:cs typeface="Trebuchet MS"/>
            </a:endParaRPr>
          </a:p>
        </p:txBody>
      </p:sp>
      <p:sp>
        <p:nvSpPr>
          <p:cNvPr id="248" name="Rectangle 247"/>
          <p:cNvSpPr/>
          <p:nvPr/>
        </p:nvSpPr>
        <p:spPr>
          <a:xfrm>
            <a:off x="1312606" y="4203609"/>
            <a:ext cx="7574809"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100% ALE Lab tested and validated from ground to cloud</a:t>
            </a:r>
          </a:p>
        </p:txBody>
      </p:sp>
      <p:sp>
        <p:nvSpPr>
          <p:cNvPr id="249" name="Oval 248"/>
          <p:cNvSpPr/>
          <p:nvPr/>
        </p:nvSpPr>
        <p:spPr>
          <a:xfrm>
            <a:off x="3853997" y="184064"/>
            <a:ext cx="152400" cy="152400"/>
          </a:xfrm>
          <a:prstGeom prst="ellipse">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50" name="Oval 249"/>
          <p:cNvSpPr/>
          <p:nvPr/>
        </p:nvSpPr>
        <p:spPr>
          <a:xfrm>
            <a:off x="1234080" y="4259285"/>
            <a:ext cx="152400" cy="152400"/>
          </a:xfrm>
          <a:prstGeom prst="ellipse">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52" name="Rectangle 251"/>
          <p:cNvSpPr/>
          <p:nvPr/>
        </p:nvSpPr>
        <p:spPr>
          <a:xfrm>
            <a:off x="1285091" y="137450"/>
            <a:ext cx="2509806"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Scalability</a:t>
            </a:r>
            <a:br>
              <a:rPr lang="en-US" sz="1200" b="1">
                <a:solidFill>
                  <a:schemeClr val="bg1"/>
                </a:solidFill>
                <a:latin typeface="Trebuchet MS"/>
                <a:cs typeface="Trebuchet MS"/>
              </a:rPr>
            </a:br>
            <a:r>
              <a:rPr lang="en-US" sz="700" b="1">
                <a:solidFill>
                  <a:schemeClr val="bg1"/>
                </a:solidFill>
                <a:latin typeface="Trebuchet MS"/>
                <a:cs typeface="Trebuchet MS"/>
              </a:rPr>
              <a:t>300 users – Communications – Mobility - Collaboration</a:t>
            </a:r>
          </a:p>
        </p:txBody>
      </p:sp>
      <p:sp>
        <p:nvSpPr>
          <p:cNvPr id="253" name="Oval 252"/>
          <p:cNvSpPr/>
          <p:nvPr/>
        </p:nvSpPr>
        <p:spPr>
          <a:xfrm>
            <a:off x="1208891" y="180168"/>
            <a:ext cx="152400" cy="152400"/>
          </a:xfrm>
          <a:prstGeom prst="ellipse">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124" name="Freeform 123"/>
          <p:cNvSpPr>
            <a:spLocks noEditPoints="1"/>
          </p:cNvSpPr>
          <p:nvPr/>
        </p:nvSpPr>
        <p:spPr bwMode="auto">
          <a:xfrm>
            <a:off x="2533507" y="1467497"/>
            <a:ext cx="534863" cy="136875"/>
          </a:xfrm>
          <a:custGeom>
            <a:avLst/>
            <a:gdLst/>
            <a:ahLst/>
            <a:cxnLst>
              <a:cxn ang="0">
                <a:pos x="659" y="0"/>
              </a:cxn>
              <a:cxn ang="0">
                <a:pos x="95" y="0"/>
              </a:cxn>
              <a:cxn ang="0">
                <a:pos x="112" y="45"/>
              </a:cxn>
              <a:cxn ang="0">
                <a:pos x="41" y="116"/>
              </a:cxn>
              <a:cxn ang="0">
                <a:pos x="0" y="102"/>
              </a:cxn>
              <a:cxn ang="0">
                <a:pos x="0" y="114"/>
              </a:cxn>
              <a:cxn ang="0">
                <a:pos x="46" y="160"/>
              </a:cxn>
              <a:cxn ang="0">
                <a:pos x="659" y="160"/>
              </a:cxn>
              <a:cxn ang="0">
                <a:pos x="705" y="114"/>
              </a:cxn>
              <a:cxn ang="0">
                <a:pos x="705" y="46"/>
              </a:cxn>
              <a:cxn ang="0">
                <a:pos x="659" y="0"/>
              </a:cxn>
              <a:cxn ang="0">
                <a:pos x="38" y="70"/>
              </a:cxn>
              <a:cxn ang="0">
                <a:pos x="67" y="41"/>
              </a:cxn>
              <a:cxn ang="0">
                <a:pos x="38" y="13"/>
              </a:cxn>
              <a:cxn ang="0">
                <a:pos x="9" y="41"/>
              </a:cxn>
              <a:cxn ang="0">
                <a:pos x="38" y="70"/>
              </a:cxn>
            </a:cxnLst>
            <a:rect l="0" t="0" r="r" b="b"/>
            <a:pathLst>
              <a:path w="705" h="160">
                <a:moveTo>
                  <a:pt x="659" y="0"/>
                </a:moveTo>
                <a:cubicBezTo>
                  <a:pt x="95" y="0"/>
                  <a:pt x="95" y="0"/>
                  <a:pt x="95" y="0"/>
                </a:cubicBezTo>
                <a:cubicBezTo>
                  <a:pt x="106" y="12"/>
                  <a:pt x="112" y="28"/>
                  <a:pt x="112" y="45"/>
                </a:cubicBezTo>
                <a:cubicBezTo>
                  <a:pt x="112" y="84"/>
                  <a:pt x="80" y="116"/>
                  <a:pt x="41" y="116"/>
                </a:cubicBezTo>
                <a:cubicBezTo>
                  <a:pt x="26" y="116"/>
                  <a:pt x="11" y="111"/>
                  <a:pt x="0" y="102"/>
                </a:cubicBezTo>
                <a:cubicBezTo>
                  <a:pt x="0" y="114"/>
                  <a:pt x="0" y="114"/>
                  <a:pt x="0" y="114"/>
                </a:cubicBezTo>
                <a:cubicBezTo>
                  <a:pt x="0" y="140"/>
                  <a:pt x="20" y="160"/>
                  <a:pt x="46" y="160"/>
                </a:cubicBezTo>
                <a:cubicBezTo>
                  <a:pt x="659" y="160"/>
                  <a:pt x="659" y="160"/>
                  <a:pt x="659" y="160"/>
                </a:cubicBezTo>
                <a:cubicBezTo>
                  <a:pt x="685" y="160"/>
                  <a:pt x="705" y="140"/>
                  <a:pt x="705" y="114"/>
                </a:cubicBezTo>
                <a:cubicBezTo>
                  <a:pt x="705" y="46"/>
                  <a:pt x="705" y="46"/>
                  <a:pt x="705" y="46"/>
                </a:cubicBezTo>
                <a:cubicBezTo>
                  <a:pt x="705" y="21"/>
                  <a:pt x="685" y="0"/>
                  <a:pt x="659" y="0"/>
                </a:cubicBezTo>
                <a:close/>
                <a:moveTo>
                  <a:pt x="38" y="70"/>
                </a:moveTo>
                <a:cubicBezTo>
                  <a:pt x="54" y="70"/>
                  <a:pt x="67" y="57"/>
                  <a:pt x="67" y="41"/>
                </a:cubicBezTo>
                <a:cubicBezTo>
                  <a:pt x="67" y="26"/>
                  <a:pt x="54" y="13"/>
                  <a:pt x="38" y="13"/>
                </a:cubicBezTo>
                <a:cubicBezTo>
                  <a:pt x="22" y="13"/>
                  <a:pt x="9" y="26"/>
                  <a:pt x="9" y="41"/>
                </a:cubicBezTo>
                <a:cubicBezTo>
                  <a:pt x="9" y="57"/>
                  <a:pt x="22" y="70"/>
                  <a:pt x="38" y="70"/>
                </a:cubicBez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600">
              <a:latin typeface="+mn-lt"/>
            </a:endParaRPr>
          </a:p>
        </p:txBody>
      </p:sp>
      <p:grpSp>
        <p:nvGrpSpPr>
          <p:cNvPr id="2" name="Group 1"/>
          <p:cNvGrpSpPr/>
          <p:nvPr/>
        </p:nvGrpSpPr>
        <p:grpSpPr>
          <a:xfrm>
            <a:off x="3109031" y="1390846"/>
            <a:ext cx="434647" cy="255631"/>
            <a:chOff x="3248199" y="1605325"/>
            <a:chExt cx="502847" cy="278760"/>
          </a:xfrm>
        </p:grpSpPr>
        <p:grpSp>
          <p:nvGrpSpPr>
            <p:cNvPr id="132" name="Group 131"/>
            <p:cNvGrpSpPr>
              <a:grpSpLocks noChangeAspect="1"/>
            </p:cNvGrpSpPr>
            <p:nvPr/>
          </p:nvGrpSpPr>
          <p:grpSpPr>
            <a:xfrm>
              <a:off x="3248199" y="1653850"/>
              <a:ext cx="165661" cy="227387"/>
              <a:chOff x="523875" y="3527425"/>
              <a:chExt cx="1563688" cy="1946275"/>
            </a:xfrm>
            <a:solidFill>
              <a:schemeClr val="accent2">
                <a:lumMod val="75000"/>
              </a:schemeClr>
            </a:solidFill>
          </p:grpSpPr>
          <p:sp>
            <p:nvSpPr>
              <p:cNvPr id="133" name="Freeform 9"/>
              <p:cNvSpPr>
                <a:spLocks noChangeArrowheads="1"/>
              </p:cNvSpPr>
              <p:nvPr/>
            </p:nvSpPr>
            <p:spPr bwMode="auto">
              <a:xfrm>
                <a:off x="523875" y="3527425"/>
                <a:ext cx="203200" cy="203200"/>
              </a:xfrm>
              <a:custGeom>
                <a:avLst/>
                <a:gdLst>
                  <a:gd name="T0" fmla="*/ 282 w 564"/>
                  <a:gd name="T1" fmla="*/ 563 h 564"/>
                  <a:gd name="T2" fmla="*/ 282 w 564"/>
                  <a:gd name="T3" fmla="*/ 563 h 564"/>
                  <a:gd name="T4" fmla="*/ 563 w 564"/>
                  <a:gd name="T5" fmla="*/ 282 h 564"/>
                  <a:gd name="T6" fmla="*/ 282 w 564"/>
                  <a:gd name="T7" fmla="*/ 0 h 564"/>
                  <a:gd name="T8" fmla="*/ 0 w 564"/>
                  <a:gd name="T9" fmla="*/ 282 h 564"/>
                  <a:gd name="T10" fmla="*/ 282 w 564"/>
                  <a:gd name="T11" fmla="*/ 563 h 564"/>
                </a:gdLst>
                <a:ahLst/>
                <a:cxnLst>
                  <a:cxn ang="0">
                    <a:pos x="T0" y="T1"/>
                  </a:cxn>
                  <a:cxn ang="0">
                    <a:pos x="T2" y="T3"/>
                  </a:cxn>
                  <a:cxn ang="0">
                    <a:pos x="T4" y="T5"/>
                  </a:cxn>
                  <a:cxn ang="0">
                    <a:pos x="T6" y="T7"/>
                  </a:cxn>
                  <a:cxn ang="0">
                    <a:pos x="T8" y="T9"/>
                  </a:cxn>
                  <a:cxn ang="0">
                    <a:pos x="T10" y="T11"/>
                  </a:cxn>
                </a:cxnLst>
                <a:rect l="0" t="0" r="r" b="b"/>
                <a:pathLst>
                  <a:path w="564" h="564">
                    <a:moveTo>
                      <a:pt x="282" y="563"/>
                    </a:moveTo>
                    <a:lnTo>
                      <a:pt x="282" y="563"/>
                    </a:lnTo>
                    <a:cubicBezTo>
                      <a:pt x="438" y="563"/>
                      <a:pt x="563" y="438"/>
                      <a:pt x="563" y="282"/>
                    </a:cubicBezTo>
                    <a:cubicBezTo>
                      <a:pt x="563" y="125"/>
                      <a:pt x="438" y="0"/>
                      <a:pt x="282" y="0"/>
                    </a:cubicBezTo>
                    <a:cubicBezTo>
                      <a:pt x="126" y="0"/>
                      <a:pt x="0" y="125"/>
                      <a:pt x="0" y="282"/>
                    </a:cubicBezTo>
                    <a:cubicBezTo>
                      <a:pt x="0" y="438"/>
                      <a:pt x="126" y="563"/>
                      <a:pt x="282" y="563"/>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spcBef>
                    <a:spcPts val="0"/>
                  </a:spcBef>
                </a:pPr>
                <a:endParaRPr lang="en-US" sz="1600"/>
              </a:p>
            </p:txBody>
          </p:sp>
          <p:sp>
            <p:nvSpPr>
              <p:cNvPr id="134" name="Freeform 10"/>
              <p:cNvSpPr>
                <a:spLocks noChangeArrowheads="1"/>
              </p:cNvSpPr>
              <p:nvPr/>
            </p:nvSpPr>
            <p:spPr bwMode="auto">
              <a:xfrm>
                <a:off x="715963" y="4124325"/>
                <a:ext cx="247650" cy="1057275"/>
              </a:xfrm>
              <a:custGeom>
                <a:avLst/>
                <a:gdLst>
                  <a:gd name="T0" fmla="*/ 594 w 688"/>
                  <a:gd name="T1" fmla="*/ 0 h 2937"/>
                  <a:gd name="T2" fmla="*/ 594 w 688"/>
                  <a:gd name="T3" fmla="*/ 0 h 2937"/>
                  <a:gd name="T4" fmla="*/ 94 w 688"/>
                  <a:gd name="T5" fmla="*/ 0 h 2937"/>
                  <a:gd name="T6" fmla="*/ 0 w 688"/>
                  <a:gd name="T7" fmla="*/ 93 h 2937"/>
                  <a:gd name="T8" fmla="*/ 0 w 688"/>
                  <a:gd name="T9" fmla="*/ 2842 h 2937"/>
                  <a:gd name="T10" fmla="*/ 94 w 688"/>
                  <a:gd name="T11" fmla="*/ 2936 h 2937"/>
                  <a:gd name="T12" fmla="*/ 594 w 688"/>
                  <a:gd name="T13" fmla="*/ 2936 h 2937"/>
                  <a:gd name="T14" fmla="*/ 687 w 688"/>
                  <a:gd name="T15" fmla="*/ 2842 h 2937"/>
                  <a:gd name="T16" fmla="*/ 687 w 688"/>
                  <a:gd name="T17" fmla="*/ 93 h 2937"/>
                  <a:gd name="T18" fmla="*/ 594 w 688"/>
                  <a:gd name="T19" fmla="*/ 0 h 2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8" h="2937">
                    <a:moveTo>
                      <a:pt x="594" y="0"/>
                    </a:moveTo>
                    <a:lnTo>
                      <a:pt x="594" y="0"/>
                    </a:lnTo>
                    <a:cubicBezTo>
                      <a:pt x="94" y="0"/>
                      <a:pt x="94" y="0"/>
                      <a:pt x="94" y="0"/>
                    </a:cubicBezTo>
                    <a:cubicBezTo>
                      <a:pt x="31" y="0"/>
                      <a:pt x="0" y="31"/>
                      <a:pt x="0" y="93"/>
                    </a:cubicBezTo>
                    <a:cubicBezTo>
                      <a:pt x="0" y="2842"/>
                      <a:pt x="0" y="2842"/>
                      <a:pt x="0" y="2842"/>
                    </a:cubicBezTo>
                    <a:cubicBezTo>
                      <a:pt x="0" y="2874"/>
                      <a:pt x="31" y="2936"/>
                      <a:pt x="94" y="2936"/>
                    </a:cubicBezTo>
                    <a:cubicBezTo>
                      <a:pt x="594" y="2936"/>
                      <a:pt x="594" y="2936"/>
                      <a:pt x="594" y="2936"/>
                    </a:cubicBezTo>
                    <a:cubicBezTo>
                      <a:pt x="656" y="2936"/>
                      <a:pt x="687" y="2874"/>
                      <a:pt x="687" y="2842"/>
                    </a:cubicBezTo>
                    <a:cubicBezTo>
                      <a:pt x="687" y="93"/>
                      <a:pt x="687" y="93"/>
                      <a:pt x="687" y="93"/>
                    </a:cubicBezTo>
                    <a:cubicBezTo>
                      <a:pt x="687" y="31"/>
                      <a:pt x="656" y="0"/>
                      <a:pt x="594"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spcBef>
                    <a:spcPts val="0"/>
                  </a:spcBef>
                </a:pPr>
                <a:endParaRPr lang="en-US" sz="1600"/>
              </a:p>
            </p:txBody>
          </p:sp>
          <p:sp>
            <p:nvSpPr>
              <p:cNvPr id="135" name="Freeform 11"/>
              <p:cNvSpPr>
                <a:spLocks noChangeArrowheads="1"/>
              </p:cNvSpPr>
              <p:nvPr/>
            </p:nvSpPr>
            <p:spPr bwMode="auto">
              <a:xfrm>
                <a:off x="523875" y="3527425"/>
                <a:ext cx="1563688" cy="1946275"/>
              </a:xfrm>
              <a:custGeom>
                <a:avLst/>
                <a:gdLst>
                  <a:gd name="T0" fmla="*/ 3281 w 4344"/>
                  <a:gd name="T1" fmla="*/ 0 h 5407"/>
                  <a:gd name="T2" fmla="*/ 1063 w 4344"/>
                  <a:gd name="T3" fmla="*/ 282 h 5407"/>
                  <a:gd name="T4" fmla="*/ 0 w 4344"/>
                  <a:gd name="T5" fmla="*/ 969 h 5407"/>
                  <a:gd name="T6" fmla="*/ 1063 w 4344"/>
                  <a:gd name="T7" fmla="*/ 5406 h 5407"/>
                  <a:gd name="T8" fmla="*/ 4343 w 4344"/>
                  <a:gd name="T9" fmla="*/ 4343 h 5407"/>
                  <a:gd name="T10" fmla="*/ 3281 w 4344"/>
                  <a:gd name="T11" fmla="*/ 0 h 5407"/>
                  <a:gd name="T12" fmla="*/ 1407 w 4344"/>
                  <a:gd name="T13" fmla="*/ 4499 h 5407"/>
                  <a:gd name="T14" fmla="*/ 1126 w 4344"/>
                  <a:gd name="T15" fmla="*/ 4781 h 5407"/>
                  <a:gd name="T16" fmla="*/ 344 w 4344"/>
                  <a:gd name="T17" fmla="*/ 4499 h 5407"/>
                  <a:gd name="T18" fmla="*/ 626 w 4344"/>
                  <a:gd name="T19" fmla="*/ 1469 h 5407"/>
                  <a:gd name="T20" fmla="*/ 1407 w 4344"/>
                  <a:gd name="T21" fmla="*/ 1750 h 5407"/>
                  <a:gd name="T22" fmla="*/ 2250 w 4344"/>
                  <a:gd name="T23" fmla="*/ 4187 h 5407"/>
                  <a:gd name="T24" fmla="*/ 2187 w 4344"/>
                  <a:gd name="T25" fmla="*/ 4218 h 5407"/>
                  <a:gd name="T26" fmla="*/ 1782 w 4344"/>
                  <a:gd name="T27" fmla="*/ 4187 h 5407"/>
                  <a:gd name="T28" fmla="*/ 1813 w 4344"/>
                  <a:gd name="T29" fmla="*/ 3843 h 5407"/>
                  <a:gd name="T30" fmla="*/ 2250 w 4344"/>
                  <a:gd name="T31" fmla="*/ 3874 h 5407"/>
                  <a:gd name="T32" fmla="*/ 2250 w 4344"/>
                  <a:gd name="T33" fmla="*/ 3656 h 5407"/>
                  <a:gd name="T34" fmla="*/ 2187 w 4344"/>
                  <a:gd name="T35" fmla="*/ 3687 h 5407"/>
                  <a:gd name="T36" fmla="*/ 1782 w 4344"/>
                  <a:gd name="T37" fmla="*/ 3656 h 5407"/>
                  <a:gd name="T38" fmla="*/ 1813 w 4344"/>
                  <a:gd name="T39" fmla="*/ 3312 h 5407"/>
                  <a:gd name="T40" fmla="*/ 2250 w 4344"/>
                  <a:gd name="T41" fmla="*/ 3343 h 5407"/>
                  <a:gd name="T42" fmla="*/ 2250 w 4344"/>
                  <a:gd name="T43" fmla="*/ 3124 h 5407"/>
                  <a:gd name="T44" fmla="*/ 2187 w 4344"/>
                  <a:gd name="T45" fmla="*/ 3156 h 5407"/>
                  <a:gd name="T46" fmla="*/ 1782 w 4344"/>
                  <a:gd name="T47" fmla="*/ 3124 h 5407"/>
                  <a:gd name="T48" fmla="*/ 1813 w 4344"/>
                  <a:gd name="T49" fmla="*/ 2812 h 5407"/>
                  <a:gd name="T50" fmla="*/ 2250 w 4344"/>
                  <a:gd name="T51" fmla="*/ 2843 h 5407"/>
                  <a:gd name="T52" fmla="*/ 2875 w 4344"/>
                  <a:gd name="T53" fmla="*/ 4187 h 5407"/>
                  <a:gd name="T54" fmla="*/ 2812 w 4344"/>
                  <a:gd name="T55" fmla="*/ 4218 h 5407"/>
                  <a:gd name="T56" fmla="*/ 2406 w 4344"/>
                  <a:gd name="T57" fmla="*/ 4187 h 5407"/>
                  <a:gd name="T58" fmla="*/ 2437 w 4344"/>
                  <a:gd name="T59" fmla="*/ 3843 h 5407"/>
                  <a:gd name="T60" fmla="*/ 2875 w 4344"/>
                  <a:gd name="T61" fmla="*/ 3874 h 5407"/>
                  <a:gd name="T62" fmla="*/ 2875 w 4344"/>
                  <a:gd name="T63" fmla="*/ 3656 h 5407"/>
                  <a:gd name="T64" fmla="*/ 2812 w 4344"/>
                  <a:gd name="T65" fmla="*/ 3687 h 5407"/>
                  <a:gd name="T66" fmla="*/ 2406 w 4344"/>
                  <a:gd name="T67" fmla="*/ 3656 h 5407"/>
                  <a:gd name="T68" fmla="*/ 2437 w 4344"/>
                  <a:gd name="T69" fmla="*/ 3312 h 5407"/>
                  <a:gd name="T70" fmla="*/ 2875 w 4344"/>
                  <a:gd name="T71" fmla="*/ 3343 h 5407"/>
                  <a:gd name="T72" fmla="*/ 2875 w 4344"/>
                  <a:gd name="T73" fmla="*/ 3124 h 5407"/>
                  <a:gd name="T74" fmla="*/ 2812 w 4344"/>
                  <a:gd name="T75" fmla="*/ 3156 h 5407"/>
                  <a:gd name="T76" fmla="*/ 2406 w 4344"/>
                  <a:gd name="T77" fmla="*/ 3124 h 5407"/>
                  <a:gd name="T78" fmla="*/ 2437 w 4344"/>
                  <a:gd name="T79" fmla="*/ 2812 h 5407"/>
                  <a:gd name="T80" fmla="*/ 2875 w 4344"/>
                  <a:gd name="T81" fmla="*/ 2843 h 5407"/>
                  <a:gd name="T82" fmla="*/ 3500 w 4344"/>
                  <a:gd name="T83" fmla="*/ 4187 h 5407"/>
                  <a:gd name="T84" fmla="*/ 3468 w 4344"/>
                  <a:gd name="T85" fmla="*/ 4218 h 5407"/>
                  <a:gd name="T86" fmla="*/ 3031 w 4344"/>
                  <a:gd name="T87" fmla="*/ 4187 h 5407"/>
                  <a:gd name="T88" fmla="*/ 3093 w 4344"/>
                  <a:gd name="T89" fmla="*/ 3843 h 5407"/>
                  <a:gd name="T90" fmla="*/ 3500 w 4344"/>
                  <a:gd name="T91" fmla="*/ 3874 h 5407"/>
                  <a:gd name="T92" fmla="*/ 3500 w 4344"/>
                  <a:gd name="T93" fmla="*/ 3656 h 5407"/>
                  <a:gd name="T94" fmla="*/ 3468 w 4344"/>
                  <a:gd name="T95" fmla="*/ 3687 h 5407"/>
                  <a:gd name="T96" fmla="*/ 3031 w 4344"/>
                  <a:gd name="T97" fmla="*/ 3656 h 5407"/>
                  <a:gd name="T98" fmla="*/ 3093 w 4344"/>
                  <a:gd name="T99" fmla="*/ 3312 h 5407"/>
                  <a:gd name="T100" fmla="*/ 3500 w 4344"/>
                  <a:gd name="T101" fmla="*/ 3343 h 5407"/>
                  <a:gd name="T102" fmla="*/ 3500 w 4344"/>
                  <a:gd name="T103" fmla="*/ 3124 h 5407"/>
                  <a:gd name="T104" fmla="*/ 3468 w 4344"/>
                  <a:gd name="T105" fmla="*/ 3156 h 5407"/>
                  <a:gd name="T106" fmla="*/ 3031 w 4344"/>
                  <a:gd name="T107" fmla="*/ 3124 h 5407"/>
                  <a:gd name="T108" fmla="*/ 3093 w 4344"/>
                  <a:gd name="T109" fmla="*/ 2812 h 5407"/>
                  <a:gd name="T110" fmla="*/ 3500 w 4344"/>
                  <a:gd name="T111" fmla="*/ 2843 h 5407"/>
                  <a:gd name="T112" fmla="*/ 3625 w 4344"/>
                  <a:gd name="T113" fmla="*/ 1625 h 5407"/>
                  <a:gd name="T114" fmla="*/ 3375 w 4344"/>
                  <a:gd name="T115" fmla="*/ 1907 h 5407"/>
                  <a:gd name="T116" fmla="*/ 1657 w 4344"/>
                  <a:gd name="T117" fmla="*/ 1625 h 5407"/>
                  <a:gd name="T118" fmla="*/ 1876 w 4344"/>
                  <a:gd name="T119" fmla="*/ 719 h 5407"/>
                  <a:gd name="T120" fmla="*/ 3625 w 4344"/>
                  <a:gd name="T121" fmla="*/ 1000 h 5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44" h="5407">
                    <a:moveTo>
                      <a:pt x="3281" y="0"/>
                    </a:moveTo>
                    <a:lnTo>
                      <a:pt x="3281" y="0"/>
                    </a:lnTo>
                    <a:cubicBezTo>
                      <a:pt x="1001" y="0"/>
                      <a:pt x="1001" y="0"/>
                      <a:pt x="1001" y="0"/>
                    </a:cubicBezTo>
                    <a:cubicBezTo>
                      <a:pt x="1032" y="94"/>
                      <a:pt x="1063" y="188"/>
                      <a:pt x="1063" y="282"/>
                    </a:cubicBezTo>
                    <a:cubicBezTo>
                      <a:pt x="1063" y="688"/>
                      <a:pt x="719" y="1032"/>
                      <a:pt x="313" y="1032"/>
                    </a:cubicBezTo>
                    <a:cubicBezTo>
                      <a:pt x="188" y="1032"/>
                      <a:pt x="94" y="1000"/>
                      <a:pt x="0" y="969"/>
                    </a:cubicBezTo>
                    <a:cubicBezTo>
                      <a:pt x="0" y="4343"/>
                      <a:pt x="0" y="4343"/>
                      <a:pt x="0" y="4343"/>
                    </a:cubicBezTo>
                    <a:cubicBezTo>
                      <a:pt x="0" y="4937"/>
                      <a:pt x="501" y="5406"/>
                      <a:pt x="1063" y="5406"/>
                    </a:cubicBezTo>
                    <a:cubicBezTo>
                      <a:pt x="3281" y="5406"/>
                      <a:pt x="3281" y="5406"/>
                      <a:pt x="3281" y="5406"/>
                    </a:cubicBezTo>
                    <a:cubicBezTo>
                      <a:pt x="3875" y="5406"/>
                      <a:pt x="4343" y="4937"/>
                      <a:pt x="4343" y="4343"/>
                    </a:cubicBezTo>
                    <a:cubicBezTo>
                      <a:pt x="4343" y="1063"/>
                      <a:pt x="4343" y="1063"/>
                      <a:pt x="4343" y="1063"/>
                    </a:cubicBezTo>
                    <a:cubicBezTo>
                      <a:pt x="4343" y="469"/>
                      <a:pt x="3875" y="0"/>
                      <a:pt x="3281" y="0"/>
                    </a:cubicBezTo>
                    <a:close/>
                    <a:moveTo>
                      <a:pt x="1407" y="4499"/>
                    </a:moveTo>
                    <a:lnTo>
                      <a:pt x="1407" y="4499"/>
                    </a:lnTo>
                    <a:lnTo>
                      <a:pt x="1407" y="4499"/>
                    </a:lnTo>
                    <a:cubicBezTo>
                      <a:pt x="1407" y="4655"/>
                      <a:pt x="1282" y="4781"/>
                      <a:pt x="1126" y="4781"/>
                    </a:cubicBezTo>
                    <a:cubicBezTo>
                      <a:pt x="626" y="4781"/>
                      <a:pt x="626" y="4781"/>
                      <a:pt x="626" y="4781"/>
                    </a:cubicBezTo>
                    <a:cubicBezTo>
                      <a:pt x="469" y="4781"/>
                      <a:pt x="344" y="4655"/>
                      <a:pt x="344" y="4499"/>
                    </a:cubicBezTo>
                    <a:cubicBezTo>
                      <a:pt x="344" y="1750"/>
                      <a:pt x="344" y="1750"/>
                      <a:pt x="344" y="1750"/>
                    </a:cubicBezTo>
                    <a:cubicBezTo>
                      <a:pt x="344" y="1594"/>
                      <a:pt x="469" y="1469"/>
                      <a:pt x="626" y="1469"/>
                    </a:cubicBezTo>
                    <a:cubicBezTo>
                      <a:pt x="1126" y="1469"/>
                      <a:pt x="1126" y="1469"/>
                      <a:pt x="1126" y="1469"/>
                    </a:cubicBezTo>
                    <a:cubicBezTo>
                      <a:pt x="1282" y="1469"/>
                      <a:pt x="1407" y="1594"/>
                      <a:pt x="1407" y="1750"/>
                    </a:cubicBezTo>
                    <a:lnTo>
                      <a:pt x="1407" y="4499"/>
                    </a:lnTo>
                    <a:close/>
                    <a:moveTo>
                      <a:pt x="2250" y="4187"/>
                    </a:moveTo>
                    <a:lnTo>
                      <a:pt x="2250" y="4187"/>
                    </a:lnTo>
                    <a:cubicBezTo>
                      <a:pt x="2250" y="4187"/>
                      <a:pt x="2218" y="4218"/>
                      <a:pt x="2187" y="4218"/>
                    </a:cubicBezTo>
                    <a:cubicBezTo>
                      <a:pt x="1813" y="4218"/>
                      <a:pt x="1813" y="4218"/>
                      <a:pt x="1813" y="4218"/>
                    </a:cubicBezTo>
                    <a:lnTo>
                      <a:pt x="1782" y="4187"/>
                    </a:lnTo>
                    <a:cubicBezTo>
                      <a:pt x="1782" y="3874"/>
                      <a:pt x="1782" y="3874"/>
                      <a:pt x="1782" y="3874"/>
                    </a:cubicBezTo>
                    <a:lnTo>
                      <a:pt x="1813" y="3843"/>
                    </a:lnTo>
                    <a:cubicBezTo>
                      <a:pt x="2187" y="3843"/>
                      <a:pt x="2187" y="3843"/>
                      <a:pt x="2187" y="3843"/>
                    </a:cubicBezTo>
                    <a:cubicBezTo>
                      <a:pt x="2218" y="3843"/>
                      <a:pt x="2250" y="3874"/>
                      <a:pt x="2250" y="3874"/>
                    </a:cubicBezTo>
                    <a:lnTo>
                      <a:pt x="2250" y="4187"/>
                    </a:lnTo>
                    <a:close/>
                    <a:moveTo>
                      <a:pt x="2250" y="3656"/>
                    </a:moveTo>
                    <a:lnTo>
                      <a:pt x="2250" y="3656"/>
                    </a:lnTo>
                    <a:cubicBezTo>
                      <a:pt x="2250" y="3656"/>
                      <a:pt x="2218" y="3687"/>
                      <a:pt x="2187" y="3687"/>
                    </a:cubicBezTo>
                    <a:cubicBezTo>
                      <a:pt x="1813" y="3687"/>
                      <a:pt x="1813" y="3687"/>
                      <a:pt x="1813" y="3687"/>
                    </a:cubicBezTo>
                    <a:lnTo>
                      <a:pt x="1782" y="3656"/>
                    </a:lnTo>
                    <a:cubicBezTo>
                      <a:pt x="1782" y="3343"/>
                      <a:pt x="1782" y="3343"/>
                      <a:pt x="1782" y="3343"/>
                    </a:cubicBezTo>
                    <a:lnTo>
                      <a:pt x="1813" y="3312"/>
                    </a:lnTo>
                    <a:cubicBezTo>
                      <a:pt x="2187" y="3312"/>
                      <a:pt x="2187" y="3312"/>
                      <a:pt x="2187" y="3312"/>
                    </a:cubicBezTo>
                    <a:cubicBezTo>
                      <a:pt x="2218" y="3312"/>
                      <a:pt x="2250" y="3343"/>
                      <a:pt x="2250" y="3343"/>
                    </a:cubicBezTo>
                    <a:lnTo>
                      <a:pt x="2250" y="3656"/>
                    </a:lnTo>
                    <a:close/>
                    <a:moveTo>
                      <a:pt x="2250" y="3124"/>
                    </a:moveTo>
                    <a:lnTo>
                      <a:pt x="2250" y="3124"/>
                    </a:lnTo>
                    <a:cubicBezTo>
                      <a:pt x="2250" y="3156"/>
                      <a:pt x="2218" y="3156"/>
                      <a:pt x="2187" y="3156"/>
                    </a:cubicBezTo>
                    <a:cubicBezTo>
                      <a:pt x="1813" y="3156"/>
                      <a:pt x="1813" y="3156"/>
                      <a:pt x="1813" y="3156"/>
                    </a:cubicBezTo>
                    <a:cubicBezTo>
                      <a:pt x="1813" y="3156"/>
                      <a:pt x="1782" y="3156"/>
                      <a:pt x="1782" y="3124"/>
                    </a:cubicBezTo>
                    <a:cubicBezTo>
                      <a:pt x="1782" y="2843"/>
                      <a:pt x="1782" y="2843"/>
                      <a:pt x="1782" y="2843"/>
                    </a:cubicBezTo>
                    <a:cubicBezTo>
                      <a:pt x="1782" y="2812"/>
                      <a:pt x="1813" y="2812"/>
                      <a:pt x="1813" y="2812"/>
                    </a:cubicBezTo>
                    <a:cubicBezTo>
                      <a:pt x="2187" y="2812"/>
                      <a:pt x="2187" y="2812"/>
                      <a:pt x="2187" y="2812"/>
                    </a:cubicBezTo>
                    <a:cubicBezTo>
                      <a:pt x="2218" y="2812"/>
                      <a:pt x="2250" y="2812"/>
                      <a:pt x="2250" y="2843"/>
                    </a:cubicBezTo>
                    <a:lnTo>
                      <a:pt x="2250" y="3124"/>
                    </a:lnTo>
                    <a:close/>
                    <a:moveTo>
                      <a:pt x="2875" y="4187"/>
                    </a:moveTo>
                    <a:lnTo>
                      <a:pt x="2875" y="4187"/>
                    </a:lnTo>
                    <a:cubicBezTo>
                      <a:pt x="2875" y="4187"/>
                      <a:pt x="2843" y="4218"/>
                      <a:pt x="2812" y="4218"/>
                    </a:cubicBezTo>
                    <a:cubicBezTo>
                      <a:pt x="2437" y="4218"/>
                      <a:pt x="2437" y="4218"/>
                      <a:pt x="2437" y="4218"/>
                    </a:cubicBezTo>
                    <a:lnTo>
                      <a:pt x="2406" y="4187"/>
                    </a:lnTo>
                    <a:cubicBezTo>
                      <a:pt x="2406" y="3874"/>
                      <a:pt x="2406" y="3874"/>
                      <a:pt x="2406" y="3874"/>
                    </a:cubicBezTo>
                    <a:lnTo>
                      <a:pt x="2437" y="3843"/>
                    </a:lnTo>
                    <a:cubicBezTo>
                      <a:pt x="2812" y="3843"/>
                      <a:pt x="2812" y="3843"/>
                      <a:pt x="2812" y="3843"/>
                    </a:cubicBezTo>
                    <a:cubicBezTo>
                      <a:pt x="2843" y="3843"/>
                      <a:pt x="2875" y="3874"/>
                      <a:pt x="2875" y="3874"/>
                    </a:cubicBezTo>
                    <a:lnTo>
                      <a:pt x="2875" y="4187"/>
                    </a:lnTo>
                    <a:close/>
                    <a:moveTo>
                      <a:pt x="2875" y="3656"/>
                    </a:moveTo>
                    <a:lnTo>
                      <a:pt x="2875" y="3656"/>
                    </a:lnTo>
                    <a:cubicBezTo>
                      <a:pt x="2875" y="3656"/>
                      <a:pt x="2843" y="3687"/>
                      <a:pt x="2812" y="3687"/>
                    </a:cubicBezTo>
                    <a:cubicBezTo>
                      <a:pt x="2437" y="3687"/>
                      <a:pt x="2437" y="3687"/>
                      <a:pt x="2437" y="3687"/>
                    </a:cubicBezTo>
                    <a:lnTo>
                      <a:pt x="2406" y="3656"/>
                    </a:lnTo>
                    <a:cubicBezTo>
                      <a:pt x="2406" y="3343"/>
                      <a:pt x="2406" y="3343"/>
                      <a:pt x="2406" y="3343"/>
                    </a:cubicBezTo>
                    <a:lnTo>
                      <a:pt x="2437" y="3312"/>
                    </a:lnTo>
                    <a:cubicBezTo>
                      <a:pt x="2812" y="3312"/>
                      <a:pt x="2812" y="3312"/>
                      <a:pt x="2812" y="3312"/>
                    </a:cubicBezTo>
                    <a:cubicBezTo>
                      <a:pt x="2843" y="3312"/>
                      <a:pt x="2875" y="3343"/>
                      <a:pt x="2875" y="3343"/>
                    </a:cubicBezTo>
                    <a:lnTo>
                      <a:pt x="2875" y="3656"/>
                    </a:lnTo>
                    <a:close/>
                    <a:moveTo>
                      <a:pt x="2875" y="3124"/>
                    </a:moveTo>
                    <a:lnTo>
                      <a:pt x="2875" y="3124"/>
                    </a:lnTo>
                    <a:cubicBezTo>
                      <a:pt x="2875" y="3156"/>
                      <a:pt x="2843" y="3156"/>
                      <a:pt x="2812" y="3156"/>
                    </a:cubicBezTo>
                    <a:cubicBezTo>
                      <a:pt x="2437" y="3156"/>
                      <a:pt x="2437" y="3156"/>
                      <a:pt x="2437" y="3156"/>
                    </a:cubicBezTo>
                    <a:cubicBezTo>
                      <a:pt x="2437" y="3156"/>
                      <a:pt x="2406" y="3156"/>
                      <a:pt x="2406" y="3124"/>
                    </a:cubicBezTo>
                    <a:cubicBezTo>
                      <a:pt x="2406" y="2843"/>
                      <a:pt x="2406" y="2843"/>
                      <a:pt x="2406" y="2843"/>
                    </a:cubicBezTo>
                    <a:cubicBezTo>
                      <a:pt x="2406" y="2812"/>
                      <a:pt x="2437" y="2812"/>
                      <a:pt x="2437" y="2812"/>
                    </a:cubicBezTo>
                    <a:cubicBezTo>
                      <a:pt x="2812" y="2812"/>
                      <a:pt x="2812" y="2812"/>
                      <a:pt x="2812" y="2812"/>
                    </a:cubicBezTo>
                    <a:cubicBezTo>
                      <a:pt x="2843" y="2812"/>
                      <a:pt x="2875" y="2812"/>
                      <a:pt x="2875" y="2843"/>
                    </a:cubicBezTo>
                    <a:lnTo>
                      <a:pt x="2875" y="3124"/>
                    </a:lnTo>
                    <a:close/>
                    <a:moveTo>
                      <a:pt x="3500" y="4187"/>
                    </a:moveTo>
                    <a:lnTo>
                      <a:pt x="3500" y="4187"/>
                    </a:lnTo>
                    <a:lnTo>
                      <a:pt x="3468" y="4218"/>
                    </a:lnTo>
                    <a:cubicBezTo>
                      <a:pt x="3093" y="4218"/>
                      <a:pt x="3093" y="4218"/>
                      <a:pt x="3093" y="4218"/>
                    </a:cubicBezTo>
                    <a:cubicBezTo>
                      <a:pt x="3062" y="4218"/>
                      <a:pt x="3031" y="4187"/>
                      <a:pt x="3031" y="4187"/>
                    </a:cubicBezTo>
                    <a:cubicBezTo>
                      <a:pt x="3031" y="3874"/>
                      <a:pt x="3031" y="3874"/>
                      <a:pt x="3031" y="3874"/>
                    </a:cubicBezTo>
                    <a:cubicBezTo>
                      <a:pt x="3031" y="3874"/>
                      <a:pt x="3062" y="3843"/>
                      <a:pt x="3093" y="3843"/>
                    </a:cubicBezTo>
                    <a:cubicBezTo>
                      <a:pt x="3468" y="3843"/>
                      <a:pt x="3468" y="3843"/>
                      <a:pt x="3468" y="3843"/>
                    </a:cubicBezTo>
                    <a:lnTo>
                      <a:pt x="3500" y="3874"/>
                    </a:lnTo>
                    <a:lnTo>
                      <a:pt x="3500" y="4187"/>
                    </a:lnTo>
                    <a:close/>
                    <a:moveTo>
                      <a:pt x="3500" y="3656"/>
                    </a:moveTo>
                    <a:lnTo>
                      <a:pt x="3500" y="3656"/>
                    </a:lnTo>
                    <a:lnTo>
                      <a:pt x="3468" y="3687"/>
                    </a:lnTo>
                    <a:cubicBezTo>
                      <a:pt x="3093" y="3687"/>
                      <a:pt x="3093" y="3687"/>
                      <a:pt x="3093" y="3687"/>
                    </a:cubicBezTo>
                    <a:cubicBezTo>
                      <a:pt x="3062" y="3687"/>
                      <a:pt x="3031" y="3656"/>
                      <a:pt x="3031" y="3656"/>
                    </a:cubicBezTo>
                    <a:cubicBezTo>
                      <a:pt x="3031" y="3343"/>
                      <a:pt x="3031" y="3343"/>
                      <a:pt x="3031" y="3343"/>
                    </a:cubicBezTo>
                    <a:cubicBezTo>
                      <a:pt x="3031" y="3343"/>
                      <a:pt x="3062" y="3312"/>
                      <a:pt x="3093" y="3312"/>
                    </a:cubicBezTo>
                    <a:cubicBezTo>
                      <a:pt x="3468" y="3312"/>
                      <a:pt x="3468" y="3312"/>
                      <a:pt x="3468" y="3312"/>
                    </a:cubicBezTo>
                    <a:lnTo>
                      <a:pt x="3500" y="3343"/>
                    </a:lnTo>
                    <a:lnTo>
                      <a:pt x="3500" y="3656"/>
                    </a:lnTo>
                    <a:close/>
                    <a:moveTo>
                      <a:pt x="3500" y="3124"/>
                    </a:moveTo>
                    <a:lnTo>
                      <a:pt x="3500" y="3124"/>
                    </a:lnTo>
                    <a:cubicBezTo>
                      <a:pt x="3500" y="3156"/>
                      <a:pt x="3468" y="3156"/>
                      <a:pt x="3468" y="3156"/>
                    </a:cubicBezTo>
                    <a:cubicBezTo>
                      <a:pt x="3093" y="3156"/>
                      <a:pt x="3093" y="3156"/>
                      <a:pt x="3093" y="3156"/>
                    </a:cubicBezTo>
                    <a:cubicBezTo>
                      <a:pt x="3062" y="3156"/>
                      <a:pt x="3031" y="3156"/>
                      <a:pt x="3031" y="3124"/>
                    </a:cubicBezTo>
                    <a:cubicBezTo>
                      <a:pt x="3031" y="2843"/>
                      <a:pt x="3031" y="2843"/>
                      <a:pt x="3031" y="2843"/>
                    </a:cubicBezTo>
                    <a:cubicBezTo>
                      <a:pt x="3031" y="2812"/>
                      <a:pt x="3062" y="2812"/>
                      <a:pt x="3093" y="2812"/>
                    </a:cubicBezTo>
                    <a:cubicBezTo>
                      <a:pt x="3468" y="2812"/>
                      <a:pt x="3468" y="2812"/>
                      <a:pt x="3468" y="2812"/>
                    </a:cubicBezTo>
                    <a:cubicBezTo>
                      <a:pt x="3468" y="2812"/>
                      <a:pt x="3500" y="2812"/>
                      <a:pt x="3500" y="2843"/>
                    </a:cubicBezTo>
                    <a:lnTo>
                      <a:pt x="3500" y="3124"/>
                    </a:lnTo>
                    <a:close/>
                    <a:moveTo>
                      <a:pt x="3625" y="1625"/>
                    </a:moveTo>
                    <a:lnTo>
                      <a:pt x="3625" y="1625"/>
                    </a:lnTo>
                    <a:cubicBezTo>
                      <a:pt x="3625" y="1782"/>
                      <a:pt x="3531" y="1907"/>
                      <a:pt x="3375" y="1907"/>
                    </a:cubicBezTo>
                    <a:cubicBezTo>
                      <a:pt x="1876" y="1907"/>
                      <a:pt x="1876" y="1907"/>
                      <a:pt x="1876" y="1907"/>
                    </a:cubicBezTo>
                    <a:cubicBezTo>
                      <a:pt x="1751" y="1907"/>
                      <a:pt x="1657" y="1782"/>
                      <a:pt x="1657" y="1625"/>
                    </a:cubicBezTo>
                    <a:cubicBezTo>
                      <a:pt x="1657" y="1000"/>
                      <a:pt x="1657" y="1000"/>
                      <a:pt x="1657" y="1000"/>
                    </a:cubicBezTo>
                    <a:cubicBezTo>
                      <a:pt x="1657" y="844"/>
                      <a:pt x="1751" y="719"/>
                      <a:pt x="1876" y="719"/>
                    </a:cubicBezTo>
                    <a:cubicBezTo>
                      <a:pt x="3375" y="719"/>
                      <a:pt x="3375" y="719"/>
                      <a:pt x="3375" y="719"/>
                    </a:cubicBezTo>
                    <a:cubicBezTo>
                      <a:pt x="3531" y="719"/>
                      <a:pt x="3625" y="844"/>
                      <a:pt x="3625" y="1000"/>
                    </a:cubicBezTo>
                    <a:lnTo>
                      <a:pt x="3625" y="1625"/>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a:spcBef>
                    <a:spcPts val="0"/>
                  </a:spcBef>
                </a:pPr>
                <a:endParaRPr lang="en-US" sz="1600"/>
              </a:p>
            </p:txBody>
          </p:sp>
        </p:grpSp>
        <p:sp>
          <p:nvSpPr>
            <p:cNvPr id="136" name="Freeform 14"/>
            <p:cNvSpPr>
              <a:spLocks noEditPoints="1"/>
            </p:cNvSpPr>
            <p:nvPr/>
          </p:nvSpPr>
          <p:spPr bwMode="auto">
            <a:xfrm>
              <a:off x="3520695" y="1605325"/>
              <a:ext cx="230351" cy="278760"/>
            </a:xfrm>
            <a:custGeom>
              <a:avLst/>
              <a:gdLst/>
              <a:ahLst/>
              <a:cxnLst>
                <a:cxn ang="0">
                  <a:pos x="495" y="423"/>
                </a:cxn>
                <a:cxn ang="0">
                  <a:pos x="380" y="753"/>
                </a:cxn>
                <a:cxn ang="0">
                  <a:pos x="0" y="638"/>
                </a:cxn>
                <a:cxn ang="0">
                  <a:pos x="0" y="214"/>
                </a:cxn>
                <a:cxn ang="0">
                  <a:pos x="126" y="168"/>
                </a:cxn>
                <a:cxn ang="0">
                  <a:pos x="362" y="7"/>
                </a:cxn>
                <a:cxn ang="0">
                  <a:pos x="369" y="38"/>
                </a:cxn>
                <a:cxn ang="0">
                  <a:pos x="380" y="111"/>
                </a:cxn>
                <a:cxn ang="0">
                  <a:pos x="495" y="279"/>
                </a:cxn>
                <a:cxn ang="0">
                  <a:pos x="594" y="234"/>
                </a:cxn>
                <a:cxn ang="0">
                  <a:pos x="581" y="266"/>
                </a:cxn>
                <a:cxn ang="0">
                  <a:pos x="495" y="374"/>
                </a:cxn>
                <a:cxn ang="0">
                  <a:pos x="649" y="312"/>
                </a:cxn>
                <a:cxn ang="0">
                  <a:pos x="55" y="195"/>
                </a:cxn>
                <a:cxn ang="0">
                  <a:pos x="55" y="140"/>
                </a:cxn>
                <a:cxn ang="0">
                  <a:pos x="55" y="195"/>
                </a:cxn>
                <a:cxn ang="0">
                  <a:pos x="116" y="255"/>
                </a:cxn>
                <a:cxn ang="0">
                  <a:pos x="390" y="317"/>
                </a:cxn>
                <a:cxn ang="0">
                  <a:pos x="141" y="268"/>
                </a:cxn>
                <a:cxn ang="0">
                  <a:pos x="126" y="283"/>
                </a:cxn>
                <a:cxn ang="0">
                  <a:pos x="141" y="268"/>
                </a:cxn>
                <a:cxn ang="0">
                  <a:pos x="126" y="291"/>
                </a:cxn>
                <a:cxn ang="0">
                  <a:pos x="141" y="306"/>
                </a:cxn>
                <a:cxn ang="0">
                  <a:pos x="163" y="268"/>
                </a:cxn>
                <a:cxn ang="0">
                  <a:pos x="148" y="283"/>
                </a:cxn>
                <a:cxn ang="0">
                  <a:pos x="163" y="268"/>
                </a:cxn>
                <a:cxn ang="0">
                  <a:pos x="148" y="291"/>
                </a:cxn>
                <a:cxn ang="0">
                  <a:pos x="163" y="306"/>
                </a:cxn>
                <a:cxn ang="0">
                  <a:pos x="184" y="268"/>
                </a:cxn>
                <a:cxn ang="0">
                  <a:pos x="169" y="283"/>
                </a:cxn>
                <a:cxn ang="0">
                  <a:pos x="184" y="268"/>
                </a:cxn>
                <a:cxn ang="0">
                  <a:pos x="169" y="291"/>
                </a:cxn>
                <a:cxn ang="0">
                  <a:pos x="184" y="306"/>
                </a:cxn>
                <a:cxn ang="0">
                  <a:pos x="347" y="268"/>
                </a:cxn>
                <a:cxn ang="0">
                  <a:pos x="332" y="283"/>
                </a:cxn>
                <a:cxn ang="0">
                  <a:pos x="347" y="268"/>
                </a:cxn>
                <a:cxn ang="0">
                  <a:pos x="332" y="291"/>
                </a:cxn>
                <a:cxn ang="0">
                  <a:pos x="347" y="306"/>
                </a:cxn>
                <a:cxn ang="0">
                  <a:pos x="93" y="553"/>
                </a:cxn>
                <a:cxn ang="0">
                  <a:pos x="415" y="543"/>
                </a:cxn>
                <a:cxn ang="0">
                  <a:pos x="93" y="454"/>
                </a:cxn>
                <a:cxn ang="0">
                  <a:pos x="113" y="533"/>
                </a:cxn>
                <a:cxn ang="0">
                  <a:pos x="395" y="474"/>
                </a:cxn>
                <a:cxn ang="0">
                  <a:pos x="113" y="533"/>
                </a:cxn>
                <a:cxn ang="0">
                  <a:pos x="415" y="666"/>
                </a:cxn>
                <a:cxn ang="0">
                  <a:pos x="415" y="568"/>
                </a:cxn>
                <a:cxn ang="0">
                  <a:pos x="93" y="666"/>
                </a:cxn>
                <a:cxn ang="0">
                  <a:pos x="113" y="588"/>
                </a:cxn>
                <a:cxn ang="0">
                  <a:pos x="395" y="646"/>
                </a:cxn>
                <a:cxn ang="0">
                  <a:pos x="216" y="501"/>
                </a:cxn>
                <a:cxn ang="0">
                  <a:pos x="293" y="481"/>
                </a:cxn>
                <a:cxn ang="0">
                  <a:pos x="216" y="501"/>
                </a:cxn>
                <a:cxn ang="0">
                  <a:pos x="293" y="614"/>
                </a:cxn>
                <a:cxn ang="0">
                  <a:pos x="216" y="594"/>
                </a:cxn>
              </a:cxnLst>
              <a:rect l="0" t="0" r="r" b="b"/>
              <a:pathLst>
                <a:path w="656" h="753">
                  <a:moveTo>
                    <a:pt x="636" y="335"/>
                  </a:moveTo>
                  <a:cubicBezTo>
                    <a:pt x="495" y="423"/>
                    <a:pt x="495" y="423"/>
                    <a:pt x="495" y="423"/>
                  </a:cubicBezTo>
                  <a:cubicBezTo>
                    <a:pt x="495" y="638"/>
                    <a:pt x="495" y="638"/>
                    <a:pt x="495" y="638"/>
                  </a:cubicBezTo>
                  <a:cubicBezTo>
                    <a:pt x="495" y="701"/>
                    <a:pt x="443" y="753"/>
                    <a:pt x="380" y="753"/>
                  </a:cubicBezTo>
                  <a:cubicBezTo>
                    <a:pt x="115" y="753"/>
                    <a:pt x="115" y="753"/>
                    <a:pt x="115" y="753"/>
                  </a:cubicBezTo>
                  <a:cubicBezTo>
                    <a:pt x="51" y="753"/>
                    <a:pt x="0" y="701"/>
                    <a:pt x="0" y="638"/>
                  </a:cubicBezTo>
                  <a:cubicBezTo>
                    <a:pt x="0" y="226"/>
                    <a:pt x="0" y="226"/>
                    <a:pt x="0" y="226"/>
                  </a:cubicBezTo>
                  <a:cubicBezTo>
                    <a:pt x="0" y="222"/>
                    <a:pt x="0" y="218"/>
                    <a:pt x="0" y="214"/>
                  </a:cubicBezTo>
                  <a:cubicBezTo>
                    <a:pt x="13" y="229"/>
                    <a:pt x="33" y="239"/>
                    <a:pt x="55" y="239"/>
                  </a:cubicBezTo>
                  <a:cubicBezTo>
                    <a:pt x="94" y="239"/>
                    <a:pt x="126" y="207"/>
                    <a:pt x="126" y="168"/>
                  </a:cubicBezTo>
                  <a:cubicBezTo>
                    <a:pt x="126" y="145"/>
                    <a:pt x="116" y="125"/>
                    <a:pt x="99" y="112"/>
                  </a:cubicBezTo>
                  <a:cubicBezTo>
                    <a:pt x="104" y="111"/>
                    <a:pt x="362" y="7"/>
                    <a:pt x="362" y="7"/>
                  </a:cubicBezTo>
                  <a:cubicBezTo>
                    <a:pt x="362" y="7"/>
                    <a:pt x="376" y="0"/>
                    <a:pt x="381" y="15"/>
                  </a:cubicBezTo>
                  <a:cubicBezTo>
                    <a:pt x="381" y="15"/>
                    <a:pt x="389" y="28"/>
                    <a:pt x="369" y="38"/>
                  </a:cubicBezTo>
                  <a:cubicBezTo>
                    <a:pt x="191" y="112"/>
                    <a:pt x="191" y="112"/>
                    <a:pt x="191" y="112"/>
                  </a:cubicBezTo>
                  <a:cubicBezTo>
                    <a:pt x="380" y="111"/>
                    <a:pt x="380" y="111"/>
                    <a:pt x="380" y="111"/>
                  </a:cubicBezTo>
                  <a:cubicBezTo>
                    <a:pt x="443" y="111"/>
                    <a:pt x="495" y="163"/>
                    <a:pt x="495" y="226"/>
                  </a:cubicBezTo>
                  <a:cubicBezTo>
                    <a:pt x="495" y="279"/>
                    <a:pt x="495" y="279"/>
                    <a:pt x="495" y="279"/>
                  </a:cubicBezTo>
                  <a:cubicBezTo>
                    <a:pt x="577" y="234"/>
                    <a:pt x="577" y="234"/>
                    <a:pt x="577" y="234"/>
                  </a:cubicBezTo>
                  <a:cubicBezTo>
                    <a:pt x="577" y="234"/>
                    <a:pt x="589" y="228"/>
                    <a:pt x="594" y="234"/>
                  </a:cubicBezTo>
                  <a:cubicBezTo>
                    <a:pt x="594" y="234"/>
                    <a:pt x="604" y="245"/>
                    <a:pt x="596" y="254"/>
                  </a:cubicBezTo>
                  <a:cubicBezTo>
                    <a:pt x="596" y="254"/>
                    <a:pt x="586" y="262"/>
                    <a:pt x="581" y="266"/>
                  </a:cubicBezTo>
                  <a:cubicBezTo>
                    <a:pt x="495" y="326"/>
                    <a:pt x="495" y="326"/>
                    <a:pt x="495" y="326"/>
                  </a:cubicBezTo>
                  <a:cubicBezTo>
                    <a:pt x="495" y="374"/>
                    <a:pt x="495" y="374"/>
                    <a:pt x="495" y="374"/>
                  </a:cubicBezTo>
                  <a:cubicBezTo>
                    <a:pt x="630" y="304"/>
                    <a:pt x="630" y="304"/>
                    <a:pt x="630" y="304"/>
                  </a:cubicBezTo>
                  <a:cubicBezTo>
                    <a:pt x="630" y="304"/>
                    <a:pt x="644" y="297"/>
                    <a:pt x="649" y="312"/>
                  </a:cubicBezTo>
                  <a:cubicBezTo>
                    <a:pt x="649" y="312"/>
                    <a:pt x="656" y="325"/>
                    <a:pt x="636" y="335"/>
                  </a:cubicBezTo>
                  <a:close/>
                  <a:moveTo>
                    <a:pt x="55" y="195"/>
                  </a:moveTo>
                  <a:cubicBezTo>
                    <a:pt x="70" y="195"/>
                    <a:pt x="82" y="183"/>
                    <a:pt x="82" y="168"/>
                  </a:cubicBezTo>
                  <a:cubicBezTo>
                    <a:pt x="82" y="152"/>
                    <a:pt x="70" y="140"/>
                    <a:pt x="55" y="140"/>
                  </a:cubicBezTo>
                  <a:cubicBezTo>
                    <a:pt x="39" y="140"/>
                    <a:pt x="27" y="152"/>
                    <a:pt x="27" y="168"/>
                  </a:cubicBezTo>
                  <a:cubicBezTo>
                    <a:pt x="27" y="183"/>
                    <a:pt x="39" y="195"/>
                    <a:pt x="55" y="195"/>
                  </a:cubicBezTo>
                  <a:close/>
                  <a:moveTo>
                    <a:pt x="390" y="255"/>
                  </a:moveTo>
                  <a:cubicBezTo>
                    <a:pt x="116" y="255"/>
                    <a:pt x="116" y="255"/>
                    <a:pt x="116" y="255"/>
                  </a:cubicBezTo>
                  <a:cubicBezTo>
                    <a:pt x="116" y="317"/>
                    <a:pt x="116" y="317"/>
                    <a:pt x="116" y="317"/>
                  </a:cubicBezTo>
                  <a:cubicBezTo>
                    <a:pt x="390" y="317"/>
                    <a:pt x="390" y="317"/>
                    <a:pt x="390" y="317"/>
                  </a:cubicBezTo>
                  <a:lnTo>
                    <a:pt x="390" y="255"/>
                  </a:lnTo>
                  <a:close/>
                  <a:moveTo>
                    <a:pt x="141" y="268"/>
                  </a:moveTo>
                  <a:cubicBezTo>
                    <a:pt x="126" y="268"/>
                    <a:pt x="126" y="268"/>
                    <a:pt x="126" y="268"/>
                  </a:cubicBezTo>
                  <a:cubicBezTo>
                    <a:pt x="126" y="283"/>
                    <a:pt x="126" y="283"/>
                    <a:pt x="126" y="283"/>
                  </a:cubicBezTo>
                  <a:cubicBezTo>
                    <a:pt x="141" y="283"/>
                    <a:pt x="141" y="283"/>
                    <a:pt x="141" y="283"/>
                  </a:cubicBezTo>
                  <a:lnTo>
                    <a:pt x="141" y="268"/>
                  </a:lnTo>
                  <a:close/>
                  <a:moveTo>
                    <a:pt x="141" y="291"/>
                  </a:moveTo>
                  <a:cubicBezTo>
                    <a:pt x="126" y="291"/>
                    <a:pt x="126" y="291"/>
                    <a:pt x="126" y="291"/>
                  </a:cubicBezTo>
                  <a:cubicBezTo>
                    <a:pt x="126" y="306"/>
                    <a:pt x="126" y="306"/>
                    <a:pt x="126" y="306"/>
                  </a:cubicBezTo>
                  <a:cubicBezTo>
                    <a:pt x="141" y="306"/>
                    <a:pt x="141" y="306"/>
                    <a:pt x="141" y="306"/>
                  </a:cubicBezTo>
                  <a:lnTo>
                    <a:pt x="141" y="291"/>
                  </a:lnTo>
                  <a:close/>
                  <a:moveTo>
                    <a:pt x="163" y="268"/>
                  </a:moveTo>
                  <a:cubicBezTo>
                    <a:pt x="148" y="268"/>
                    <a:pt x="148" y="268"/>
                    <a:pt x="148" y="268"/>
                  </a:cubicBezTo>
                  <a:cubicBezTo>
                    <a:pt x="148" y="283"/>
                    <a:pt x="148" y="283"/>
                    <a:pt x="148" y="283"/>
                  </a:cubicBezTo>
                  <a:cubicBezTo>
                    <a:pt x="163" y="283"/>
                    <a:pt x="163" y="283"/>
                    <a:pt x="163" y="283"/>
                  </a:cubicBezTo>
                  <a:lnTo>
                    <a:pt x="163" y="268"/>
                  </a:lnTo>
                  <a:close/>
                  <a:moveTo>
                    <a:pt x="163" y="291"/>
                  </a:moveTo>
                  <a:cubicBezTo>
                    <a:pt x="148" y="291"/>
                    <a:pt x="148" y="291"/>
                    <a:pt x="148" y="291"/>
                  </a:cubicBezTo>
                  <a:cubicBezTo>
                    <a:pt x="148" y="306"/>
                    <a:pt x="148" y="306"/>
                    <a:pt x="148" y="306"/>
                  </a:cubicBezTo>
                  <a:cubicBezTo>
                    <a:pt x="163" y="306"/>
                    <a:pt x="163" y="306"/>
                    <a:pt x="163" y="306"/>
                  </a:cubicBezTo>
                  <a:lnTo>
                    <a:pt x="163" y="291"/>
                  </a:lnTo>
                  <a:close/>
                  <a:moveTo>
                    <a:pt x="184" y="268"/>
                  </a:moveTo>
                  <a:cubicBezTo>
                    <a:pt x="169" y="268"/>
                    <a:pt x="169" y="268"/>
                    <a:pt x="169" y="268"/>
                  </a:cubicBezTo>
                  <a:cubicBezTo>
                    <a:pt x="169" y="283"/>
                    <a:pt x="169" y="283"/>
                    <a:pt x="169" y="283"/>
                  </a:cubicBezTo>
                  <a:cubicBezTo>
                    <a:pt x="184" y="283"/>
                    <a:pt x="184" y="283"/>
                    <a:pt x="184" y="283"/>
                  </a:cubicBezTo>
                  <a:lnTo>
                    <a:pt x="184" y="268"/>
                  </a:lnTo>
                  <a:close/>
                  <a:moveTo>
                    <a:pt x="184" y="291"/>
                  </a:moveTo>
                  <a:cubicBezTo>
                    <a:pt x="169" y="291"/>
                    <a:pt x="169" y="291"/>
                    <a:pt x="169" y="291"/>
                  </a:cubicBezTo>
                  <a:cubicBezTo>
                    <a:pt x="169" y="306"/>
                    <a:pt x="169" y="306"/>
                    <a:pt x="169" y="306"/>
                  </a:cubicBezTo>
                  <a:cubicBezTo>
                    <a:pt x="184" y="306"/>
                    <a:pt x="184" y="306"/>
                    <a:pt x="184" y="306"/>
                  </a:cubicBezTo>
                  <a:lnTo>
                    <a:pt x="184" y="291"/>
                  </a:lnTo>
                  <a:close/>
                  <a:moveTo>
                    <a:pt x="347" y="268"/>
                  </a:moveTo>
                  <a:cubicBezTo>
                    <a:pt x="332" y="268"/>
                    <a:pt x="332" y="268"/>
                    <a:pt x="332" y="268"/>
                  </a:cubicBezTo>
                  <a:cubicBezTo>
                    <a:pt x="332" y="283"/>
                    <a:pt x="332" y="283"/>
                    <a:pt x="332" y="283"/>
                  </a:cubicBezTo>
                  <a:cubicBezTo>
                    <a:pt x="347" y="283"/>
                    <a:pt x="347" y="283"/>
                    <a:pt x="347" y="283"/>
                  </a:cubicBezTo>
                  <a:lnTo>
                    <a:pt x="347" y="268"/>
                  </a:lnTo>
                  <a:close/>
                  <a:moveTo>
                    <a:pt x="347" y="291"/>
                  </a:moveTo>
                  <a:cubicBezTo>
                    <a:pt x="332" y="291"/>
                    <a:pt x="332" y="291"/>
                    <a:pt x="332" y="291"/>
                  </a:cubicBezTo>
                  <a:cubicBezTo>
                    <a:pt x="332" y="306"/>
                    <a:pt x="332" y="306"/>
                    <a:pt x="332" y="306"/>
                  </a:cubicBezTo>
                  <a:cubicBezTo>
                    <a:pt x="347" y="306"/>
                    <a:pt x="347" y="306"/>
                    <a:pt x="347" y="306"/>
                  </a:cubicBezTo>
                  <a:lnTo>
                    <a:pt x="347" y="291"/>
                  </a:lnTo>
                  <a:close/>
                  <a:moveTo>
                    <a:pt x="93" y="553"/>
                  </a:moveTo>
                  <a:cubicBezTo>
                    <a:pt x="415" y="553"/>
                    <a:pt x="415" y="553"/>
                    <a:pt x="415" y="553"/>
                  </a:cubicBezTo>
                  <a:cubicBezTo>
                    <a:pt x="415" y="543"/>
                    <a:pt x="415" y="543"/>
                    <a:pt x="415" y="543"/>
                  </a:cubicBezTo>
                  <a:cubicBezTo>
                    <a:pt x="415" y="454"/>
                    <a:pt x="415" y="454"/>
                    <a:pt x="415" y="454"/>
                  </a:cubicBezTo>
                  <a:cubicBezTo>
                    <a:pt x="93" y="454"/>
                    <a:pt x="93" y="454"/>
                    <a:pt x="93" y="454"/>
                  </a:cubicBezTo>
                  <a:cubicBezTo>
                    <a:pt x="93" y="553"/>
                    <a:pt x="93" y="553"/>
                    <a:pt x="93" y="553"/>
                  </a:cubicBezTo>
                  <a:close/>
                  <a:moveTo>
                    <a:pt x="113" y="533"/>
                  </a:moveTo>
                  <a:cubicBezTo>
                    <a:pt x="113" y="474"/>
                    <a:pt x="113" y="474"/>
                    <a:pt x="113" y="474"/>
                  </a:cubicBezTo>
                  <a:cubicBezTo>
                    <a:pt x="395" y="474"/>
                    <a:pt x="395" y="474"/>
                    <a:pt x="395" y="474"/>
                  </a:cubicBezTo>
                  <a:cubicBezTo>
                    <a:pt x="395" y="533"/>
                    <a:pt x="395" y="533"/>
                    <a:pt x="395" y="533"/>
                  </a:cubicBezTo>
                  <a:cubicBezTo>
                    <a:pt x="113" y="533"/>
                    <a:pt x="113" y="533"/>
                    <a:pt x="113" y="533"/>
                  </a:cubicBezTo>
                  <a:close/>
                  <a:moveTo>
                    <a:pt x="93" y="666"/>
                  </a:moveTo>
                  <a:cubicBezTo>
                    <a:pt x="415" y="666"/>
                    <a:pt x="415" y="666"/>
                    <a:pt x="415" y="666"/>
                  </a:cubicBezTo>
                  <a:cubicBezTo>
                    <a:pt x="415" y="656"/>
                    <a:pt x="415" y="656"/>
                    <a:pt x="415" y="656"/>
                  </a:cubicBezTo>
                  <a:cubicBezTo>
                    <a:pt x="415" y="568"/>
                    <a:pt x="415" y="568"/>
                    <a:pt x="415" y="568"/>
                  </a:cubicBezTo>
                  <a:cubicBezTo>
                    <a:pt x="93" y="568"/>
                    <a:pt x="93" y="568"/>
                    <a:pt x="93" y="568"/>
                  </a:cubicBezTo>
                  <a:cubicBezTo>
                    <a:pt x="93" y="666"/>
                    <a:pt x="93" y="666"/>
                    <a:pt x="93" y="666"/>
                  </a:cubicBezTo>
                  <a:close/>
                  <a:moveTo>
                    <a:pt x="113" y="646"/>
                  </a:moveTo>
                  <a:cubicBezTo>
                    <a:pt x="113" y="588"/>
                    <a:pt x="113" y="588"/>
                    <a:pt x="113" y="588"/>
                  </a:cubicBezTo>
                  <a:cubicBezTo>
                    <a:pt x="395" y="588"/>
                    <a:pt x="395" y="588"/>
                    <a:pt x="395" y="588"/>
                  </a:cubicBezTo>
                  <a:cubicBezTo>
                    <a:pt x="395" y="646"/>
                    <a:pt x="395" y="646"/>
                    <a:pt x="395" y="646"/>
                  </a:cubicBezTo>
                  <a:cubicBezTo>
                    <a:pt x="113" y="646"/>
                    <a:pt x="113" y="646"/>
                    <a:pt x="113" y="646"/>
                  </a:cubicBezTo>
                  <a:close/>
                  <a:moveTo>
                    <a:pt x="216" y="501"/>
                  </a:moveTo>
                  <a:cubicBezTo>
                    <a:pt x="293" y="501"/>
                    <a:pt x="293" y="501"/>
                    <a:pt x="293" y="501"/>
                  </a:cubicBezTo>
                  <a:cubicBezTo>
                    <a:pt x="293" y="481"/>
                    <a:pt x="293" y="481"/>
                    <a:pt x="293" y="481"/>
                  </a:cubicBezTo>
                  <a:cubicBezTo>
                    <a:pt x="216" y="481"/>
                    <a:pt x="216" y="481"/>
                    <a:pt x="216" y="481"/>
                  </a:cubicBezTo>
                  <a:cubicBezTo>
                    <a:pt x="216" y="501"/>
                    <a:pt x="216" y="501"/>
                    <a:pt x="216" y="501"/>
                  </a:cubicBezTo>
                  <a:close/>
                  <a:moveTo>
                    <a:pt x="216" y="614"/>
                  </a:moveTo>
                  <a:cubicBezTo>
                    <a:pt x="293" y="614"/>
                    <a:pt x="293" y="614"/>
                    <a:pt x="293" y="614"/>
                  </a:cubicBezTo>
                  <a:cubicBezTo>
                    <a:pt x="293" y="594"/>
                    <a:pt x="293" y="594"/>
                    <a:pt x="293" y="594"/>
                  </a:cubicBezTo>
                  <a:cubicBezTo>
                    <a:pt x="216" y="594"/>
                    <a:pt x="216" y="594"/>
                    <a:pt x="216" y="594"/>
                  </a:cubicBezTo>
                  <a:cubicBezTo>
                    <a:pt x="216" y="614"/>
                    <a:pt x="216" y="614"/>
                    <a:pt x="216" y="614"/>
                  </a:cubicBezTo>
                  <a:close/>
                </a:path>
              </a:pathLst>
            </a:custGeom>
            <a:solidFill>
              <a:schemeClr val="accent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600">
                <a:latin typeface="+mn-lt"/>
              </a:endParaRPr>
            </a:p>
          </p:txBody>
        </p:sp>
      </p:grpSp>
      <p:pic>
        <p:nvPicPr>
          <p:cNvPr id="8" name="Picture 7"/>
          <p:cNvPicPr>
            <a:picLocks noChangeAspect="1"/>
          </p:cNvPicPr>
          <p:nvPr/>
        </p:nvPicPr>
        <p:blipFill rotWithShape="1">
          <a:blip r:embed="rId42" cstate="print">
            <a:extLst>
              <a:ext uri="{28A0092B-C50C-407E-A947-70E740481C1C}">
                <a14:useLocalDpi xmlns="" xmlns:a14="http://schemas.microsoft.com/office/drawing/2010/main"/>
              </a:ext>
            </a:extLst>
          </a:blip>
          <a:srcRect/>
          <a:stretch/>
        </p:blipFill>
        <p:spPr>
          <a:xfrm>
            <a:off x="3722807" y="2767031"/>
            <a:ext cx="417513" cy="382043"/>
          </a:xfrm>
          <a:prstGeom prst="rect">
            <a:avLst/>
          </a:prstGeom>
        </p:spPr>
      </p:pic>
      <p:sp>
        <p:nvSpPr>
          <p:cNvPr id="137" name="Rectangle 136">
            <a:hlinkClick r:id="rId4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138" name="Rectangle 137">
            <a:hlinkClick r:id="rId4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139" name="Rectangle 138">
            <a:hlinkClick r:id="rId45"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140" name="Rectangle 139">
            <a:hlinkClick r:id="rId46"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141" name="Rectangle 140">
            <a:hlinkClick r:id="rId47"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142" name="Rectangle 141">
            <a:hlinkClick r:id="rId48"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143" name="Rectangle 142">
            <a:hlinkClick r:id="rId49"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144" name="Rectangle 143">
            <a:hlinkClick r:id="rId50"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145" name="Rectangle 144">
            <a:hlinkClick r:id="rId51"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146" name="Rectangle 145">
            <a:hlinkClick r:id="rId52"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201" name="Rectangle 200">
            <a:hlinkClick r:id="rId53"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202" name="Rectangle 201">
            <a:hlinkClick r:id="rId54"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203" name="Rectangle 202">
            <a:hlinkClick r:id="rId55"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247" name="Rectangle 246">
            <a:hlinkClick r:id="rId56"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251" name="Oval 250"/>
          <p:cNvSpPr/>
          <p:nvPr/>
        </p:nvSpPr>
        <p:spPr>
          <a:xfrm>
            <a:off x="1107272" y="4416278"/>
            <a:ext cx="152400" cy="152400"/>
          </a:xfrm>
          <a:prstGeom prst="ellipse">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pic>
        <p:nvPicPr>
          <p:cNvPr id="265" name="Picture 264"/>
          <p:cNvPicPr>
            <a:picLocks noChangeAspect="1"/>
          </p:cNvPicPr>
          <p:nvPr/>
        </p:nvPicPr>
        <p:blipFill>
          <a:blip r:embed="rId57" cstate="print">
            <a:extLst>
              <a:ext uri="{28A0092B-C50C-407E-A947-70E740481C1C}">
                <a14:useLocalDpi xmlns="" xmlns:a14="http://schemas.microsoft.com/office/drawing/2010/main"/>
              </a:ext>
            </a:extLst>
          </a:blip>
          <a:stretch>
            <a:fillRect/>
          </a:stretch>
        </p:blipFill>
        <p:spPr>
          <a:xfrm>
            <a:off x="2916200" y="1988270"/>
            <a:ext cx="635003" cy="547717"/>
          </a:xfrm>
          <a:prstGeom prst="rect">
            <a:avLst/>
          </a:prstGeom>
        </p:spPr>
      </p:pic>
      <p:pic>
        <p:nvPicPr>
          <p:cNvPr id="266" name="Picture 265"/>
          <p:cNvPicPr>
            <a:picLocks noChangeAspect="1"/>
          </p:cNvPicPr>
          <p:nvPr/>
        </p:nvPicPr>
        <p:blipFill>
          <a:blip r:embed="rId58" cstate="print">
            <a:extLst>
              <a:ext uri="{28A0092B-C50C-407E-A947-70E740481C1C}">
                <a14:useLocalDpi xmlns="" xmlns:a14="http://schemas.microsoft.com/office/drawing/2010/main"/>
              </a:ext>
            </a:extLst>
          </a:blip>
          <a:stretch>
            <a:fillRect/>
          </a:stretch>
        </p:blipFill>
        <p:spPr>
          <a:xfrm>
            <a:off x="2326600" y="1978961"/>
            <a:ext cx="643451" cy="544568"/>
          </a:xfrm>
          <a:prstGeom prst="rect">
            <a:avLst/>
          </a:prstGeom>
        </p:spPr>
      </p:pic>
      <p:pic>
        <p:nvPicPr>
          <p:cNvPr id="267" name="Picture 266"/>
          <p:cNvPicPr>
            <a:picLocks noChangeAspect="1"/>
          </p:cNvPicPr>
          <p:nvPr/>
        </p:nvPicPr>
        <p:blipFill rotWithShape="1">
          <a:blip r:embed="rId59" cstate="print">
            <a:extLst>
              <a:ext uri="{28A0092B-C50C-407E-A947-70E740481C1C}">
                <a14:useLocalDpi xmlns="" xmlns:a14="http://schemas.microsoft.com/office/drawing/2010/main"/>
              </a:ext>
            </a:extLst>
          </a:blip>
          <a:srcRect/>
          <a:stretch/>
        </p:blipFill>
        <p:spPr>
          <a:xfrm>
            <a:off x="1860256" y="1894265"/>
            <a:ext cx="506119" cy="714047"/>
          </a:xfrm>
          <a:prstGeom prst="rect">
            <a:avLst/>
          </a:prstGeom>
        </p:spPr>
      </p:pic>
      <p:pic>
        <p:nvPicPr>
          <p:cNvPr id="128" name="Graphic 127" descr="Eye">
            <a:extLst>
              <a:ext uri="{FF2B5EF4-FFF2-40B4-BE49-F238E27FC236}">
                <a16:creationId xmlns="" xmlns:a16="http://schemas.microsoft.com/office/drawing/2014/main" id="{5DD50DE2-1CD3-4712-9B80-E1C432515B31}"/>
              </a:ext>
            </a:extLst>
          </p:cNvPr>
          <p:cNvPicPr>
            <a:picLocks noChangeAspect="1"/>
          </p:cNvPicPr>
          <p:nvPr/>
        </p:nvPicPr>
        <p:blipFill>
          <a:blip r:embed="rId60" cstate="print">
            <a:extLst>
              <a:ext uri="{28A0092B-C50C-407E-A947-70E740481C1C}">
                <a14:useLocalDpi xmlns="" xmlns:a14="http://schemas.microsoft.com/office/drawing/2010/main"/>
              </a:ext>
              <a:ext uri="{96DAC541-7B7A-43D3-8B79-37D633B846F1}">
                <asvg:svgBlip xmlns="" xmlns:asvg="http://schemas.microsoft.com/office/drawing/2016/SVG/main" r:embed="rId61"/>
              </a:ext>
            </a:extLst>
          </a:blip>
          <a:stretch>
            <a:fillRect/>
          </a:stretch>
        </p:blipFill>
        <p:spPr>
          <a:xfrm>
            <a:off x="4880070" y="4714360"/>
            <a:ext cx="353820" cy="353820"/>
          </a:xfrm>
          <a:prstGeom prst="rect">
            <a:avLst/>
          </a:prstGeom>
        </p:spPr>
      </p:pic>
      <p:grpSp>
        <p:nvGrpSpPr>
          <p:cNvPr id="129" name="Group 128">
            <a:extLst>
              <a:ext uri="{FF2B5EF4-FFF2-40B4-BE49-F238E27FC236}">
                <a16:creationId xmlns="" xmlns:a16="http://schemas.microsoft.com/office/drawing/2014/main" id="{86ADE319-F822-442A-A74F-9E14C1B9ACB4}"/>
              </a:ext>
            </a:extLst>
          </p:cNvPr>
          <p:cNvGrpSpPr/>
          <p:nvPr/>
        </p:nvGrpSpPr>
        <p:grpSpPr>
          <a:xfrm>
            <a:off x="3407487" y="4743987"/>
            <a:ext cx="1140241" cy="294566"/>
            <a:chOff x="3123039" y="4739408"/>
            <a:chExt cx="1140241" cy="294566"/>
          </a:xfrm>
        </p:grpSpPr>
        <p:pic>
          <p:nvPicPr>
            <p:cNvPr id="130" name="Graphic 129" descr="Checklist">
              <a:extLst>
                <a:ext uri="{FF2B5EF4-FFF2-40B4-BE49-F238E27FC236}">
                  <a16:creationId xmlns="" xmlns:a16="http://schemas.microsoft.com/office/drawing/2014/main" id="{A241647C-2427-4719-9EFB-545445AB6FC6}"/>
                </a:ext>
              </a:extLst>
            </p:cNvPr>
            <p:cNvPicPr>
              <a:picLocks noChangeAspect="1"/>
            </p:cNvPicPr>
            <p:nvPr/>
          </p:nvPicPr>
          <p:blipFill>
            <a:blip r:embed="rId62" cstate="print">
              <a:extLst>
                <a:ext uri="{28A0092B-C50C-407E-A947-70E740481C1C}">
                  <a14:useLocalDpi xmlns="" xmlns:a14="http://schemas.microsoft.com/office/drawing/2010/main"/>
                </a:ext>
                <a:ext uri="{96DAC541-7B7A-43D3-8B79-37D633B846F1}">
                  <asvg:svgBlip xmlns="" xmlns:asvg="http://schemas.microsoft.com/office/drawing/2016/SVG/main" r:embed="rId63"/>
                </a:ext>
              </a:extLst>
            </a:blip>
            <a:stretch>
              <a:fillRect/>
            </a:stretch>
          </p:blipFill>
          <p:spPr>
            <a:xfrm>
              <a:off x="3123039" y="4739408"/>
              <a:ext cx="294566" cy="294566"/>
            </a:xfrm>
            <a:prstGeom prst="rect">
              <a:avLst/>
            </a:prstGeom>
          </p:spPr>
        </p:pic>
        <p:sp>
          <p:nvSpPr>
            <p:cNvPr id="131" name="TextBox 130">
              <a:extLst>
                <a:ext uri="{FF2B5EF4-FFF2-40B4-BE49-F238E27FC236}">
                  <a16:creationId xmlns="" xmlns:a16="http://schemas.microsoft.com/office/drawing/2014/main" id="{5EAC2D40-BCD8-467D-88B2-80F2C9CCDA3B}"/>
                </a:ext>
              </a:extLst>
            </p:cNvPr>
            <p:cNvSpPr txBox="1"/>
            <p:nvPr/>
          </p:nvSpPr>
          <p:spPr>
            <a:xfrm>
              <a:off x="3389323" y="4748192"/>
              <a:ext cx="873957" cy="276999"/>
            </a:xfrm>
            <a:prstGeom prst="rect">
              <a:avLst/>
            </a:prstGeom>
            <a:noFill/>
          </p:spPr>
          <p:txBody>
            <a:bodyPr wrap="none" rtlCol="0">
              <a:spAutoFit/>
            </a:bodyPr>
            <a:lstStyle/>
            <a:p>
              <a:r>
                <a:rPr lang="en-US" sz="1200" dirty="0">
                  <a:solidFill>
                    <a:schemeClr val="tx2"/>
                  </a:solidFill>
                  <a:latin typeface="+mj-lt"/>
                  <a:cs typeface="Segoe UI" panose="020B0502040204020203" pitchFamily="34" charset="0"/>
                </a:rPr>
                <a:t>Datasheet</a:t>
              </a:r>
              <a:endParaRPr lang="en-US" sz="1400" dirty="0">
                <a:solidFill>
                  <a:schemeClr val="tx2"/>
                </a:solidFill>
                <a:latin typeface="+mj-lt"/>
                <a:cs typeface="Segoe UI" panose="020B0502040204020203" pitchFamily="34" charset="0"/>
              </a:endParaRPr>
            </a:p>
          </p:txBody>
        </p:sp>
      </p:grpSp>
      <p:sp>
        <p:nvSpPr>
          <p:cNvPr id="187" name="TextBox 186">
            <a:extLst>
              <a:ext uri="{FF2B5EF4-FFF2-40B4-BE49-F238E27FC236}">
                <a16:creationId xmlns="" xmlns:a16="http://schemas.microsoft.com/office/drawing/2014/main" id="{CFC1EC5C-BA43-460B-B9EE-C4659F728AD2}"/>
              </a:ext>
            </a:extLst>
          </p:cNvPr>
          <p:cNvSpPr txBox="1"/>
          <p:nvPr/>
        </p:nvSpPr>
        <p:spPr>
          <a:xfrm>
            <a:off x="5194381" y="4752771"/>
            <a:ext cx="566630" cy="276999"/>
          </a:xfrm>
          <a:prstGeom prst="rect">
            <a:avLst/>
          </a:prstGeom>
          <a:noFill/>
        </p:spPr>
        <p:txBody>
          <a:bodyPr wrap="none" rtlCol="0">
            <a:spAutoFit/>
          </a:bodyPr>
          <a:lstStyle/>
          <a:p>
            <a:r>
              <a:rPr lang="en-US" sz="1200" dirty="0">
                <a:solidFill>
                  <a:schemeClr val="tx2"/>
                </a:solidFill>
                <a:latin typeface="+mj-lt"/>
                <a:cs typeface="Segoe UI" panose="020B0502040204020203" pitchFamily="34" charset="0"/>
              </a:rPr>
              <a:t>Video</a:t>
            </a:r>
          </a:p>
        </p:txBody>
      </p:sp>
      <p:pic>
        <p:nvPicPr>
          <p:cNvPr id="190" name="Graphic 189" descr="Internet">
            <a:extLst>
              <a:ext uri="{FF2B5EF4-FFF2-40B4-BE49-F238E27FC236}">
                <a16:creationId xmlns="" xmlns:a16="http://schemas.microsoft.com/office/drawing/2014/main" id="{0AEE3CAC-514F-47F7-8246-D42310D02695}"/>
              </a:ext>
            </a:extLst>
          </p:cNvPr>
          <p:cNvPicPr>
            <a:picLocks noChangeAspect="1"/>
          </p:cNvPicPr>
          <p:nvPr/>
        </p:nvPicPr>
        <p:blipFill>
          <a:blip r:embed="rId64" cstate="print">
            <a:extLst>
              <a:ext uri="{28A0092B-C50C-407E-A947-70E740481C1C}">
                <a14:useLocalDpi xmlns="" xmlns:a14="http://schemas.microsoft.com/office/drawing/2010/main"/>
              </a:ext>
              <a:ext uri="{96DAC541-7B7A-43D3-8B79-37D633B846F1}">
                <asvg:svgBlip xmlns="" xmlns:asvg="http://schemas.microsoft.com/office/drawing/2016/SVG/main" r:embed="rId65"/>
              </a:ext>
            </a:extLst>
          </a:blip>
          <a:stretch>
            <a:fillRect/>
          </a:stretch>
        </p:blipFill>
        <p:spPr>
          <a:xfrm>
            <a:off x="6168362" y="4714360"/>
            <a:ext cx="353820" cy="353820"/>
          </a:xfrm>
          <a:prstGeom prst="rect">
            <a:avLst/>
          </a:prstGeom>
        </p:spPr>
      </p:pic>
      <p:sp>
        <p:nvSpPr>
          <p:cNvPr id="191" name="TextBox 190">
            <a:extLst>
              <a:ext uri="{FF2B5EF4-FFF2-40B4-BE49-F238E27FC236}">
                <a16:creationId xmlns="" xmlns:a16="http://schemas.microsoft.com/office/drawing/2014/main" id="{C0356FF0-FF60-4E3F-AEBC-43C4A6B0AF41}"/>
              </a:ext>
            </a:extLst>
          </p:cNvPr>
          <p:cNvSpPr txBox="1"/>
          <p:nvPr/>
        </p:nvSpPr>
        <p:spPr>
          <a:xfrm>
            <a:off x="6505990" y="4752771"/>
            <a:ext cx="773930" cy="276999"/>
          </a:xfrm>
          <a:prstGeom prst="rect">
            <a:avLst/>
          </a:prstGeom>
          <a:noFill/>
        </p:spPr>
        <p:txBody>
          <a:bodyPr wrap="none" rtlCol="0">
            <a:spAutoFit/>
          </a:bodyPr>
          <a:lstStyle/>
          <a:p>
            <a:r>
              <a:rPr lang="en-US" sz="1200" dirty="0">
                <a:solidFill>
                  <a:schemeClr val="tx2"/>
                </a:solidFill>
                <a:latin typeface="+mj-lt"/>
                <a:cs typeface="Segoe UI" panose="020B0502040204020203" pitchFamily="34" charset="0"/>
              </a:rPr>
              <a:t>Web site</a:t>
            </a:r>
          </a:p>
        </p:txBody>
      </p:sp>
      <p:pic>
        <p:nvPicPr>
          <p:cNvPr id="219" name="Graphic 218" descr="Tablet">
            <a:extLst>
              <a:ext uri="{FF2B5EF4-FFF2-40B4-BE49-F238E27FC236}">
                <a16:creationId xmlns="" xmlns:a16="http://schemas.microsoft.com/office/drawing/2014/main" id="{46B61ED0-B1B1-48A0-AC40-1E9E4E610244}"/>
              </a:ext>
            </a:extLst>
          </p:cNvPr>
          <p:cNvPicPr>
            <a:picLocks noChangeAspect="1"/>
          </p:cNvPicPr>
          <p:nvPr/>
        </p:nvPicPr>
        <p:blipFill>
          <a:blip r:embed="rId66" cstate="print">
            <a:extLst>
              <a:ext uri="{28A0092B-C50C-407E-A947-70E740481C1C}">
                <a14:useLocalDpi xmlns="" xmlns:a14="http://schemas.microsoft.com/office/drawing/2010/main"/>
              </a:ext>
              <a:ext uri="{96DAC541-7B7A-43D3-8B79-37D633B846F1}">
                <asvg:svgBlip xmlns="" xmlns:asvg="http://schemas.microsoft.com/office/drawing/2016/SVG/main" r:embed="rId67"/>
              </a:ext>
            </a:extLst>
          </a:blip>
          <a:stretch>
            <a:fillRect/>
          </a:stretch>
        </p:blipFill>
        <p:spPr>
          <a:xfrm>
            <a:off x="1814100" y="4722197"/>
            <a:ext cx="338147" cy="338147"/>
          </a:xfrm>
          <a:prstGeom prst="rect">
            <a:avLst/>
          </a:prstGeom>
        </p:spPr>
      </p:pic>
      <p:sp>
        <p:nvSpPr>
          <p:cNvPr id="254" name="TextBox 253">
            <a:extLst>
              <a:ext uri="{FF2B5EF4-FFF2-40B4-BE49-F238E27FC236}">
                <a16:creationId xmlns="" xmlns:a16="http://schemas.microsoft.com/office/drawing/2014/main" id="{14057FDB-5216-4597-97E9-4D87437322CF}"/>
              </a:ext>
            </a:extLst>
          </p:cNvPr>
          <p:cNvSpPr txBox="1"/>
          <p:nvPr/>
        </p:nvSpPr>
        <p:spPr>
          <a:xfrm>
            <a:off x="2115488" y="4752771"/>
            <a:ext cx="800219" cy="276999"/>
          </a:xfrm>
          <a:prstGeom prst="rect">
            <a:avLst/>
          </a:prstGeom>
          <a:noFill/>
        </p:spPr>
        <p:txBody>
          <a:bodyPr wrap="none" rtlCol="0">
            <a:spAutoFit/>
          </a:bodyPr>
          <a:lstStyle/>
          <a:p>
            <a:r>
              <a:rPr lang="en-US" sz="1200" dirty="0">
                <a:solidFill>
                  <a:schemeClr val="tx2"/>
                </a:solidFill>
                <a:latin typeface="+mj-lt"/>
                <a:cs typeface="Segoe UI" panose="020B0502040204020203" pitchFamily="34" charset="0"/>
              </a:rPr>
              <a:t>Brochure</a:t>
            </a:r>
            <a:endParaRPr lang="en-US" sz="1400" dirty="0">
              <a:solidFill>
                <a:schemeClr val="tx2"/>
              </a:solidFill>
              <a:latin typeface="+mj-lt"/>
              <a:cs typeface="Segoe UI" panose="020B0502040204020203" pitchFamily="34" charset="0"/>
            </a:endParaRPr>
          </a:p>
        </p:txBody>
      </p:sp>
    </p:spTree>
    <p:extLst>
      <p:ext uri="{BB962C8B-B14F-4D97-AF65-F5344CB8AC3E}">
        <p14:creationId xmlns="" xmlns:p14="http://schemas.microsoft.com/office/powerpoint/2010/main" val="1093131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137" name="Rectangle 136">
            <a:hlinkClick r:id="rId3"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138" name="Rectangle 137">
            <a:hlinkClick r:id="rId4"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139" name="Rectangle 138">
            <a:hlinkClick r:id="rId5"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140" name="Rectangle 139">
            <a:hlinkClick r:id="rId6"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141" name="Rectangle 140">
            <a:hlinkClick r:id="rId7"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142" name="Rectangle 141">
            <a:hlinkClick r:id="rId8"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143" name="Rectangle 142">
            <a:hlinkClick r:id="rId9"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144" name="Rectangle 143">
            <a:hlinkClick r:id="rId10"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145" name="Rectangle 144">
            <a:hlinkClick r:id="rId11"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146" name="Rectangle 145">
            <a:hlinkClick r:id="rId12"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201" name="Rectangle 200">
            <a:hlinkClick r:id="rId13"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202" name="Rectangle 201">
            <a:hlinkClick r:id="rId14"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203" name="Rectangle 202">
            <a:hlinkClick r:id="rId15"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247" name="Rectangle 246">
            <a:hlinkClick r:id="rId16"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251" name="Oval 250"/>
          <p:cNvSpPr/>
          <p:nvPr/>
        </p:nvSpPr>
        <p:spPr>
          <a:xfrm>
            <a:off x="1107272" y="4416278"/>
            <a:ext cx="152400" cy="152400"/>
          </a:xfrm>
          <a:prstGeom prst="ellipse">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graphicFrame>
        <p:nvGraphicFramePr>
          <p:cNvPr id="130" name="Table 129">
            <a:extLst>
              <a:ext uri="{FF2B5EF4-FFF2-40B4-BE49-F238E27FC236}">
                <a16:creationId xmlns="" xmlns:a16="http://schemas.microsoft.com/office/drawing/2014/main" id="{092A3B23-0269-4909-995B-C0B276E45AE8}"/>
              </a:ext>
            </a:extLst>
          </p:cNvPr>
          <p:cNvGraphicFramePr>
            <a:graphicFrameLocks noGrp="1"/>
          </p:cNvGraphicFramePr>
          <p:nvPr>
            <p:extLst>
              <p:ext uri="{D42A27DB-BD31-4B8C-83A1-F6EECF244321}">
                <p14:modId xmlns="" xmlns:p14="http://schemas.microsoft.com/office/powerpoint/2010/main" val="2417996518"/>
              </p:ext>
            </p:extLst>
          </p:nvPr>
        </p:nvGraphicFramePr>
        <p:xfrm>
          <a:off x="1255730" y="382229"/>
          <a:ext cx="7735734" cy="2788920"/>
        </p:xfrm>
        <a:graphic>
          <a:graphicData uri="http://schemas.openxmlformats.org/drawingml/2006/table">
            <a:tbl>
              <a:tblPr firstRow="1" bandRow="1">
                <a:tableStyleId>{5C22544A-7EE6-4342-B048-85BDC9FD1C3A}</a:tableStyleId>
              </a:tblPr>
              <a:tblGrid>
                <a:gridCol w="1908000">
                  <a:extLst>
                    <a:ext uri="{9D8B030D-6E8A-4147-A177-3AD203B41FA5}">
                      <a16:colId xmlns="" xmlns:a16="http://schemas.microsoft.com/office/drawing/2014/main" val="20000"/>
                    </a:ext>
                  </a:extLst>
                </a:gridCol>
                <a:gridCol w="971289">
                  <a:extLst>
                    <a:ext uri="{9D8B030D-6E8A-4147-A177-3AD203B41FA5}">
                      <a16:colId xmlns="" xmlns:a16="http://schemas.microsoft.com/office/drawing/2014/main" val="2869936705"/>
                    </a:ext>
                  </a:extLst>
                </a:gridCol>
                <a:gridCol w="971289">
                  <a:extLst>
                    <a:ext uri="{9D8B030D-6E8A-4147-A177-3AD203B41FA5}">
                      <a16:colId xmlns="" xmlns:a16="http://schemas.microsoft.com/office/drawing/2014/main" val="20001"/>
                    </a:ext>
                  </a:extLst>
                </a:gridCol>
                <a:gridCol w="971289">
                  <a:extLst>
                    <a:ext uri="{9D8B030D-6E8A-4147-A177-3AD203B41FA5}">
                      <a16:colId xmlns="" xmlns:a16="http://schemas.microsoft.com/office/drawing/2014/main" val="3376820098"/>
                    </a:ext>
                  </a:extLst>
                </a:gridCol>
                <a:gridCol w="971289">
                  <a:extLst>
                    <a:ext uri="{9D8B030D-6E8A-4147-A177-3AD203B41FA5}">
                      <a16:colId xmlns="" xmlns:a16="http://schemas.microsoft.com/office/drawing/2014/main" val="20002"/>
                    </a:ext>
                  </a:extLst>
                </a:gridCol>
                <a:gridCol w="971289">
                  <a:extLst>
                    <a:ext uri="{9D8B030D-6E8A-4147-A177-3AD203B41FA5}">
                      <a16:colId xmlns="" xmlns:a16="http://schemas.microsoft.com/office/drawing/2014/main" val="1201286485"/>
                    </a:ext>
                  </a:extLst>
                </a:gridCol>
                <a:gridCol w="971289">
                  <a:extLst>
                    <a:ext uri="{9D8B030D-6E8A-4147-A177-3AD203B41FA5}">
                      <a16:colId xmlns="" xmlns:a16="http://schemas.microsoft.com/office/drawing/2014/main" val="20003"/>
                    </a:ext>
                  </a:extLst>
                </a:gridCol>
              </a:tblGrid>
              <a:tr h="191075">
                <a:tc>
                  <a:txBody>
                    <a:bodyPr/>
                    <a:lstStyle/>
                    <a:p>
                      <a:r>
                        <a:rPr lang="en-US" sz="800" dirty="0"/>
                        <a:t>OXO Connect</a:t>
                      </a:r>
                    </a:p>
                  </a:txBody>
                  <a:tcPr marL="45720" marR="45720"/>
                </a:tc>
                <a:tc>
                  <a:txBody>
                    <a:bodyPr/>
                    <a:lstStyle/>
                    <a:p>
                      <a:pPr algn="ctr"/>
                      <a:r>
                        <a:rPr lang="en-US" sz="800" dirty="0"/>
                        <a:t>C25</a:t>
                      </a:r>
                    </a:p>
                  </a:txBody>
                  <a:tcPr marL="45720" marR="45720"/>
                </a:tc>
                <a:tc>
                  <a:txBody>
                    <a:bodyPr/>
                    <a:lstStyle/>
                    <a:p>
                      <a:pPr algn="ctr"/>
                      <a:r>
                        <a:rPr lang="en-US" sz="800" dirty="0"/>
                        <a:t>C</a:t>
                      </a:r>
                    </a:p>
                  </a:txBody>
                  <a:tcPr marL="45720" marR="45720"/>
                </a:tc>
                <a:tc>
                  <a:txBody>
                    <a:bodyPr/>
                    <a:lstStyle/>
                    <a:p>
                      <a:pPr algn="ctr"/>
                      <a:r>
                        <a:rPr lang="en-US" sz="800" dirty="0"/>
                        <a:t>S</a:t>
                      </a:r>
                    </a:p>
                  </a:txBody>
                  <a:tcPr marL="45720" marR="45720"/>
                </a:tc>
                <a:tc>
                  <a:txBody>
                    <a:bodyPr/>
                    <a:lstStyle/>
                    <a:p>
                      <a:pPr algn="ctr"/>
                      <a:r>
                        <a:rPr lang="en-US" sz="800" dirty="0"/>
                        <a:t>M</a:t>
                      </a:r>
                    </a:p>
                  </a:txBody>
                  <a:tcPr marL="45720" marR="45720"/>
                </a:tc>
                <a:tc>
                  <a:txBody>
                    <a:bodyPr/>
                    <a:lstStyle/>
                    <a:p>
                      <a:pPr algn="ctr"/>
                      <a:r>
                        <a:rPr lang="en-US" sz="800" dirty="0"/>
                        <a:t>L</a:t>
                      </a:r>
                    </a:p>
                  </a:txBody>
                  <a:tcPr marL="45720" marR="45720"/>
                </a:tc>
                <a:tc>
                  <a:txBody>
                    <a:bodyPr/>
                    <a:lstStyle/>
                    <a:p>
                      <a:pPr algn="ctr"/>
                      <a:r>
                        <a:rPr lang="en-US" sz="800" dirty="0"/>
                        <a:t>Evolution</a:t>
                      </a:r>
                    </a:p>
                  </a:txBody>
                  <a:tcPr marL="45720" marR="45720"/>
                </a:tc>
                <a:extLst>
                  <a:ext uri="{0D108BD9-81ED-4DB2-BD59-A6C34878D82A}">
                    <a16:rowId xmlns="" xmlns:a16="http://schemas.microsoft.com/office/drawing/2014/main" val="10000"/>
                  </a:ext>
                </a:extLst>
              </a:tr>
              <a:tr h="180000">
                <a:tc>
                  <a:txBody>
                    <a:bodyPr/>
                    <a:lstStyle/>
                    <a:p>
                      <a:r>
                        <a:rPr lang="en-US" sz="700" dirty="0"/>
                        <a:t>Max users</a:t>
                      </a:r>
                    </a:p>
                  </a:txBody>
                  <a:tcPr marL="45720" marR="45720"/>
                </a:tc>
                <a:tc>
                  <a:txBody>
                    <a:bodyPr/>
                    <a:lstStyle/>
                    <a:p>
                      <a:pPr algn="ctr"/>
                      <a:r>
                        <a:rPr lang="en-US" sz="700" dirty="0"/>
                        <a:t>25</a:t>
                      </a:r>
                    </a:p>
                  </a:txBody>
                  <a:tcPr marL="45720" marR="45720"/>
                </a:tc>
                <a:tc>
                  <a:txBody>
                    <a:bodyPr/>
                    <a:lstStyle/>
                    <a:p>
                      <a:pPr algn="ctr"/>
                      <a:r>
                        <a:rPr lang="en-US" sz="700" dirty="0"/>
                        <a:t>300</a:t>
                      </a:r>
                    </a:p>
                  </a:txBody>
                  <a:tcPr marL="45720" marR="45720"/>
                </a:tc>
                <a:tc>
                  <a:txBody>
                    <a:bodyPr/>
                    <a:lstStyle/>
                    <a:p>
                      <a:pPr algn="ctr"/>
                      <a:r>
                        <a:rPr lang="en-US" sz="700" dirty="0"/>
                        <a:t>300</a:t>
                      </a:r>
                    </a:p>
                  </a:txBody>
                  <a:tcPr marL="45720" marR="45720"/>
                </a:tc>
                <a:tc>
                  <a:txBody>
                    <a:bodyPr/>
                    <a:lstStyle/>
                    <a:p>
                      <a:pPr algn="ctr"/>
                      <a:r>
                        <a:rPr lang="en-US" sz="700" dirty="0"/>
                        <a:t>300</a:t>
                      </a:r>
                    </a:p>
                  </a:txBody>
                  <a:tcPr marL="45720" marR="45720"/>
                </a:tc>
                <a:tc>
                  <a:txBody>
                    <a:bodyPr/>
                    <a:lstStyle/>
                    <a:p>
                      <a:pPr algn="ctr"/>
                      <a:r>
                        <a:rPr lang="en-US" sz="700" dirty="0"/>
                        <a:t>300</a:t>
                      </a:r>
                    </a:p>
                  </a:txBody>
                  <a:tcPr marL="45720" marR="45720"/>
                </a:tc>
                <a:tc>
                  <a:txBody>
                    <a:bodyPr/>
                    <a:lstStyle/>
                    <a:p>
                      <a:pPr algn="ctr"/>
                      <a:r>
                        <a:rPr lang="en-US" sz="700" dirty="0"/>
                        <a:t>300</a:t>
                      </a:r>
                    </a:p>
                  </a:txBody>
                  <a:tcPr marL="45720" marR="45720"/>
                </a:tc>
                <a:extLst>
                  <a:ext uri="{0D108BD9-81ED-4DB2-BD59-A6C34878D82A}">
                    <a16:rowId xmlns="" xmlns:a16="http://schemas.microsoft.com/office/drawing/2014/main" val="3341754677"/>
                  </a:ext>
                </a:extLst>
              </a:tr>
              <a:tr h="180000">
                <a:tc>
                  <a:txBody>
                    <a:bodyPr/>
                    <a:lstStyle/>
                    <a:p>
                      <a:r>
                        <a:rPr lang="en-US" sz="700" dirty="0"/>
                        <a:t>Rainbow WebRTC Gateway</a:t>
                      </a:r>
                    </a:p>
                  </a:txBody>
                  <a:tcPr marL="45720" marR="45720"/>
                </a:tc>
                <a:tc>
                  <a:txBody>
                    <a:bodyPr/>
                    <a:lstStyle/>
                    <a:p>
                      <a:pPr algn="ctr"/>
                      <a:r>
                        <a:rPr lang="en-US" sz="700" dirty="0"/>
                        <a:t>External + </a:t>
                      </a:r>
                      <a:r>
                        <a:rPr lang="en-US" sz="500" dirty="0">
                          <a:sym typeface="Wingdings"/>
                        </a:rPr>
                        <a:t>daughter board</a:t>
                      </a:r>
                      <a:endParaRPr lang="en-US" sz="700" dirty="0"/>
                    </a:p>
                  </a:txBody>
                  <a:tcPr marL="45720" marR="45720"/>
                </a:tc>
                <a:tc>
                  <a:txBody>
                    <a:bodyPr/>
                    <a:lstStyle/>
                    <a:p>
                      <a:pPr algn="ctr"/>
                      <a:r>
                        <a:rPr lang="en-US" sz="700" dirty="0"/>
                        <a:t>External</a:t>
                      </a:r>
                    </a:p>
                  </a:txBody>
                  <a:tcPr marL="45720" marR="45720"/>
                </a:tc>
                <a:tc>
                  <a:txBody>
                    <a:bodyPr/>
                    <a:lstStyle/>
                    <a:p>
                      <a:pPr algn="ctr"/>
                      <a:r>
                        <a:rPr lang="en-US" sz="700" dirty="0"/>
                        <a:t>External</a:t>
                      </a:r>
                    </a:p>
                  </a:txBody>
                  <a:tcPr marL="45720" marR="45720"/>
                </a:tc>
                <a:tc>
                  <a:txBody>
                    <a:bodyPr/>
                    <a:lstStyle/>
                    <a:p>
                      <a:pPr algn="ctr"/>
                      <a:r>
                        <a:rPr lang="en-US" sz="700" dirty="0"/>
                        <a:t>External</a:t>
                      </a:r>
                    </a:p>
                  </a:txBody>
                  <a:tcPr marL="45720" marR="45720"/>
                </a:tc>
                <a:tc>
                  <a:txBody>
                    <a:bodyPr/>
                    <a:lstStyle/>
                    <a:p>
                      <a:pPr algn="ctr"/>
                      <a:r>
                        <a:rPr lang="en-US" sz="700" dirty="0"/>
                        <a:t>External</a:t>
                      </a:r>
                    </a:p>
                  </a:txBody>
                  <a:tcPr marL="45720" marR="45720"/>
                </a:tc>
                <a:tc>
                  <a:txBody>
                    <a:bodyPr/>
                    <a:lstStyle/>
                    <a:p>
                      <a:pPr algn="ctr"/>
                      <a:r>
                        <a:rPr lang="en-US" sz="700" dirty="0"/>
                        <a:t>External</a:t>
                      </a:r>
                    </a:p>
                  </a:txBody>
                  <a:tcPr marL="45720" marR="45720"/>
                </a:tc>
                <a:extLst>
                  <a:ext uri="{0D108BD9-81ED-4DB2-BD59-A6C34878D82A}">
                    <a16:rowId xmlns="" xmlns:a16="http://schemas.microsoft.com/office/drawing/2014/main" val="10001"/>
                  </a:ext>
                </a:extLst>
              </a:tr>
              <a:tr h="180000">
                <a:tc>
                  <a:txBody>
                    <a:bodyPr/>
                    <a:lstStyle/>
                    <a:p>
                      <a:r>
                        <a:rPr lang="en-US" sz="700" dirty="0"/>
                        <a:t>Rainbow CTI</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extLst>
                  <a:ext uri="{0D108BD9-81ED-4DB2-BD59-A6C34878D82A}">
                    <a16:rowId xmlns="" xmlns:a16="http://schemas.microsoft.com/office/drawing/2014/main" val="10002"/>
                  </a:ext>
                </a:extLst>
              </a:tr>
              <a:tr h="180000">
                <a:tc>
                  <a:txBody>
                    <a:bodyPr/>
                    <a:lstStyle/>
                    <a:p>
                      <a:r>
                        <a:rPr lang="en-US" sz="700" dirty="0"/>
                        <a:t>OXO Comm. services</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extLst>
                  <a:ext uri="{0D108BD9-81ED-4DB2-BD59-A6C34878D82A}">
                    <a16:rowId xmlns="" xmlns:a16="http://schemas.microsoft.com/office/drawing/2014/main" val="10003"/>
                  </a:ext>
                </a:extLst>
              </a:tr>
              <a:tr h="180000">
                <a:tc>
                  <a:txBody>
                    <a:bodyPr/>
                    <a:lstStyle/>
                    <a:p>
                      <a:pPr marL="0" algn="l" defTabSz="696777" rtl="0" eaLnBrk="1" latinLnBrk="0" hangingPunct="1">
                        <a:spcAft>
                          <a:spcPts val="0"/>
                        </a:spcAft>
                      </a:pPr>
                      <a:r>
                        <a:rPr lang="en-US" sz="700" kern="1200" dirty="0">
                          <a:solidFill>
                            <a:schemeClr val="dk1"/>
                          </a:solidFill>
                          <a:latin typeface="+mn-lt"/>
                          <a:ea typeface="+mn-ea"/>
                          <a:cs typeface="+mn-cs"/>
                        </a:rPr>
                        <a:t>Trunks: analog / digital / SIP</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r>
                        <a:rPr lang="en-US" sz="700" kern="1200" dirty="0">
                          <a:solidFill>
                            <a:schemeClr val="dk1"/>
                          </a:solidFill>
                          <a:latin typeface="+mn-lt"/>
                          <a:ea typeface="+mn-ea"/>
                          <a:cs typeface="+mn-cs"/>
                          <a:sym typeface="Wingdings"/>
                        </a:rPr>
                        <a:t> / </a:t>
                      </a:r>
                      <a:r>
                        <a:rPr lang="en-US" sz="700" dirty="0">
                          <a:sym typeface="Wingdings"/>
                        </a:rPr>
                        <a:t> / </a:t>
                      </a:r>
                      <a:r>
                        <a:rPr lang="en-US" sz="400" dirty="0">
                          <a:sym typeface="Wingdings"/>
                        </a:rPr>
                        <a:t>daughter board</a:t>
                      </a: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sym typeface="Wingdings"/>
                        </a:rPr>
                        <a:t> /  / </a:t>
                      </a:r>
                      <a:endParaRPr kumimoji="0" lang="en-US" sz="7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sym typeface="Wingdings"/>
                        </a:rPr>
                        <a:t> /  / </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sym typeface="Wingdings"/>
                        </a:rPr>
                        <a:t> /  / </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sym typeface="Wingdings"/>
                        </a:rPr>
                        <a:t> /  / </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 / - / </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0004"/>
                  </a:ext>
                </a:extLst>
              </a:tr>
              <a:tr h="180000">
                <a:tc>
                  <a:txBody>
                    <a:bodyPr/>
                    <a:lstStyle/>
                    <a:p>
                      <a:pPr>
                        <a:spcAft>
                          <a:spcPts val="0"/>
                        </a:spcAft>
                      </a:pPr>
                      <a:r>
                        <a:rPr lang="en-US" sz="700" kern="1200" dirty="0">
                          <a:solidFill>
                            <a:schemeClr val="dk1"/>
                          </a:solidFill>
                          <a:latin typeface="+mn-lt"/>
                          <a:ea typeface="+mn-ea"/>
                          <a:cs typeface="+mn-cs"/>
                        </a:rPr>
                        <a:t>SIP Phones </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t>Needs daughter board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0005"/>
                  </a:ext>
                </a:extLst>
              </a:tr>
              <a:tr h="180000">
                <a:tc>
                  <a:txBody>
                    <a:bodyPr/>
                    <a:lstStyle/>
                    <a:p>
                      <a:pPr>
                        <a:spcAft>
                          <a:spcPts val="0"/>
                        </a:spcAft>
                      </a:pPr>
                      <a:r>
                        <a:rPr lang="en-US" sz="700" kern="1200" dirty="0">
                          <a:solidFill>
                            <a:schemeClr val="dk1"/>
                          </a:solidFill>
                          <a:latin typeface="+mn-lt"/>
                          <a:ea typeface="+mn-ea"/>
                          <a:cs typeface="+mn-cs"/>
                        </a:rPr>
                        <a:t>DTLS signaling encryption for ALE IP Phones</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lang="en-US" sz="700" dirty="0"/>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mn-lt"/>
                        <a:ea typeface="+mn-ea"/>
                        <a:cs typeface="+mn-cs"/>
                      </a:endParaRPr>
                    </a:p>
                  </a:txBody>
                  <a:tcPr marL="45720" marR="45720"/>
                </a:tc>
                <a:extLst>
                  <a:ext uri="{0D108BD9-81ED-4DB2-BD59-A6C34878D82A}">
                    <a16:rowId xmlns="" xmlns:a16="http://schemas.microsoft.com/office/drawing/2014/main" val="1788861765"/>
                  </a:ext>
                </a:extLst>
              </a:tr>
              <a:tr h="180000">
                <a:tc>
                  <a:txBody>
                    <a:bodyPr/>
                    <a:lstStyle/>
                    <a:p>
                      <a:r>
                        <a:rPr lang="en-US" sz="700" dirty="0"/>
                        <a:t>ALE</a:t>
                      </a:r>
                      <a:r>
                        <a:rPr lang="en-US" sz="700" baseline="0" dirty="0"/>
                        <a:t> IP Phones / IP DECT AP / </a:t>
                      </a:r>
                      <a:r>
                        <a:rPr lang="en-US" sz="700" baseline="0" dirty="0" err="1"/>
                        <a:t>VoWLAN</a:t>
                      </a:r>
                      <a:endParaRPr lang="en-US" sz="700" dirty="0"/>
                    </a:p>
                  </a:txBody>
                  <a:tcPr marL="45720" marR="45720"/>
                </a:tc>
                <a:tc>
                  <a:txBody>
                    <a:bodyPr/>
                    <a:lstStyle/>
                    <a:p>
                      <a:pPr algn="ctr"/>
                      <a:r>
                        <a:rPr lang="en-US" sz="700" dirty="0"/>
                        <a:t>Needs daughter board</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10006"/>
                  </a:ext>
                </a:extLst>
              </a:tr>
              <a:tr h="180000">
                <a:tc>
                  <a:txBody>
                    <a:bodyPr/>
                    <a:lstStyle/>
                    <a:p>
                      <a:r>
                        <a:rPr lang="en-US" sz="700" dirty="0"/>
                        <a:t>ALE Digital phones / DECT Base stations</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700">
                          <a:sym typeface="Wingdings"/>
                        </a:rPr>
                        <a:t></a:t>
                      </a:r>
                      <a:endParaRPr lang="en-US" sz="7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700">
                          <a:sym typeface="Wingdings"/>
                        </a:rPr>
                        <a:t></a:t>
                      </a:r>
                      <a:endParaRPr lang="en-US" sz="70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algn="ctr"/>
                      <a:endParaRPr lang="en-US" sz="700" dirty="0"/>
                    </a:p>
                  </a:txBody>
                  <a:tcPr marL="45720" marR="45720"/>
                </a:tc>
                <a:extLst>
                  <a:ext uri="{0D108BD9-81ED-4DB2-BD59-A6C34878D82A}">
                    <a16:rowId xmlns="" xmlns:a16="http://schemas.microsoft.com/office/drawing/2014/main" val="10007"/>
                  </a:ext>
                </a:extLst>
              </a:tr>
              <a:tr h="180000">
                <a:tc>
                  <a:txBody>
                    <a:bodyPr/>
                    <a:lstStyle/>
                    <a:p>
                      <a:r>
                        <a:rPr lang="en-US" sz="700" dirty="0"/>
                        <a:t>Analog phones/fax</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algn="ctr"/>
                      <a:r>
                        <a:rPr lang="en-US" sz="700" dirty="0"/>
                        <a:t>External FXS Gateway</a:t>
                      </a:r>
                    </a:p>
                  </a:txBody>
                  <a:tcPr marL="45720" marR="45720"/>
                </a:tc>
                <a:extLst>
                  <a:ext uri="{0D108BD9-81ED-4DB2-BD59-A6C34878D82A}">
                    <a16:rowId xmlns="" xmlns:a16="http://schemas.microsoft.com/office/drawing/2014/main" val="2960251469"/>
                  </a:ext>
                </a:extLst>
              </a:tr>
              <a:tr h="180000">
                <a:tc>
                  <a:txBody>
                    <a:bodyPr/>
                    <a:lstStyle/>
                    <a:p>
                      <a:r>
                        <a:rPr lang="en-US" sz="700" dirty="0"/>
                        <a:t>Cloud Connect</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tc>
                  <a:txBody>
                    <a:bodyPr/>
                    <a:lstStyle/>
                    <a:p>
                      <a:pPr marL="0" marR="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extLst>
                  <a:ext uri="{0D108BD9-81ED-4DB2-BD59-A6C34878D82A}">
                    <a16:rowId xmlns="" xmlns:a16="http://schemas.microsoft.com/office/drawing/2014/main" val="10008"/>
                  </a:ext>
                </a:extLst>
              </a:tr>
              <a:tr h="180000">
                <a:tc>
                  <a:txBody>
                    <a:bodyPr/>
                    <a:lstStyle/>
                    <a:p>
                      <a:r>
                        <a:rPr lang="en-US" sz="700" dirty="0"/>
                        <a:t>Wall mountable</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rebuchet MS"/>
                          <a:ea typeface="+mn-ea"/>
                          <a:cs typeface="+mn-cs"/>
                          <a:sym typeface="Wingdings"/>
                        </a:rPr>
                        <a:t></a:t>
                      </a: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extLst>
                  <a:ext uri="{0D108BD9-81ED-4DB2-BD59-A6C34878D82A}">
                    <a16:rowId xmlns="" xmlns:a16="http://schemas.microsoft.com/office/drawing/2014/main" val="4283047720"/>
                  </a:ext>
                </a:extLst>
              </a:tr>
              <a:tr h="180000">
                <a:tc>
                  <a:txBody>
                    <a:bodyPr/>
                    <a:lstStyle/>
                    <a:p>
                      <a:r>
                        <a:rPr lang="en-US" sz="700" dirty="0"/>
                        <a:t>Desktop</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0000"/>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lang="en-US" sz="700" dirty="0">
                          <a:sym typeface="Wingdings"/>
                        </a:rPr>
                        <a:t></a:t>
                      </a:r>
                      <a:endParaRPr lang="en-US" sz="700" dirty="0"/>
                    </a:p>
                  </a:txBody>
                  <a:tcPr marL="45720" marR="45720"/>
                </a:tc>
                <a:extLst>
                  <a:ext uri="{0D108BD9-81ED-4DB2-BD59-A6C34878D82A}">
                    <a16:rowId xmlns="" xmlns:a16="http://schemas.microsoft.com/office/drawing/2014/main" val="3505654676"/>
                  </a:ext>
                </a:extLst>
              </a:tr>
            </a:tbl>
          </a:graphicData>
        </a:graphic>
      </p:graphicFrame>
      <p:graphicFrame>
        <p:nvGraphicFramePr>
          <p:cNvPr id="131" name="Table 130">
            <a:extLst>
              <a:ext uri="{FF2B5EF4-FFF2-40B4-BE49-F238E27FC236}">
                <a16:creationId xmlns="" xmlns:a16="http://schemas.microsoft.com/office/drawing/2014/main" id="{F0C3F3AA-FB58-4CDE-AAFE-9848A30EC01B}"/>
              </a:ext>
            </a:extLst>
          </p:cNvPr>
          <p:cNvGraphicFramePr>
            <a:graphicFrameLocks noGrp="1"/>
          </p:cNvGraphicFramePr>
          <p:nvPr>
            <p:extLst>
              <p:ext uri="{D42A27DB-BD31-4B8C-83A1-F6EECF244321}">
                <p14:modId xmlns="" xmlns:p14="http://schemas.microsoft.com/office/powerpoint/2010/main" val="84296146"/>
              </p:ext>
            </p:extLst>
          </p:nvPr>
        </p:nvGraphicFramePr>
        <p:xfrm>
          <a:off x="1403401" y="3645011"/>
          <a:ext cx="4138002" cy="609600"/>
        </p:xfrm>
        <a:graphic>
          <a:graphicData uri="http://schemas.openxmlformats.org/drawingml/2006/table">
            <a:tbl>
              <a:tblPr firstRow="1" bandRow="1">
                <a:tableStyleId>{5C22544A-7EE6-4342-B048-85BDC9FD1C3A}</a:tableStyleId>
              </a:tblPr>
              <a:tblGrid>
                <a:gridCol w="792000">
                  <a:extLst>
                    <a:ext uri="{9D8B030D-6E8A-4147-A177-3AD203B41FA5}">
                      <a16:colId xmlns="" xmlns:a16="http://schemas.microsoft.com/office/drawing/2014/main" val="20000"/>
                    </a:ext>
                  </a:extLst>
                </a:gridCol>
                <a:gridCol w="1115334">
                  <a:extLst>
                    <a:ext uri="{9D8B030D-6E8A-4147-A177-3AD203B41FA5}">
                      <a16:colId xmlns="" xmlns:a16="http://schemas.microsoft.com/office/drawing/2014/main" val="2869936705"/>
                    </a:ext>
                  </a:extLst>
                </a:gridCol>
                <a:gridCol w="1115334">
                  <a:extLst>
                    <a:ext uri="{9D8B030D-6E8A-4147-A177-3AD203B41FA5}">
                      <a16:colId xmlns="" xmlns:a16="http://schemas.microsoft.com/office/drawing/2014/main" val="20001"/>
                    </a:ext>
                  </a:extLst>
                </a:gridCol>
                <a:gridCol w="1115334">
                  <a:extLst>
                    <a:ext uri="{9D8B030D-6E8A-4147-A177-3AD203B41FA5}">
                      <a16:colId xmlns="" xmlns:a16="http://schemas.microsoft.com/office/drawing/2014/main" val="20002"/>
                    </a:ext>
                  </a:extLst>
                </a:gridCol>
              </a:tblGrid>
              <a:tr h="191075">
                <a:tc>
                  <a:txBody>
                    <a:bodyPr/>
                    <a:lstStyle/>
                    <a:p>
                      <a:r>
                        <a:rPr lang="en-US" sz="800" dirty="0"/>
                        <a:t>FXS Gateways</a:t>
                      </a:r>
                    </a:p>
                  </a:txBody>
                  <a:tcPr marL="45720" marR="45720"/>
                </a:tc>
                <a:tc>
                  <a:txBody>
                    <a:bodyPr/>
                    <a:lstStyle/>
                    <a:p>
                      <a:pPr algn="ctr"/>
                      <a:r>
                        <a:rPr lang="en-US" sz="800" dirty="0"/>
                        <a:t>MEDIA5 4102</a:t>
                      </a:r>
                    </a:p>
                  </a:txBody>
                  <a:tcPr marL="45720" marR="45720"/>
                </a:tc>
                <a:tc>
                  <a:txBody>
                    <a:bodyPr/>
                    <a:lstStyle/>
                    <a:p>
                      <a:pPr algn="ctr"/>
                      <a:r>
                        <a:rPr lang="en-US" sz="800" dirty="0"/>
                        <a:t>MEDIA5 C710</a:t>
                      </a:r>
                    </a:p>
                  </a:txBody>
                  <a:tcPr marL="45720" marR="45720"/>
                </a:tc>
                <a:tc>
                  <a:txBody>
                    <a:bodyPr/>
                    <a:lstStyle/>
                    <a:p>
                      <a:pPr algn="ctr"/>
                      <a:r>
                        <a:rPr lang="en-US" sz="800" dirty="0"/>
                        <a:t>MEDIA5 C711 </a:t>
                      </a:r>
                    </a:p>
                  </a:txBody>
                  <a:tcPr marL="45720" marR="45720"/>
                </a:tc>
                <a:extLst>
                  <a:ext uri="{0D108BD9-81ED-4DB2-BD59-A6C34878D82A}">
                    <a16:rowId xmlns="" xmlns:a16="http://schemas.microsoft.com/office/drawing/2014/main" val="10000"/>
                  </a:ext>
                </a:extLst>
              </a:tr>
              <a:tr h="180000">
                <a:tc>
                  <a:txBody>
                    <a:bodyPr/>
                    <a:lstStyle/>
                    <a:p>
                      <a:r>
                        <a:rPr lang="en-US" sz="700" kern="1200" dirty="0">
                          <a:solidFill>
                            <a:schemeClr val="dk1"/>
                          </a:solidFill>
                          <a:latin typeface="+mn-lt"/>
                          <a:ea typeface="+mn-ea"/>
                          <a:cs typeface="+mn-cs"/>
                        </a:rPr>
                        <a:t>FXS ports (</a:t>
                      </a:r>
                      <a:r>
                        <a:rPr lang="en-US" sz="700" kern="1200" dirty="0">
                          <a:solidFill>
                            <a:schemeClr val="dk1"/>
                          </a:solidFill>
                          <a:latin typeface="+mn-lt"/>
                          <a:ea typeface="+mn-ea"/>
                          <a:cs typeface="+mn-cs"/>
                          <a:sym typeface="Wingdings" panose="05000000000000000000" pitchFamily="2" charset="2"/>
                        </a:rPr>
                        <a:t>RJ-11)</a:t>
                      </a:r>
                      <a:endParaRPr lang="en-US" sz="700" kern="1200" dirty="0">
                        <a:solidFill>
                          <a:schemeClr val="dk1"/>
                        </a:solidFill>
                        <a:latin typeface="+mn-lt"/>
                        <a:ea typeface="+mn-ea"/>
                        <a:cs typeface="+mn-cs"/>
                      </a:endParaRPr>
                    </a:p>
                  </a:txBody>
                  <a:tcPr marL="45720" marR="45720"/>
                </a:tc>
                <a:tc>
                  <a:txBody>
                    <a:bodyPr/>
                    <a:lstStyle/>
                    <a:p>
                      <a:pPr algn="ctr"/>
                      <a:r>
                        <a:rPr lang="en-US" sz="700" dirty="0"/>
                        <a:t>2</a:t>
                      </a:r>
                    </a:p>
                  </a:txBody>
                  <a:tcPr marL="45720" marR="45720"/>
                </a:tc>
                <a:tc>
                  <a:txBody>
                    <a:bodyPr/>
                    <a:lstStyle/>
                    <a:p>
                      <a:pPr algn="ctr"/>
                      <a:r>
                        <a:rPr lang="en-US" sz="700" dirty="0"/>
                        <a:t>4</a:t>
                      </a:r>
                    </a:p>
                  </a:txBody>
                  <a:tcPr marL="45720" marR="45720"/>
                </a:tc>
                <a:tc>
                  <a:txBody>
                    <a:bodyPr/>
                    <a:lstStyle/>
                    <a:p>
                      <a:pPr algn="ctr"/>
                      <a:r>
                        <a:rPr lang="en-US" sz="700" dirty="0"/>
                        <a:t>8</a:t>
                      </a:r>
                    </a:p>
                  </a:txBody>
                  <a:tcPr marL="45720" marR="45720"/>
                </a:tc>
                <a:extLst>
                  <a:ext uri="{0D108BD9-81ED-4DB2-BD59-A6C34878D82A}">
                    <a16:rowId xmlns="" xmlns:a16="http://schemas.microsoft.com/office/drawing/2014/main" val="3341754677"/>
                  </a:ext>
                </a:extLst>
              </a:tr>
              <a:tr h="180000">
                <a:tc>
                  <a:txBody>
                    <a:bodyPr/>
                    <a:lstStyle/>
                    <a:p>
                      <a:r>
                        <a:rPr lang="en-US" sz="700" dirty="0"/>
                        <a:t>RJ-45 ports </a:t>
                      </a:r>
                    </a:p>
                  </a:txBody>
                  <a:tcPr marL="45720" marR="45720"/>
                </a:tc>
                <a:tc>
                  <a:txBody>
                    <a:bodyPr/>
                    <a:lstStyle/>
                    <a:p>
                      <a:pPr algn="ctr"/>
                      <a:r>
                        <a:rPr lang="en-US" sz="700" dirty="0"/>
                        <a:t>2</a:t>
                      </a:r>
                    </a:p>
                  </a:txBody>
                  <a:tcPr marL="45720" marR="45720"/>
                </a:tc>
                <a:tc>
                  <a:txBody>
                    <a:bodyPr/>
                    <a:lstStyle/>
                    <a:p>
                      <a:pPr algn="ctr"/>
                      <a:r>
                        <a:rPr lang="en-US" sz="700" dirty="0"/>
                        <a:t>2</a:t>
                      </a:r>
                    </a:p>
                  </a:txBody>
                  <a:tcPr marL="45720" marR="45720"/>
                </a:tc>
                <a:tc>
                  <a:txBody>
                    <a:bodyPr/>
                    <a:lstStyle/>
                    <a:p>
                      <a:pPr algn="ctr"/>
                      <a:r>
                        <a:rPr lang="en-US" sz="700" dirty="0"/>
                        <a:t>2</a:t>
                      </a:r>
                    </a:p>
                  </a:txBody>
                  <a:tcPr marL="45720" marR="45720"/>
                </a:tc>
                <a:extLst>
                  <a:ext uri="{0D108BD9-81ED-4DB2-BD59-A6C34878D82A}">
                    <a16:rowId xmlns="" xmlns:a16="http://schemas.microsoft.com/office/drawing/2014/main" val="10001"/>
                  </a:ext>
                </a:extLst>
              </a:tr>
            </a:tbl>
          </a:graphicData>
        </a:graphic>
      </p:graphicFrame>
      <p:pic>
        <p:nvPicPr>
          <p:cNvPr id="3" name="Picture 2">
            <a:extLst>
              <a:ext uri="{FF2B5EF4-FFF2-40B4-BE49-F238E27FC236}">
                <a16:creationId xmlns="" xmlns:a16="http://schemas.microsoft.com/office/drawing/2014/main" id="{8BF184E9-DF58-410C-9130-82C250512F01}"/>
              </a:ext>
            </a:extLst>
          </p:cNvPr>
          <p:cNvPicPr>
            <a:picLocks noChangeAspect="1"/>
          </p:cNvPicPr>
          <p:nvPr/>
        </p:nvPicPr>
        <p:blipFill>
          <a:blip r:embed="rId17" cstate="print">
            <a:extLst>
              <a:ext uri="{BEBA8EAE-BF5A-486C-A8C5-ECC9F3942E4B}">
                <a14:imgProps xmlns="" xmlns:a14="http://schemas.microsoft.com/office/drawing/2010/main">
                  <a14:imgLayer r:embed="rId18">
                    <a14:imgEffect>
                      <a14:backgroundRemoval t="10000" b="90000" l="9257" r="92438">
                        <a14:foregroundMark x1="9257" y1="43556" x2="9257" y2="43556"/>
                        <a14:foregroundMark x1="92438" y1="36000" x2="92438" y2="36000"/>
                      </a14:backgroundRemoval>
                    </a14:imgEffect>
                  </a14:imgLayer>
                </a14:imgProps>
              </a:ext>
              <a:ext uri="{28A0092B-C50C-407E-A947-70E740481C1C}">
                <a14:useLocalDpi xmlns="" xmlns:a14="http://schemas.microsoft.com/office/drawing/2010/main"/>
              </a:ext>
            </a:extLst>
          </a:blip>
          <a:stretch>
            <a:fillRect/>
          </a:stretch>
        </p:blipFill>
        <p:spPr>
          <a:xfrm>
            <a:off x="2500532" y="3457634"/>
            <a:ext cx="484238" cy="284103"/>
          </a:xfrm>
          <a:prstGeom prst="rect">
            <a:avLst/>
          </a:prstGeom>
        </p:spPr>
      </p:pic>
      <p:pic>
        <p:nvPicPr>
          <p:cNvPr id="4" name="Picture 3">
            <a:extLst>
              <a:ext uri="{FF2B5EF4-FFF2-40B4-BE49-F238E27FC236}">
                <a16:creationId xmlns="" xmlns:a16="http://schemas.microsoft.com/office/drawing/2014/main" id="{A4C9775F-23DE-4079-B2F2-0B5F5ED668A1}"/>
              </a:ext>
            </a:extLst>
          </p:cNvPr>
          <p:cNvPicPr>
            <a:picLocks noChangeAspect="1"/>
          </p:cNvPicPr>
          <p:nvPr/>
        </p:nvPicPr>
        <p:blipFill>
          <a:blip r:embed="rId19" cstate="print">
            <a:extLst>
              <a:ext uri="{BEBA8EAE-BF5A-486C-A8C5-ECC9F3942E4B}">
                <a14:imgProps xmlns="" xmlns:a14="http://schemas.microsoft.com/office/drawing/2010/main">
                  <a14:imgLayer r:embed="rId20">
                    <a14:imgEffect>
                      <a14:backgroundRemoval t="10000" b="90000" l="7562" r="92438">
                        <a14:foregroundMark x1="7562" y1="46667" x2="7562" y2="46667"/>
                        <a14:foregroundMark x1="92438" y1="46889" x2="92438" y2="46889"/>
                      </a14:backgroundRemoval>
                    </a14:imgEffect>
                  </a14:imgLayer>
                </a14:imgProps>
              </a:ext>
              <a:ext uri="{28A0092B-C50C-407E-A947-70E740481C1C}">
                <a14:useLocalDpi xmlns="" xmlns:a14="http://schemas.microsoft.com/office/drawing/2010/main"/>
              </a:ext>
            </a:extLst>
          </a:blip>
          <a:stretch>
            <a:fillRect/>
          </a:stretch>
        </p:blipFill>
        <p:spPr>
          <a:xfrm>
            <a:off x="3518549" y="3381276"/>
            <a:ext cx="744537" cy="436821"/>
          </a:xfrm>
          <a:prstGeom prst="rect">
            <a:avLst/>
          </a:prstGeom>
        </p:spPr>
      </p:pic>
      <p:pic>
        <p:nvPicPr>
          <p:cNvPr id="187" name="Picture 186">
            <a:extLst>
              <a:ext uri="{FF2B5EF4-FFF2-40B4-BE49-F238E27FC236}">
                <a16:creationId xmlns="" xmlns:a16="http://schemas.microsoft.com/office/drawing/2014/main" id="{4C02B6BC-F493-4B5E-8907-8AA2D9AB29A9}"/>
              </a:ext>
            </a:extLst>
          </p:cNvPr>
          <p:cNvPicPr>
            <a:picLocks noChangeAspect="1"/>
          </p:cNvPicPr>
          <p:nvPr/>
        </p:nvPicPr>
        <p:blipFill>
          <a:blip r:embed="rId19" cstate="print">
            <a:extLst>
              <a:ext uri="{BEBA8EAE-BF5A-486C-A8C5-ECC9F3942E4B}">
                <a14:imgProps xmlns="" xmlns:a14="http://schemas.microsoft.com/office/drawing/2010/main">
                  <a14:imgLayer r:embed="rId20">
                    <a14:imgEffect>
                      <a14:backgroundRemoval t="10000" b="90000" l="7562" r="92438">
                        <a14:foregroundMark x1="7562" y1="46667" x2="7562" y2="46667"/>
                        <a14:foregroundMark x1="92438" y1="46889" x2="92438" y2="46889"/>
                      </a14:backgroundRemoval>
                    </a14:imgEffect>
                  </a14:imgLayer>
                </a14:imgProps>
              </a:ext>
              <a:ext uri="{28A0092B-C50C-407E-A947-70E740481C1C}">
                <a14:useLocalDpi xmlns="" xmlns:a14="http://schemas.microsoft.com/office/drawing/2010/main"/>
              </a:ext>
            </a:extLst>
          </a:blip>
          <a:stretch>
            <a:fillRect/>
          </a:stretch>
        </p:blipFill>
        <p:spPr>
          <a:xfrm>
            <a:off x="4593211" y="3381276"/>
            <a:ext cx="744537" cy="436821"/>
          </a:xfrm>
          <a:prstGeom prst="rect">
            <a:avLst/>
          </a:prstGeom>
        </p:spPr>
      </p:pic>
      <p:pic>
        <p:nvPicPr>
          <p:cNvPr id="190" name="Image 3">
            <a:extLst>
              <a:ext uri="{FF2B5EF4-FFF2-40B4-BE49-F238E27FC236}">
                <a16:creationId xmlns="" xmlns:a16="http://schemas.microsoft.com/office/drawing/2014/main" id="{8E61FF22-8525-40A6-BEDE-1FEA5573732F}"/>
              </a:ext>
            </a:extLst>
          </p:cNvPr>
          <p:cNvPicPr>
            <a:picLocks noChangeAspect="1"/>
          </p:cNvPicPr>
          <p:nvPr/>
        </p:nvPicPr>
        <p:blipFill>
          <a:blip r:embed="rId21" cstate="print">
            <a:extLst>
              <a:ext uri="{28A0092B-C50C-407E-A947-70E740481C1C}">
                <a14:useLocalDpi xmlns="" xmlns:a14="http://schemas.microsoft.com/office/drawing/2010/main"/>
              </a:ext>
            </a:extLst>
          </a:blip>
          <a:stretch>
            <a:fillRect/>
          </a:stretch>
        </p:blipFill>
        <p:spPr>
          <a:xfrm>
            <a:off x="8043246" y="259431"/>
            <a:ext cx="880825" cy="176513"/>
          </a:xfrm>
          <a:prstGeom prst="rect">
            <a:avLst/>
          </a:prstGeom>
        </p:spPr>
      </p:pic>
      <p:pic>
        <p:nvPicPr>
          <p:cNvPr id="191" name="Picture 190">
            <a:extLst>
              <a:ext uri="{FF2B5EF4-FFF2-40B4-BE49-F238E27FC236}">
                <a16:creationId xmlns="" xmlns:a16="http://schemas.microsoft.com/office/drawing/2014/main" id="{61067532-8698-4319-92B6-C3484B406BEC}"/>
              </a:ext>
            </a:extLst>
          </p:cNvPr>
          <p:cNvPicPr>
            <a:picLocks noChangeAspect="1"/>
          </p:cNvPicPr>
          <p:nvPr/>
        </p:nvPicPr>
        <p:blipFill>
          <a:blip r:embed="rId22" cstate="print">
            <a:extLst>
              <a:ext uri="{28A0092B-C50C-407E-A947-70E740481C1C}">
                <a14:useLocalDpi xmlns="" xmlns:a14="http://schemas.microsoft.com/office/drawing/2010/main"/>
              </a:ext>
            </a:extLst>
          </a:blip>
          <a:stretch>
            <a:fillRect/>
          </a:stretch>
        </p:blipFill>
        <p:spPr>
          <a:xfrm>
            <a:off x="5132447" y="-101337"/>
            <a:ext cx="963242" cy="891270"/>
          </a:xfrm>
          <a:prstGeom prst="rect">
            <a:avLst/>
          </a:prstGeom>
        </p:spPr>
      </p:pic>
      <p:pic>
        <p:nvPicPr>
          <p:cNvPr id="219" name="Picture 218">
            <a:extLst>
              <a:ext uri="{FF2B5EF4-FFF2-40B4-BE49-F238E27FC236}">
                <a16:creationId xmlns="" xmlns:a16="http://schemas.microsoft.com/office/drawing/2014/main" id="{6BCA9F8C-A84C-448D-9954-83FF3EBDF942}"/>
              </a:ext>
            </a:extLst>
          </p:cNvPr>
          <p:cNvPicPr>
            <a:picLocks noChangeAspect="1"/>
          </p:cNvPicPr>
          <p:nvPr/>
        </p:nvPicPr>
        <p:blipFill>
          <a:blip r:embed="rId23" cstate="print">
            <a:extLst>
              <a:ext uri="{28A0092B-C50C-407E-A947-70E740481C1C}">
                <a14:useLocalDpi xmlns="" xmlns:a14="http://schemas.microsoft.com/office/drawing/2010/main"/>
              </a:ext>
            </a:extLst>
          </a:blip>
          <a:stretch>
            <a:fillRect/>
          </a:stretch>
        </p:blipFill>
        <p:spPr>
          <a:xfrm>
            <a:off x="4369080" y="62935"/>
            <a:ext cx="403015" cy="372902"/>
          </a:xfrm>
          <a:prstGeom prst="rect">
            <a:avLst/>
          </a:prstGeom>
        </p:spPr>
      </p:pic>
      <p:pic>
        <p:nvPicPr>
          <p:cNvPr id="254" name="Picture 253">
            <a:extLst>
              <a:ext uri="{FF2B5EF4-FFF2-40B4-BE49-F238E27FC236}">
                <a16:creationId xmlns="" xmlns:a16="http://schemas.microsoft.com/office/drawing/2014/main" id="{3C40A2E7-1007-4406-8BD5-8B8748F5B6FD}"/>
              </a:ext>
            </a:extLst>
          </p:cNvPr>
          <p:cNvPicPr>
            <a:picLocks noChangeAspect="1"/>
          </p:cNvPicPr>
          <p:nvPr/>
        </p:nvPicPr>
        <p:blipFill>
          <a:blip r:embed="rId24" cstate="print">
            <a:extLst>
              <a:ext uri="{28A0092B-C50C-407E-A947-70E740481C1C}">
                <a14:useLocalDpi xmlns="" xmlns:a14="http://schemas.microsoft.com/office/drawing/2010/main"/>
              </a:ext>
            </a:extLst>
          </a:blip>
          <a:stretch>
            <a:fillRect/>
          </a:stretch>
        </p:blipFill>
        <p:spPr>
          <a:xfrm>
            <a:off x="6040923" y="-108801"/>
            <a:ext cx="971309" cy="898734"/>
          </a:xfrm>
          <a:prstGeom prst="rect">
            <a:avLst/>
          </a:prstGeom>
        </p:spPr>
      </p:pic>
      <p:pic>
        <p:nvPicPr>
          <p:cNvPr id="255" name="Picture 254">
            <a:extLst>
              <a:ext uri="{FF2B5EF4-FFF2-40B4-BE49-F238E27FC236}">
                <a16:creationId xmlns="" xmlns:a16="http://schemas.microsoft.com/office/drawing/2014/main" id="{F4A3951A-CA01-47CA-A3B3-CE20E309EB69}"/>
              </a:ext>
            </a:extLst>
          </p:cNvPr>
          <p:cNvPicPr>
            <a:picLocks noChangeAspect="1"/>
          </p:cNvPicPr>
          <p:nvPr/>
        </p:nvPicPr>
        <p:blipFill>
          <a:blip r:embed="rId25" cstate="print">
            <a:extLst>
              <a:ext uri="{28A0092B-C50C-407E-A947-70E740481C1C}">
                <a14:useLocalDpi xmlns="" xmlns:a14="http://schemas.microsoft.com/office/drawing/2010/main"/>
              </a:ext>
            </a:extLst>
          </a:blip>
          <a:stretch>
            <a:fillRect/>
          </a:stretch>
        </p:blipFill>
        <p:spPr>
          <a:xfrm>
            <a:off x="6927025" y="-252347"/>
            <a:ext cx="1106210" cy="1023555"/>
          </a:xfrm>
          <a:prstGeom prst="rect">
            <a:avLst/>
          </a:prstGeom>
        </p:spPr>
      </p:pic>
      <p:pic>
        <p:nvPicPr>
          <p:cNvPr id="256" name="Picture 255">
            <a:extLst>
              <a:ext uri="{FF2B5EF4-FFF2-40B4-BE49-F238E27FC236}">
                <a16:creationId xmlns="" xmlns:a16="http://schemas.microsoft.com/office/drawing/2014/main" id="{73958358-7B6B-45D5-8005-967E6F0FB2EE}"/>
              </a:ext>
            </a:extLst>
          </p:cNvPr>
          <p:cNvPicPr>
            <a:picLocks noChangeAspect="1"/>
          </p:cNvPicPr>
          <p:nvPr/>
        </p:nvPicPr>
        <p:blipFill>
          <a:blip r:embed="rId23" cstate="print">
            <a:extLst>
              <a:ext uri="{28A0092B-C50C-407E-A947-70E740481C1C}">
                <a14:useLocalDpi xmlns="" xmlns:a14="http://schemas.microsoft.com/office/drawing/2010/main"/>
              </a:ext>
            </a:extLst>
          </a:blip>
          <a:stretch>
            <a:fillRect/>
          </a:stretch>
        </p:blipFill>
        <p:spPr>
          <a:xfrm>
            <a:off x="3387141" y="62935"/>
            <a:ext cx="403015" cy="372902"/>
          </a:xfrm>
          <a:prstGeom prst="rect">
            <a:avLst/>
          </a:prstGeom>
        </p:spPr>
      </p:pic>
      <p:graphicFrame>
        <p:nvGraphicFramePr>
          <p:cNvPr id="257" name="Table 256">
            <a:extLst>
              <a:ext uri="{FF2B5EF4-FFF2-40B4-BE49-F238E27FC236}">
                <a16:creationId xmlns="" xmlns:a16="http://schemas.microsoft.com/office/drawing/2014/main" id="{AC41F227-BF5D-4C95-B31A-79D5B952EDF4}"/>
              </a:ext>
            </a:extLst>
          </p:cNvPr>
          <p:cNvGraphicFramePr>
            <a:graphicFrameLocks noGrp="1"/>
          </p:cNvGraphicFramePr>
          <p:nvPr>
            <p:extLst>
              <p:ext uri="{D42A27DB-BD31-4B8C-83A1-F6EECF244321}">
                <p14:modId xmlns="" xmlns:p14="http://schemas.microsoft.com/office/powerpoint/2010/main" val="1043212201"/>
              </p:ext>
            </p:extLst>
          </p:nvPr>
        </p:nvGraphicFramePr>
        <p:xfrm>
          <a:off x="5968796" y="3639566"/>
          <a:ext cx="3022668" cy="655320"/>
        </p:xfrm>
        <a:graphic>
          <a:graphicData uri="http://schemas.openxmlformats.org/drawingml/2006/table">
            <a:tbl>
              <a:tblPr firstRow="1" bandRow="1">
                <a:tableStyleId>{5C22544A-7EE6-4342-B048-85BDC9FD1C3A}</a:tableStyleId>
              </a:tblPr>
              <a:tblGrid>
                <a:gridCol w="792000">
                  <a:extLst>
                    <a:ext uri="{9D8B030D-6E8A-4147-A177-3AD203B41FA5}">
                      <a16:colId xmlns="" xmlns:a16="http://schemas.microsoft.com/office/drawing/2014/main" val="20000"/>
                    </a:ext>
                  </a:extLst>
                </a:gridCol>
                <a:gridCol w="1115334">
                  <a:extLst>
                    <a:ext uri="{9D8B030D-6E8A-4147-A177-3AD203B41FA5}">
                      <a16:colId xmlns="" xmlns:a16="http://schemas.microsoft.com/office/drawing/2014/main" val="2869936705"/>
                    </a:ext>
                  </a:extLst>
                </a:gridCol>
                <a:gridCol w="1115334">
                  <a:extLst>
                    <a:ext uri="{9D8B030D-6E8A-4147-A177-3AD203B41FA5}">
                      <a16:colId xmlns="" xmlns:a16="http://schemas.microsoft.com/office/drawing/2014/main" val="20001"/>
                    </a:ext>
                  </a:extLst>
                </a:gridCol>
              </a:tblGrid>
              <a:tr h="191075">
                <a:tc>
                  <a:txBody>
                    <a:bodyPr/>
                    <a:lstStyle/>
                    <a:p>
                      <a:r>
                        <a:rPr lang="en-US" sz="800" dirty="0"/>
                        <a:t>Rainbow WebRTC Gateway</a:t>
                      </a:r>
                    </a:p>
                  </a:txBody>
                  <a:tcPr marL="45720" marR="45720"/>
                </a:tc>
                <a:tc>
                  <a:txBody>
                    <a:bodyPr/>
                    <a:lstStyle/>
                    <a:p>
                      <a:pPr algn="ctr"/>
                      <a:r>
                        <a:rPr lang="en-US" sz="800" dirty="0"/>
                        <a:t>Virtual Machine</a:t>
                      </a:r>
                    </a:p>
                  </a:txBody>
                  <a:tcPr marL="45720" marR="45720"/>
                </a:tc>
                <a:tc>
                  <a:txBody>
                    <a:bodyPr/>
                    <a:lstStyle/>
                    <a:p>
                      <a:pPr algn="ctr"/>
                      <a:r>
                        <a:rPr lang="en-US" sz="800" dirty="0"/>
                        <a:t>Standalone PC</a:t>
                      </a:r>
                    </a:p>
                  </a:txBody>
                  <a:tcPr marL="45720" marR="45720"/>
                </a:tc>
                <a:extLst>
                  <a:ext uri="{0D108BD9-81ED-4DB2-BD59-A6C34878D82A}">
                    <a16:rowId xmlns="" xmlns:a16="http://schemas.microsoft.com/office/drawing/2014/main" val="10000"/>
                  </a:ext>
                </a:extLst>
              </a:tr>
              <a:tr h="180000">
                <a:tc>
                  <a:txBody>
                    <a:bodyPr/>
                    <a:lstStyle/>
                    <a:p>
                      <a:r>
                        <a:rPr lang="en-US" sz="700" kern="1200" dirty="0">
                          <a:solidFill>
                            <a:schemeClr val="dk1"/>
                          </a:solidFill>
                          <a:latin typeface="+mn-lt"/>
                          <a:ea typeface="+mn-ea"/>
                          <a:cs typeface="+mn-cs"/>
                        </a:rPr>
                        <a:t>Delivery</a:t>
                      </a:r>
                    </a:p>
                  </a:txBody>
                  <a:tcPr marL="45720" marR="45720"/>
                </a:tc>
                <a:tc>
                  <a:txBody>
                    <a:bodyPr/>
                    <a:lstStyle/>
                    <a:p>
                      <a:pPr algn="ctr"/>
                      <a:r>
                        <a:rPr lang="en-US" sz="700" dirty="0"/>
                        <a:t>VMWARE 6.0</a:t>
                      </a:r>
                    </a:p>
                  </a:txBody>
                  <a:tcPr marL="45720" marR="45720"/>
                </a:tc>
                <a:tc>
                  <a:txBody>
                    <a:bodyPr/>
                    <a:lstStyle/>
                    <a:p>
                      <a:pPr algn="ctr"/>
                      <a:r>
                        <a:rPr lang="en-US" sz="700" dirty="0"/>
                        <a:t>ISO </a:t>
                      </a:r>
                    </a:p>
                  </a:txBody>
                  <a:tcPr marL="45720" marR="45720"/>
                </a:tc>
                <a:extLst>
                  <a:ext uri="{0D108BD9-81ED-4DB2-BD59-A6C34878D82A}">
                    <a16:rowId xmlns="" xmlns:a16="http://schemas.microsoft.com/office/drawing/2014/main" val="3341754677"/>
                  </a:ext>
                </a:extLst>
              </a:tr>
            </a:tbl>
          </a:graphicData>
        </a:graphic>
      </p:graphicFrame>
      <p:sp>
        <p:nvSpPr>
          <p:cNvPr id="258" name="Freeform 123">
            <a:extLst>
              <a:ext uri="{FF2B5EF4-FFF2-40B4-BE49-F238E27FC236}">
                <a16:creationId xmlns="" xmlns:a16="http://schemas.microsoft.com/office/drawing/2014/main" id="{0EB41218-5173-4818-A001-A68D8419A9F0}"/>
              </a:ext>
            </a:extLst>
          </p:cNvPr>
          <p:cNvSpPr>
            <a:spLocks noEditPoints="1"/>
          </p:cNvSpPr>
          <p:nvPr/>
        </p:nvSpPr>
        <p:spPr bwMode="auto">
          <a:xfrm>
            <a:off x="7012232" y="3537374"/>
            <a:ext cx="534863" cy="136875"/>
          </a:xfrm>
          <a:custGeom>
            <a:avLst/>
            <a:gdLst/>
            <a:ahLst/>
            <a:cxnLst>
              <a:cxn ang="0">
                <a:pos x="659" y="0"/>
              </a:cxn>
              <a:cxn ang="0">
                <a:pos x="95" y="0"/>
              </a:cxn>
              <a:cxn ang="0">
                <a:pos x="112" y="45"/>
              </a:cxn>
              <a:cxn ang="0">
                <a:pos x="41" y="116"/>
              </a:cxn>
              <a:cxn ang="0">
                <a:pos x="0" y="102"/>
              </a:cxn>
              <a:cxn ang="0">
                <a:pos x="0" y="114"/>
              </a:cxn>
              <a:cxn ang="0">
                <a:pos x="46" y="160"/>
              </a:cxn>
              <a:cxn ang="0">
                <a:pos x="659" y="160"/>
              </a:cxn>
              <a:cxn ang="0">
                <a:pos x="705" y="114"/>
              </a:cxn>
              <a:cxn ang="0">
                <a:pos x="705" y="46"/>
              </a:cxn>
              <a:cxn ang="0">
                <a:pos x="659" y="0"/>
              </a:cxn>
              <a:cxn ang="0">
                <a:pos x="38" y="70"/>
              </a:cxn>
              <a:cxn ang="0">
                <a:pos x="67" y="41"/>
              </a:cxn>
              <a:cxn ang="0">
                <a:pos x="38" y="13"/>
              </a:cxn>
              <a:cxn ang="0">
                <a:pos x="9" y="41"/>
              </a:cxn>
              <a:cxn ang="0">
                <a:pos x="38" y="70"/>
              </a:cxn>
            </a:cxnLst>
            <a:rect l="0" t="0" r="r" b="b"/>
            <a:pathLst>
              <a:path w="705" h="160">
                <a:moveTo>
                  <a:pt x="659" y="0"/>
                </a:moveTo>
                <a:cubicBezTo>
                  <a:pt x="95" y="0"/>
                  <a:pt x="95" y="0"/>
                  <a:pt x="95" y="0"/>
                </a:cubicBezTo>
                <a:cubicBezTo>
                  <a:pt x="106" y="12"/>
                  <a:pt x="112" y="28"/>
                  <a:pt x="112" y="45"/>
                </a:cubicBezTo>
                <a:cubicBezTo>
                  <a:pt x="112" y="84"/>
                  <a:pt x="80" y="116"/>
                  <a:pt x="41" y="116"/>
                </a:cubicBezTo>
                <a:cubicBezTo>
                  <a:pt x="26" y="116"/>
                  <a:pt x="11" y="111"/>
                  <a:pt x="0" y="102"/>
                </a:cubicBezTo>
                <a:cubicBezTo>
                  <a:pt x="0" y="114"/>
                  <a:pt x="0" y="114"/>
                  <a:pt x="0" y="114"/>
                </a:cubicBezTo>
                <a:cubicBezTo>
                  <a:pt x="0" y="140"/>
                  <a:pt x="20" y="160"/>
                  <a:pt x="46" y="160"/>
                </a:cubicBezTo>
                <a:cubicBezTo>
                  <a:pt x="659" y="160"/>
                  <a:pt x="659" y="160"/>
                  <a:pt x="659" y="160"/>
                </a:cubicBezTo>
                <a:cubicBezTo>
                  <a:pt x="685" y="160"/>
                  <a:pt x="705" y="140"/>
                  <a:pt x="705" y="114"/>
                </a:cubicBezTo>
                <a:cubicBezTo>
                  <a:pt x="705" y="46"/>
                  <a:pt x="705" y="46"/>
                  <a:pt x="705" y="46"/>
                </a:cubicBezTo>
                <a:cubicBezTo>
                  <a:pt x="705" y="21"/>
                  <a:pt x="685" y="0"/>
                  <a:pt x="659" y="0"/>
                </a:cubicBezTo>
                <a:close/>
                <a:moveTo>
                  <a:pt x="38" y="70"/>
                </a:moveTo>
                <a:cubicBezTo>
                  <a:pt x="54" y="70"/>
                  <a:pt x="67" y="57"/>
                  <a:pt x="67" y="41"/>
                </a:cubicBezTo>
                <a:cubicBezTo>
                  <a:pt x="67" y="26"/>
                  <a:pt x="54" y="13"/>
                  <a:pt x="38" y="13"/>
                </a:cubicBezTo>
                <a:cubicBezTo>
                  <a:pt x="22" y="13"/>
                  <a:pt x="9" y="26"/>
                  <a:pt x="9" y="41"/>
                </a:cubicBezTo>
                <a:cubicBezTo>
                  <a:pt x="9" y="57"/>
                  <a:pt x="22" y="70"/>
                  <a:pt x="38" y="70"/>
                </a:cubicBezTo>
                <a:close/>
              </a:path>
            </a:pathLst>
          </a:custGeom>
          <a:solidFill>
            <a:schemeClr val="accent4"/>
          </a:solidFill>
          <a:ln w="9525">
            <a:noFill/>
            <a:round/>
            <a:headEnd/>
            <a:tailEnd/>
          </a:ln>
        </p:spPr>
        <p:txBody>
          <a:bodyPr/>
          <a:lstStyle/>
          <a:p>
            <a:pPr>
              <a:defRPr/>
            </a:pPr>
            <a:endParaRPr lang="en-US" sz="1600">
              <a:latin typeface="+mn-lt"/>
            </a:endParaRPr>
          </a:p>
        </p:txBody>
      </p:sp>
      <p:pic>
        <p:nvPicPr>
          <p:cNvPr id="259" name="Picture 258">
            <a:extLst>
              <a:ext uri="{FF2B5EF4-FFF2-40B4-BE49-F238E27FC236}">
                <a16:creationId xmlns="" xmlns:a16="http://schemas.microsoft.com/office/drawing/2014/main" id="{74B9C8B7-889B-4B6F-8F3E-7C9C909957E6}"/>
              </a:ext>
            </a:extLst>
          </p:cNvPr>
          <p:cNvPicPr>
            <a:picLocks noChangeAspect="1"/>
          </p:cNvPicPr>
          <p:nvPr/>
        </p:nvPicPr>
        <p:blipFill>
          <a:blip r:embed="rId26" cstate="print">
            <a:extLst>
              <a:ext uri="{28A0092B-C50C-407E-A947-70E740481C1C}">
                <a14:useLocalDpi xmlns="" xmlns:a14="http://schemas.microsoft.com/office/drawing/2010/main"/>
              </a:ext>
            </a:extLst>
          </a:blip>
          <a:stretch>
            <a:fillRect/>
          </a:stretch>
        </p:blipFill>
        <p:spPr>
          <a:xfrm>
            <a:off x="7332302" y="3389925"/>
            <a:ext cx="197089" cy="217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 xmlns:a16="http://schemas.microsoft.com/office/drawing/2014/main" id="{7798C14C-A239-43A7-84AC-0F87D46C679B}"/>
              </a:ext>
            </a:extLst>
          </p:cNvPr>
          <p:cNvPicPr>
            <a:picLocks noChangeAspect="1"/>
          </p:cNvPicPr>
          <p:nvPr/>
        </p:nvPicPr>
        <p:blipFill>
          <a:blip r:embed="rId27" cstate="print">
            <a:extLst>
              <a:ext uri="{BEBA8EAE-BF5A-486C-A8C5-ECC9F3942E4B}">
                <a14:imgProps xmlns="" xmlns:a14="http://schemas.microsoft.com/office/drawing/2010/main">
                  <a14:imgLayer r:embed="rId28">
                    <a14:imgEffect>
                      <a14:backgroundRemoval t="8763" b="89691" l="3475" r="96525">
                        <a14:foregroundMark x1="62162" y1="57216" x2="62162" y2="57216"/>
                        <a14:foregroundMark x1="72201" y1="55155" x2="72201" y2="55155"/>
                        <a14:foregroundMark x1="6950" y1="36598" x2="6950" y2="36598"/>
                        <a14:foregroundMark x1="6564" y1="39175" x2="6564" y2="39175"/>
                        <a14:foregroundMark x1="4247" y1="45361" x2="6178" y2="56186"/>
                        <a14:foregroundMark x1="6178" y1="42268" x2="6178" y2="42268"/>
                        <a14:foregroundMark x1="10425" y1="39691" x2="48649" y2="54639"/>
                        <a14:foregroundMark x1="48649" y1="54639" x2="50579" y2="80412"/>
                        <a14:foregroundMark x1="50579" y1="80412" x2="30116" y2="77835"/>
                        <a14:foregroundMark x1="30116" y1="77835" x2="11583" y2="67526"/>
                        <a14:foregroundMark x1="11583" y1="67526" x2="5405" y2="58247"/>
                        <a14:foregroundMark x1="70270" y1="55155" x2="87645" y2="41237"/>
                        <a14:foregroundMark x1="87645" y1="41237" x2="83012" y2="67010"/>
                        <a14:foregroundMark x1="83012" y1="67010" x2="65637" y2="81959"/>
                        <a14:foregroundMark x1="65637" y1="81959" x2="45560" y2="82990"/>
                        <a14:foregroundMark x1="45560" y1="82990" x2="83398" y2="61856"/>
                        <a14:foregroundMark x1="83398" y1="61856" x2="94208" y2="39691"/>
                        <a14:foregroundMark x1="94208" y1="39691" x2="82625" y2="41753"/>
                        <a14:foregroundMark x1="93822" y1="26804" x2="96911" y2="52577"/>
                        <a14:foregroundMark x1="96911" y1="52577" x2="82239" y2="68557"/>
                        <a14:foregroundMark x1="33977" y1="61340" x2="14286" y2="53093"/>
                        <a14:foregroundMark x1="14286" y1="53093" x2="33591" y2="74227"/>
                        <a14:foregroundMark x1="33591" y1="74227" x2="25483" y2="63918"/>
                        <a14:foregroundMark x1="28571" y1="57216" x2="22780" y2="57216"/>
                        <a14:foregroundMark x1="44015" y1="8763" x2="44015" y2="8763"/>
                        <a14:backgroundMark x1="772" y1="45361" x2="772" y2="45361"/>
                        <a14:backgroundMark x1="772" y1="43299" x2="772" y2="43299"/>
                        <a14:backgroundMark x1="386" y1="41237" x2="386" y2="41237"/>
                        <a14:backgroundMark x1="386" y1="39175" x2="386" y2="39175"/>
                        <a14:backgroundMark x1="386" y1="37113" x2="386" y2="37113"/>
                      </a14:backgroundRemoval>
                    </a14:imgEffect>
                  </a14:imgLayer>
                </a14:imgProps>
              </a:ext>
              <a:ext uri="{28A0092B-C50C-407E-A947-70E740481C1C}">
                <a14:useLocalDpi xmlns="" xmlns:a14="http://schemas.microsoft.com/office/drawing/2010/main"/>
              </a:ext>
            </a:extLst>
          </a:blip>
          <a:stretch>
            <a:fillRect/>
          </a:stretch>
        </p:blipFill>
        <p:spPr>
          <a:xfrm>
            <a:off x="8209532" y="3423496"/>
            <a:ext cx="380999" cy="285381"/>
          </a:xfrm>
          <a:prstGeom prst="rect">
            <a:avLst/>
          </a:prstGeom>
        </p:spPr>
      </p:pic>
      <p:sp>
        <p:nvSpPr>
          <p:cNvPr id="2" name="TextBox 1">
            <a:extLst>
              <a:ext uri="{FF2B5EF4-FFF2-40B4-BE49-F238E27FC236}">
                <a16:creationId xmlns="" xmlns:a16="http://schemas.microsoft.com/office/drawing/2014/main" id="{D29FAD57-EAE8-468E-AEC7-1FECB76175B5}"/>
              </a:ext>
            </a:extLst>
          </p:cNvPr>
          <p:cNvSpPr txBox="1"/>
          <p:nvPr/>
        </p:nvSpPr>
        <p:spPr>
          <a:xfrm>
            <a:off x="1352350" y="3408734"/>
            <a:ext cx="958917" cy="230832"/>
          </a:xfrm>
          <a:prstGeom prst="rect">
            <a:avLst/>
          </a:prstGeom>
          <a:noFill/>
        </p:spPr>
        <p:txBody>
          <a:bodyPr wrap="none" rtlCol="0">
            <a:spAutoFit/>
          </a:bodyPr>
          <a:lstStyle/>
          <a:p>
            <a:r>
              <a:rPr lang="en-US" sz="900" dirty="0">
                <a:solidFill>
                  <a:schemeClr val="bg1"/>
                </a:solidFill>
                <a:latin typeface="+mj-lt"/>
                <a:cs typeface="Segoe UI" panose="020B0502040204020203" pitchFamily="34" charset="0"/>
              </a:rPr>
              <a:t>In ALE catalog:</a:t>
            </a:r>
          </a:p>
        </p:txBody>
      </p:sp>
    </p:spTree>
    <p:extLst>
      <p:ext uri="{BB962C8B-B14F-4D97-AF65-F5344CB8AC3E}">
        <p14:creationId xmlns="" xmlns:p14="http://schemas.microsoft.com/office/powerpoint/2010/main" val="14827654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pic>
        <p:nvPicPr>
          <p:cNvPr id="7" name="Picture 6"/>
          <p:cNvPicPr>
            <a:picLocks noChangeAspect="1"/>
          </p:cNvPicPr>
          <p:nvPr/>
        </p:nvPicPr>
        <p:blipFill>
          <a:blip r:embed="rId3" cstate="print">
            <a:extLst>
              <a:ext uri="{28A0092B-C50C-407E-A947-70E740481C1C}">
                <a14:useLocalDpi xmlns="" xmlns:a14="http://schemas.microsoft.com/office/drawing/2010/main"/>
              </a:ext>
            </a:extLst>
          </a:blip>
          <a:stretch>
            <a:fillRect/>
          </a:stretch>
        </p:blipFill>
        <p:spPr>
          <a:xfrm>
            <a:off x="1519614" y="314589"/>
            <a:ext cx="4101240" cy="1545208"/>
          </a:xfrm>
          <a:prstGeom prst="rect">
            <a:avLst/>
          </a:prstGeom>
        </p:spPr>
      </p:pic>
      <p:sp>
        <p:nvSpPr>
          <p:cNvPr id="36" name="Rectangle 35"/>
          <p:cNvSpPr/>
          <p:nvPr/>
        </p:nvSpPr>
        <p:spPr>
          <a:xfrm>
            <a:off x="6317939" y="4161201"/>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Certified interoperability</a:t>
            </a:r>
            <a:br>
              <a:rPr lang="en-US" sz="1200" b="1">
                <a:solidFill>
                  <a:schemeClr val="bg1"/>
                </a:solidFill>
                <a:latin typeface="Trebuchet MS"/>
                <a:cs typeface="Trebuchet MS"/>
              </a:rPr>
            </a:br>
            <a:r>
              <a:rPr lang="en-US" sz="800" b="1">
                <a:solidFill>
                  <a:schemeClr val="bg1"/>
                </a:solidFill>
                <a:latin typeface="Trebuchet MS"/>
                <a:cs typeface="Trebuchet MS"/>
              </a:rPr>
              <a:t>  public interworking reports</a:t>
            </a:r>
          </a:p>
        </p:txBody>
      </p:sp>
      <p:sp>
        <p:nvSpPr>
          <p:cNvPr id="37" name="Oval 36"/>
          <p:cNvSpPr/>
          <p:nvPr/>
        </p:nvSpPr>
        <p:spPr>
          <a:xfrm>
            <a:off x="6241739" y="4219068"/>
            <a:ext cx="152400" cy="152400"/>
          </a:xfrm>
          <a:prstGeom prst="ellipse">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11" name="Rectangle 10"/>
          <p:cNvSpPr/>
          <p:nvPr/>
        </p:nvSpPr>
        <p:spPr>
          <a:xfrm>
            <a:off x="3133725" y="4740260"/>
            <a:ext cx="4572000" cy="261610"/>
          </a:xfrm>
          <a:prstGeom prst="rect">
            <a:avLst/>
          </a:prstGeom>
        </p:spPr>
        <p:txBody>
          <a:bodyPr>
            <a:spAutoFit/>
          </a:bodyPr>
          <a:lstStyle/>
          <a:p>
            <a:r>
              <a:rPr lang="en-US" sz="1050">
                <a:hlinkClick r:id="rId4"/>
              </a:rPr>
              <a:t>https://www.al-enterprise.com/en/partners/aapp/iwr</a:t>
            </a:r>
            <a:r>
              <a:rPr lang="en-US" sz="1050"/>
              <a:t> </a:t>
            </a:r>
          </a:p>
        </p:txBody>
      </p:sp>
      <p:sp>
        <p:nvSpPr>
          <p:cNvPr id="29" name="Rectangle 28">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0" name="Rectangle 29">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1" name="Rectangle 30">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2" name="Rectangle 31">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33" name="Rectangle 32">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35" name="Rectangle 34">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38" name="Rectangle 37">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39" name="Rectangle 38">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0" name="Rectangle 39">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41" name="Rectangle 40">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42" name="Rectangle 41">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43" name="Rectangle 42">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44" name="Rectangle 43">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45" name="Rectangle 44">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46" name="Oval 45"/>
          <p:cNvSpPr/>
          <p:nvPr/>
        </p:nvSpPr>
        <p:spPr>
          <a:xfrm>
            <a:off x="1107272" y="4416278"/>
            <a:ext cx="152400" cy="152400"/>
          </a:xfrm>
          <a:prstGeom prst="ellipse">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
        <p:nvSpPr>
          <p:cNvPr id="28" name="Rectangle 27"/>
          <p:cNvSpPr/>
          <p:nvPr/>
        </p:nvSpPr>
        <p:spPr>
          <a:xfrm>
            <a:off x="2533812" y="3114861"/>
            <a:ext cx="3641470" cy="1338828"/>
          </a:xfrm>
          <a:prstGeom prst="rect">
            <a:avLst/>
          </a:prstGeom>
        </p:spPr>
        <p:txBody>
          <a:bodyPr wrap="square">
            <a:spAutoFit/>
          </a:bodyPr>
          <a:lstStyle/>
          <a:p>
            <a:pPr marL="896938" fontAlgn="auto">
              <a:spcBef>
                <a:spcPts val="0"/>
              </a:spcBef>
              <a:spcAft>
                <a:spcPts val="0"/>
              </a:spcAft>
              <a:buClr>
                <a:schemeClr val="tx1">
                  <a:lumMod val="75000"/>
                  <a:lumOff val="25000"/>
                </a:schemeClr>
              </a:buClr>
              <a:defRPr/>
            </a:pPr>
            <a:r>
              <a:rPr lang="en-US" sz="900" b="1" dirty="0" err="1">
                <a:solidFill>
                  <a:schemeClr val="bg1"/>
                </a:solidFill>
                <a:latin typeface="Trebuchet MS" pitchFamily="34" charset="0"/>
                <a:cs typeface="Tahoma" pitchFamily="34" charset="0"/>
              </a:rPr>
              <a:t>Doorphones</a:t>
            </a:r>
            <a:endParaRPr lang="en-US" sz="900" b="1" dirty="0">
              <a:solidFill>
                <a:schemeClr val="bg1"/>
              </a:solidFill>
              <a:latin typeface="Trebuchet MS" pitchFamily="34" charset="0"/>
              <a:cs typeface="Tahoma" pitchFamily="34" charset="0"/>
            </a:endParaRP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Amphitech</a:t>
            </a:r>
            <a:r>
              <a:rPr lang="en-US" sz="900" dirty="0">
                <a:latin typeface="Trebuchet MS" pitchFamily="34" charset="0"/>
                <a:cs typeface="Tahoma" pitchFamily="34" charset="0"/>
              </a:rPr>
              <a:t> with SIP DoorPhone</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Castel with SIP </a:t>
            </a:r>
            <a:r>
              <a:rPr lang="en-US" sz="900" dirty="0" err="1">
                <a:latin typeface="Trebuchet MS" pitchFamily="34" charset="0"/>
                <a:cs typeface="Tahoma" pitchFamily="34" charset="0"/>
              </a:rPr>
              <a:t>DoorPhones</a:t>
            </a:r>
            <a:r>
              <a:rPr lang="en-US" sz="900" dirty="0">
                <a:latin typeface="Trebuchet MS" pitchFamily="34" charset="0"/>
                <a:cs typeface="Tahoma" pitchFamily="34" charset="0"/>
              </a:rPr>
              <a:t> - Update</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MWS with SIP </a:t>
            </a:r>
            <a:r>
              <a:rPr lang="en-US" sz="900" dirty="0" err="1">
                <a:latin typeface="Trebuchet MS" pitchFamily="34" charset="0"/>
                <a:cs typeface="Tahoma" pitchFamily="34" charset="0"/>
              </a:rPr>
              <a:t>DoorPhones</a:t>
            </a:r>
            <a:endParaRPr lang="en-US" sz="900" dirty="0">
              <a:latin typeface="Trebuchet MS" pitchFamily="34" charset="0"/>
              <a:cs typeface="Tahoma" pitchFamily="34" charset="0"/>
            </a:endParaRPr>
          </a:p>
          <a:p>
            <a:pPr marL="896938" fontAlgn="auto">
              <a:spcBef>
                <a:spcPts val="0"/>
              </a:spcBef>
              <a:spcAft>
                <a:spcPts val="0"/>
              </a:spcAft>
              <a:buClr>
                <a:schemeClr val="tx1">
                  <a:lumMod val="75000"/>
                  <a:lumOff val="25000"/>
                </a:schemeClr>
              </a:buClr>
              <a:defRPr/>
            </a:pPr>
            <a:r>
              <a:rPr lang="en-US" sz="900" b="1" dirty="0">
                <a:solidFill>
                  <a:schemeClr val="bg1"/>
                </a:solidFill>
                <a:latin typeface="Trebuchet MS" pitchFamily="34" charset="0"/>
                <a:cs typeface="Tahoma" pitchFamily="34" charset="0"/>
              </a:rPr>
              <a:t>Headsets</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GN Netcom with wireless and wired headsets </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Plantronics with wireless and wired headsets</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Sennheiser with wireless and wired headsets</a:t>
            </a:r>
            <a:endParaRPr lang="fr-FR" sz="900" dirty="0">
              <a:latin typeface="Trebuchet MS" pitchFamily="34" charset="0"/>
              <a:cs typeface="Tahoma" pitchFamily="34" charset="0"/>
            </a:endParaRPr>
          </a:p>
          <a:p>
            <a:pPr marL="896938" indent="112713" fontAlgn="auto">
              <a:spcBef>
                <a:spcPts val="0"/>
              </a:spcBef>
              <a:spcAft>
                <a:spcPts val="0"/>
              </a:spcAft>
              <a:buClr>
                <a:schemeClr val="tx1">
                  <a:lumMod val="75000"/>
                  <a:lumOff val="25000"/>
                </a:schemeClr>
              </a:buClr>
              <a:buFont typeface="Arial" pitchFamily="34" charset="0"/>
              <a:buChar char="•"/>
              <a:defRPr/>
            </a:pPr>
            <a:endParaRPr lang="fr-FR" sz="900" dirty="0">
              <a:latin typeface="Trebuchet MS" pitchFamily="34" charset="0"/>
              <a:cs typeface="Tahoma" pitchFamily="34" charset="0"/>
            </a:endParaRPr>
          </a:p>
        </p:txBody>
      </p:sp>
      <p:sp>
        <p:nvSpPr>
          <p:cNvPr id="47" name="Rectangle 46"/>
          <p:cNvSpPr/>
          <p:nvPr/>
        </p:nvSpPr>
        <p:spPr>
          <a:xfrm>
            <a:off x="274560" y="3126781"/>
            <a:ext cx="3406474" cy="1477328"/>
          </a:xfrm>
          <a:prstGeom prst="rect">
            <a:avLst/>
          </a:prstGeom>
        </p:spPr>
        <p:txBody>
          <a:bodyPr wrap="square">
            <a:spAutoFit/>
          </a:bodyPr>
          <a:lstStyle/>
          <a:p>
            <a:pPr marL="896938" fontAlgn="auto">
              <a:spcBef>
                <a:spcPts val="0"/>
              </a:spcBef>
              <a:spcAft>
                <a:spcPts val="0"/>
              </a:spcAft>
              <a:buClr>
                <a:schemeClr val="tx1">
                  <a:lumMod val="75000"/>
                  <a:lumOff val="25000"/>
                </a:schemeClr>
              </a:buClr>
              <a:defRPr/>
            </a:pPr>
            <a:r>
              <a:rPr lang="fr-FR" sz="900" b="1" dirty="0">
                <a:solidFill>
                  <a:schemeClr val="bg1"/>
                </a:solidFill>
                <a:latin typeface="Trebuchet MS" pitchFamily="34" charset="0"/>
                <a:cs typeface="Tahoma" pitchFamily="34" charset="0"/>
              </a:rPr>
              <a:t>SIP phones and </a:t>
            </a:r>
            <a:r>
              <a:rPr lang="fr-FR" sz="900" b="1" dirty="0" err="1">
                <a:solidFill>
                  <a:schemeClr val="bg1"/>
                </a:solidFill>
                <a:latin typeface="Trebuchet MS" pitchFamily="34" charset="0"/>
                <a:cs typeface="Tahoma" pitchFamily="34" charset="0"/>
              </a:rPr>
              <a:t>devices</a:t>
            </a:r>
            <a:r>
              <a:rPr lang="fr-FR" sz="900" b="1" dirty="0">
                <a:solidFill>
                  <a:schemeClr val="bg1"/>
                </a:solidFill>
                <a:latin typeface="Trebuchet MS" pitchFamily="34" charset="0"/>
                <a:cs typeface="Tahoma" pitchFamily="34" charset="0"/>
              </a:rPr>
              <a:t> for industries</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Ascom</a:t>
            </a:r>
            <a:r>
              <a:rPr lang="en-US" sz="900" dirty="0">
                <a:latin typeface="Trebuchet MS" pitchFamily="34" charset="0"/>
                <a:cs typeface="Tahoma" pitchFamily="34" charset="0"/>
              </a:rPr>
              <a:t> with IP DECT/Wi-Fi </a:t>
            </a:r>
            <a:endParaRPr lang="en-US" sz="900" strike="sngStrike" dirty="0">
              <a:latin typeface="Trebuchet MS" pitchFamily="34" charset="0"/>
              <a:cs typeface="Tahoma" pitchFamily="34" charset="0"/>
            </a:endParaRP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Ascom</a:t>
            </a:r>
            <a:r>
              <a:rPr lang="en-US" sz="900" dirty="0">
                <a:latin typeface="Trebuchet MS" pitchFamily="34" charset="0"/>
                <a:cs typeface="Tahoma" pitchFamily="34" charset="0"/>
              </a:rPr>
              <a:t> with a </a:t>
            </a:r>
            <a:r>
              <a:rPr lang="en-US" sz="900" dirty="0" err="1">
                <a:latin typeface="Trebuchet MS" pitchFamily="34" charset="0"/>
                <a:cs typeface="Tahoma" pitchFamily="34" charset="0"/>
              </a:rPr>
              <a:t>VoWi</a:t>
            </a:r>
            <a:r>
              <a:rPr lang="en-US" sz="900" dirty="0">
                <a:latin typeface="Trebuchet MS" pitchFamily="34" charset="0"/>
                <a:cs typeface="Tahoma" pitchFamily="34" charset="0"/>
              </a:rPr>
              <a:t>-Fi  terminal </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Atlinks</a:t>
            </a:r>
            <a:r>
              <a:rPr lang="en-US" sz="900" dirty="0">
                <a:latin typeface="Trebuchet MS" pitchFamily="34" charset="0"/>
                <a:cs typeface="Tahoma" pitchFamily="34" charset="0"/>
              </a:rPr>
              <a:t> with SIP phones – Update</a:t>
            </a:r>
          </a:p>
          <a:p>
            <a:pPr marL="896938" indent="112713" fontAlgn="auto">
              <a:spcBef>
                <a:spcPts val="0"/>
              </a:spcBef>
              <a:spcAft>
                <a:spcPts val="0"/>
              </a:spcAft>
              <a:buClr>
                <a:schemeClr val="tx1">
                  <a:lumMod val="75000"/>
                  <a:lumOff val="25000"/>
                </a:schemeClr>
              </a:buClr>
              <a:buFont typeface="Arial" pitchFamily="34" charset="0"/>
              <a:buChar char="•"/>
              <a:defRPr/>
            </a:pPr>
            <a:r>
              <a:rPr lang="fr-FR" sz="900" dirty="0" err="1">
                <a:latin typeface="Trebuchet MS" pitchFamily="34" charset="0"/>
                <a:cs typeface="Tahoma" pitchFamily="34" charset="0"/>
              </a:rPr>
              <a:t>Conviviance</a:t>
            </a:r>
            <a:r>
              <a:rPr lang="fr-FR" sz="900" dirty="0">
                <a:latin typeface="Trebuchet MS" pitchFamily="34" charset="0"/>
                <a:cs typeface="Tahoma" pitchFamily="34" charset="0"/>
              </a:rPr>
              <a:t>  </a:t>
            </a:r>
            <a:r>
              <a:rPr lang="en-US" sz="900" dirty="0">
                <a:latin typeface="Trebuchet MS" pitchFamily="34" charset="0"/>
                <a:cs typeface="Tahoma" pitchFamily="34" charset="0"/>
              </a:rPr>
              <a:t>with SIP </a:t>
            </a:r>
            <a:r>
              <a:rPr lang="fr-FR" sz="900" dirty="0">
                <a:latin typeface="Trebuchet MS" pitchFamily="34" charset="0"/>
                <a:cs typeface="Tahoma" pitchFamily="34" charset="0"/>
              </a:rPr>
              <a:t>Attendant Console </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Polycom with sound point</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AudioCodes</a:t>
            </a:r>
            <a:r>
              <a:rPr lang="en-US" sz="900" dirty="0">
                <a:latin typeface="Trebuchet MS" pitchFamily="34" charset="0"/>
                <a:cs typeface="Tahoma" pitchFamily="34" charset="0"/>
              </a:rPr>
              <a:t> with an analog SIP gateway</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Khomp</a:t>
            </a:r>
            <a:r>
              <a:rPr lang="en-US" sz="900" dirty="0">
                <a:latin typeface="Trebuchet MS" pitchFamily="34" charset="0"/>
                <a:cs typeface="Tahoma" pitchFamily="34" charset="0"/>
              </a:rPr>
              <a:t> with FXO/FXS SIP gateway </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Mediatrix with FXO/FXS SIP gateway </a:t>
            </a:r>
          </a:p>
          <a:p>
            <a:pPr marL="896938" indent="112713" fontAlgn="auto">
              <a:spcBef>
                <a:spcPts val="0"/>
              </a:spcBef>
              <a:spcAft>
                <a:spcPts val="0"/>
              </a:spcAft>
              <a:buClr>
                <a:schemeClr val="tx1">
                  <a:lumMod val="75000"/>
                  <a:lumOff val="25000"/>
                </a:schemeClr>
              </a:buClr>
              <a:buFont typeface="Arial" pitchFamily="34" charset="0"/>
              <a:buChar char="•"/>
              <a:defRPr/>
            </a:pPr>
            <a:endParaRPr lang="en-US" sz="900" dirty="0"/>
          </a:p>
        </p:txBody>
      </p:sp>
      <p:sp>
        <p:nvSpPr>
          <p:cNvPr id="48" name="Rectangle 47"/>
          <p:cNvSpPr/>
          <p:nvPr/>
        </p:nvSpPr>
        <p:spPr>
          <a:xfrm>
            <a:off x="274560" y="1956368"/>
            <a:ext cx="5450098" cy="1061829"/>
          </a:xfrm>
          <a:prstGeom prst="rect">
            <a:avLst/>
          </a:prstGeom>
        </p:spPr>
        <p:txBody>
          <a:bodyPr wrap="square">
            <a:spAutoFit/>
          </a:bodyPr>
          <a:lstStyle/>
          <a:p>
            <a:pPr marL="896938" fontAlgn="auto">
              <a:spcBef>
                <a:spcPts val="0"/>
              </a:spcBef>
              <a:spcAft>
                <a:spcPts val="0"/>
              </a:spcAft>
              <a:buClr>
                <a:schemeClr val="tx1">
                  <a:lumMod val="75000"/>
                  <a:lumOff val="25000"/>
                </a:schemeClr>
              </a:buClr>
              <a:defRPr/>
            </a:pPr>
            <a:r>
              <a:rPr lang="en-US" sz="900" b="1" dirty="0">
                <a:solidFill>
                  <a:schemeClr val="bg1"/>
                </a:solidFill>
                <a:latin typeface="Trebuchet MS" pitchFamily="34" charset="0"/>
                <a:cs typeface="Tahoma" pitchFamily="34" charset="0"/>
              </a:rPr>
              <a:t>CTI, contact center and customer welcome</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Algoria</a:t>
            </a:r>
            <a:r>
              <a:rPr lang="en-US" sz="900" i="1" dirty="0">
                <a:latin typeface="Trebuchet MS" pitchFamily="34" charset="0"/>
                <a:cs typeface="Tahoma" pitchFamily="34" charset="0"/>
              </a:rPr>
              <a:t> with </a:t>
            </a:r>
            <a:r>
              <a:rPr lang="fr-FR" sz="900" i="1" dirty="0">
                <a:latin typeface="Trebuchet MS" pitchFamily="34" charset="0"/>
                <a:cs typeface="Tahoma" pitchFamily="34" charset="0"/>
              </a:rPr>
              <a:t>C</a:t>
            </a:r>
            <a:r>
              <a:rPr lang="fr-FR" sz="900" dirty="0">
                <a:latin typeface="Trebuchet MS" pitchFamily="34" charset="0"/>
                <a:cs typeface="Tahoma" pitchFamily="34" charset="0"/>
              </a:rPr>
              <a:t>ollaboration &amp; UC solution</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Amigo with a recording &amp; quality management solution</a:t>
            </a: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Amigo with </a:t>
            </a:r>
            <a:r>
              <a:rPr lang="en-US" sz="900" dirty="0" err="1">
                <a:latin typeface="Trebuchet MS" pitchFamily="34" charset="0"/>
                <a:cs typeface="Tahoma" pitchFamily="34" charset="0"/>
              </a:rPr>
              <a:t>QuickIVR</a:t>
            </a:r>
            <a:r>
              <a:rPr lang="en-US" sz="900" dirty="0">
                <a:latin typeface="Trebuchet MS" pitchFamily="34" charset="0"/>
                <a:cs typeface="Tahoma" pitchFamily="34" charset="0"/>
              </a:rPr>
              <a:t> </a:t>
            </a:r>
            <a:r>
              <a:rPr lang="fr-FR" sz="900" dirty="0">
                <a:latin typeface="Trebuchet MS" pitchFamily="34" charset="0"/>
                <a:cs typeface="Tahoma" pitchFamily="34" charset="0"/>
              </a:rPr>
              <a:t>Management </a:t>
            </a:r>
            <a:endParaRPr lang="en-US" sz="900" dirty="0">
              <a:solidFill>
                <a:srgbClr val="FF0000"/>
              </a:solidFill>
              <a:latin typeface="Trebuchet MS" pitchFamily="34" charset="0"/>
              <a:cs typeface="Tahoma" pitchFamily="34" charset="0"/>
            </a:endParaRPr>
          </a:p>
          <a:p>
            <a:pPr marL="896938" indent="112713"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Unigone</a:t>
            </a:r>
            <a:r>
              <a:rPr lang="en-US" sz="900" dirty="0">
                <a:latin typeface="Trebuchet MS" pitchFamily="34" charset="0"/>
                <a:cs typeface="Tahoma" pitchFamily="34" charset="0"/>
              </a:rPr>
              <a:t> with a CTI solution </a:t>
            </a:r>
          </a:p>
          <a:p>
            <a:pPr marL="896938" indent="112713" fontAlgn="auto">
              <a:spcBef>
                <a:spcPts val="0"/>
              </a:spcBef>
              <a:spcAft>
                <a:spcPts val="0"/>
              </a:spcAft>
              <a:buClr>
                <a:schemeClr val="tx1">
                  <a:lumMod val="75000"/>
                  <a:lumOff val="25000"/>
                </a:schemeClr>
              </a:buClr>
              <a:buFont typeface="Arial" pitchFamily="34" charset="0"/>
              <a:buChar char="•"/>
              <a:defRPr/>
            </a:pPr>
            <a:r>
              <a:rPr lang="fr-FR" sz="900" dirty="0" err="1">
                <a:latin typeface="Trebuchet MS" pitchFamily="34" charset="0"/>
                <a:cs typeface="Tahoma" pitchFamily="34" charset="0"/>
              </a:rPr>
              <a:t>Vurelia</a:t>
            </a:r>
            <a:r>
              <a:rPr lang="fr-FR" sz="900" dirty="0">
                <a:latin typeface="Trebuchet MS" pitchFamily="34" charset="0"/>
                <a:cs typeface="Tahoma" pitchFamily="34" charset="0"/>
              </a:rPr>
              <a:t> </a:t>
            </a:r>
            <a:r>
              <a:rPr lang="fr-FR" sz="900" dirty="0" err="1">
                <a:latin typeface="Trebuchet MS" pitchFamily="34" charset="0"/>
                <a:cs typeface="Tahoma" pitchFamily="34" charset="0"/>
              </a:rPr>
              <a:t>with</a:t>
            </a:r>
            <a:r>
              <a:rPr lang="fr-FR" sz="900" dirty="0">
                <a:latin typeface="Trebuchet MS" pitchFamily="34" charset="0"/>
                <a:cs typeface="Tahoma" pitchFamily="34" charset="0"/>
              </a:rPr>
              <a:t> </a:t>
            </a:r>
            <a:r>
              <a:rPr lang="fr-FR" sz="900" dirty="0" err="1">
                <a:latin typeface="Trebuchet MS" pitchFamily="34" charset="0"/>
                <a:cs typeface="Tahoma" pitchFamily="34" charset="0"/>
              </a:rPr>
              <a:t>with</a:t>
            </a:r>
            <a:r>
              <a:rPr lang="fr-FR" sz="900" dirty="0">
                <a:latin typeface="Trebuchet MS" pitchFamily="34" charset="0"/>
                <a:cs typeface="Tahoma" pitchFamily="34" charset="0"/>
              </a:rPr>
              <a:t> </a:t>
            </a:r>
            <a:r>
              <a:rPr lang="fr-FR" sz="900" dirty="0" err="1">
                <a:latin typeface="Trebuchet MS" pitchFamily="34" charset="0"/>
                <a:cs typeface="Tahoma" pitchFamily="34" charset="0"/>
              </a:rPr>
              <a:t>recording</a:t>
            </a:r>
            <a:r>
              <a:rPr lang="fr-FR" sz="900" dirty="0">
                <a:latin typeface="Trebuchet MS" pitchFamily="34" charset="0"/>
                <a:cs typeface="Tahoma" pitchFamily="34" charset="0"/>
              </a:rPr>
              <a:t> solution </a:t>
            </a:r>
          </a:p>
          <a:p>
            <a:pPr marL="896938" indent="112713" fontAlgn="auto">
              <a:spcBef>
                <a:spcPts val="0"/>
              </a:spcBef>
              <a:spcAft>
                <a:spcPts val="0"/>
              </a:spcAft>
              <a:buClr>
                <a:schemeClr val="tx1">
                  <a:lumMod val="75000"/>
                  <a:lumOff val="25000"/>
                </a:schemeClr>
              </a:buClr>
              <a:buFont typeface="Arial" pitchFamily="34" charset="0"/>
              <a:buChar char="•"/>
              <a:defRPr/>
            </a:pPr>
            <a:r>
              <a:rPr lang="fr-FR" sz="900" dirty="0" err="1">
                <a:latin typeface="Trebuchet MS" pitchFamily="34" charset="0"/>
                <a:cs typeface="Tahoma" pitchFamily="34" charset="0"/>
              </a:rPr>
              <a:t>XMedius</a:t>
            </a:r>
            <a:r>
              <a:rPr lang="fr-FR" sz="900" dirty="0">
                <a:latin typeface="Trebuchet MS" pitchFamily="34" charset="0"/>
                <a:cs typeface="Tahoma" pitchFamily="34" charset="0"/>
              </a:rPr>
              <a:t> Solutions </a:t>
            </a:r>
            <a:r>
              <a:rPr lang="fr-FR" sz="900" dirty="0" err="1">
                <a:latin typeface="Trebuchet MS" pitchFamily="34" charset="0"/>
                <a:cs typeface="Tahoma" pitchFamily="34" charset="0"/>
              </a:rPr>
              <a:t>with</a:t>
            </a:r>
            <a:r>
              <a:rPr lang="fr-FR" sz="900" dirty="0">
                <a:latin typeface="Trebuchet MS" pitchFamily="34" charset="0"/>
                <a:cs typeface="Tahoma" pitchFamily="34" charset="0"/>
              </a:rPr>
              <a:t>  multi-tenant  IP fax server</a:t>
            </a:r>
          </a:p>
        </p:txBody>
      </p:sp>
      <p:sp>
        <p:nvSpPr>
          <p:cNvPr id="49" name="Rectangle 48"/>
          <p:cNvSpPr/>
          <p:nvPr/>
        </p:nvSpPr>
        <p:spPr>
          <a:xfrm>
            <a:off x="5024074" y="-11337"/>
            <a:ext cx="4369886" cy="4124206"/>
          </a:xfrm>
          <a:prstGeom prst="rect">
            <a:avLst/>
          </a:prstGeom>
        </p:spPr>
        <p:txBody>
          <a:bodyPr wrap="square">
            <a:spAutoFit/>
          </a:bodyPr>
          <a:lstStyle/>
          <a:p>
            <a:pPr marL="896938" fontAlgn="auto">
              <a:spcBef>
                <a:spcPts val="0"/>
              </a:spcBef>
              <a:spcAft>
                <a:spcPts val="0"/>
              </a:spcAft>
              <a:buClr>
                <a:schemeClr val="tx1">
                  <a:lumMod val="75000"/>
                  <a:lumOff val="25000"/>
                </a:schemeClr>
              </a:buClr>
              <a:defRPr/>
            </a:pPr>
            <a:r>
              <a:rPr lang="fr-FR" sz="1000" b="1" dirty="0" err="1">
                <a:solidFill>
                  <a:schemeClr val="bg1"/>
                </a:solidFill>
                <a:latin typeface="Trebuchet MS" pitchFamily="34" charset="0"/>
                <a:cs typeface="Tahoma" pitchFamily="34" charset="0"/>
              </a:rPr>
              <a:t>Hospitality</a:t>
            </a:r>
            <a:endParaRPr lang="fr-FR" sz="900" b="1" dirty="0">
              <a:solidFill>
                <a:schemeClr val="bg1"/>
              </a:solidFill>
              <a:latin typeface="Trebuchet MS" pitchFamily="34" charset="0"/>
              <a:cs typeface="Tahoma" pitchFamily="34" charset="0"/>
            </a:endParaRPr>
          </a:p>
          <a:p>
            <a:pPr marL="896938" indent="88900" fontAlgn="auto">
              <a:spcBef>
                <a:spcPts val="0"/>
              </a:spcBef>
              <a:spcAft>
                <a:spcPts val="0"/>
              </a:spcAft>
              <a:buClr>
                <a:schemeClr val="tx1">
                  <a:lumMod val="75000"/>
                  <a:lumOff val="25000"/>
                </a:schemeClr>
              </a:buClr>
              <a:buFont typeface="Arial" pitchFamily="34" charset="0"/>
              <a:buChar char="•"/>
              <a:defRPr/>
            </a:pPr>
            <a:r>
              <a:rPr lang="fr-FR" sz="900" dirty="0">
                <a:latin typeface="Trebuchet MS" pitchFamily="34" charset="0"/>
                <a:cs typeface="Tahoma" pitchFamily="34" charset="0"/>
              </a:rPr>
              <a:t>Accor </a:t>
            </a:r>
            <a:r>
              <a:rPr lang="en-US" sz="900" dirty="0">
                <a:latin typeface="Trebuchet MS" pitchFamily="34" charset="0"/>
                <a:cs typeface="Tahoma" pitchFamily="34" charset="0"/>
              </a:rPr>
              <a:t>with a hospitality solution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Amadeus with an hospitality solution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Amigo with quick billing   solution </a:t>
            </a:r>
            <a:endParaRPr lang="en-US" sz="900" dirty="0"/>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Aurenz</a:t>
            </a:r>
            <a:r>
              <a:rPr lang="en-US" sz="900" dirty="0">
                <a:latin typeface="Trebuchet MS" pitchFamily="34" charset="0"/>
                <a:cs typeface="Tahoma" pitchFamily="34" charset="0"/>
              </a:rPr>
              <a:t> with a hospitality solution </a:t>
            </a:r>
            <a:endParaRPr lang="en-US" sz="900" strike="sngStrike" dirty="0">
              <a:latin typeface="Trebuchet MS" pitchFamily="34" charset="0"/>
              <a:cs typeface="Tahoma" pitchFamily="34" charset="0"/>
            </a:endParaRP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Bluelinea</a:t>
            </a:r>
            <a:r>
              <a:rPr lang="en-US" sz="900" dirty="0">
                <a:latin typeface="Trebuchet MS" pitchFamily="34" charset="0"/>
                <a:cs typeface="Tahoma" pitchFamily="34" charset="0"/>
              </a:rPr>
              <a:t> with </a:t>
            </a:r>
            <a:r>
              <a:rPr lang="en-US" sz="900" dirty="0" err="1">
                <a:latin typeface="Trebuchet MS" pitchFamily="34" charset="0"/>
                <a:cs typeface="Tahoma" pitchFamily="34" charset="0"/>
              </a:rPr>
              <a:t>BlueHub</a:t>
            </a:r>
            <a:r>
              <a:rPr lang="en-US" sz="900" dirty="0">
                <a:latin typeface="Trebuchet MS" pitchFamily="34" charset="0"/>
                <a:cs typeface="Tahoma" pitchFamily="34" charset="0"/>
              </a:rPr>
              <a:t> an alarming solution for Healthcare</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Casablanca  with a hospitality solution </a:t>
            </a:r>
            <a:r>
              <a:rPr lang="en-US" sz="900" strike="sngStrike" dirty="0">
                <a:latin typeface="Trebuchet MS" pitchFamily="34" charset="0"/>
                <a:cs typeface="Tahoma" pitchFamily="34" charset="0"/>
              </a:rPr>
              <a:t> </a:t>
            </a:r>
          </a:p>
          <a:p>
            <a:pPr marL="896938" indent="88900" fontAlgn="auto">
              <a:spcBef>
                <a:spcPts val="0"/>
              </a:spcBef>
              <a:spcAft>
                <a:spcPts val="0"/>
              </a:spcAft>
              <a:buClr>
                <a:schemeClr val="tx1">
                  <a:lumMod val="75000"/>
                  <a:lumOff val="25000"/>
                </a:schemeClr>
              </a:buClr>
              <a:buFont typeface="Arial" pitchFamily="34" charset="0"/>
              <a:buChar char="•"/>
              <a:defRPr/>
            </a:pPr>
            <a:r>
              <a:rPr lang="fr-FR" sz="900" dirty="0" err="1">
                <a:latin typeface="Trebuchet MS" pitchFamily="34" charset="0"/>
                <a:cs typeface="Tahoma" pitchFamily="34" charset="0"/>
              </a:rPr>
              <a:t>Cieme</a:t>
            </a:r>
            <a:r>
              <a:rPr lang="fr-FR" sz="900" b="1" dirty="0">
                <a:latin typeface="Trebuchet MS" pitchFamily="34" charset="0"/>
                <a:cs typeface="Tahoma" pitchFamily="34" charset="0"/>
              </a:rPr>
              <a:t> </a:t>
            </a:r>
            <a:r>
              <a:rPr lang="en-US" sz="900" dirty="0">
                <a:latin typeface="Trebuchet MS" pitchFamily="34" charset="0"/>
                <a:cs typeface="Tahoma" pitchFamily="34" charset="0"/>
              </a:rPr>
              <a:t>with hospitality and healthcare solutions</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Cogis</a:t>
            </a:r>
            <a:r>
              <a:rPr lang="en-US" sz="900" dirty="0">
                <a:latin typeface="Trebuchet MS" pitchFamily="34" charset="0"/>
                <a:cs typeface="Tahoma" pitchFamily="34" charset="0"/>
              </a:rPr>
              <a:t> with hospitality solutions</a:t>
            </a:r>
            <a:endParaRPr lang="en-US" sz="900" dirty="0">
              <a:solidFill>
                <a:srgbClr val="FF0000"/>
              </a:solidFill>
              <a:latin typeface="Trebuchet MS" pitchFamily="34" charset="0"/>
              <a:cs typeface="Tahoma" pitchFamily="34" charset="0"/>
            </a:endParaRPr>
          </a:p>
          <a:p>
            <a:pPr marL="896938" indent="88900" fontAlgn="auto">
              <a:spcBef>
                <a:spcPts val="0"/>
              </a:spcBef>
              <a:spcAft>
                <a:spcPts val="0"/>
              </a:spcAft>
              <a:buClr>
                <a:schemeClr val="tx1">
                  <a:lumMod val="75000"/>
                  <a:lumOff val="25000"/>
                </a:schemeClr>
              </a:buClr>
              <a:buFont typeface="Arial" pitchFamily="34" charset="0"/>
              <a:buChar char="•"/>
              <a:defRPr/>
            </a:pPr>
            <a:r>
              <a:rPr lang="fr-FR" sz="900" dirty="0" err="1">
                <a:latin typeface="Trebuchet MS" pitchFamily="34" charset="0"/>
                <a:cs typeface="Tahoma" pitchFamily="34" charset="0"/>
              </a:rPr>
              <a:t>DuVoice</a:t>
            </a:r>
            <a:r>
              <a:rPr lang="fr-FR" sz="900" dirty="0">
                <a:latin typeface="Trebuchet MS" pitchFamily="34" charset="0"/>
                <a:cs typeface="Tahoma" pitchFamily="34" charset="0"/>
              </a:rPr>
              <a:t> </a:t>
            </a:r>
            <a:r>
              <a:rPr lang="en-US" sz="900" dirty="0">
                <a:latin typeface="Trebuchet MS" pitchFamily="34" charset="0"/>
                <a:cs typeface="Tahoma" pitchFamily="34" charset="0"/>
              </a:rPr>
              <a:t>with a hospitality solution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FCS for Voice and Gateway solutions (hospitality)</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GT2F with a call accounting and hospitality solutions </a:t>
            </a:r>
            <a:endParaRPr lang="en-US" sz="900" strike="sngStrike" dirty="0">
              <a:latin typeface="Trebuchet MS" pitchFamily="34" charset="0"/>
              <a:cs typeface="Tahoma" pitchFamily="34" charset="0"/>
            </a:endParaRPr>
          </a:p>
          <a:p>
            <a:pPr marL="896938" indent="88900" fontAlgn="auto">
              <a:spcBef>
                <a:spcPts val="0"/>
              </a:spcBef>
              <a:spcAft>
                <a:spcPts val="0"/>
              </a:spcAft>
              <a:buClr>
                <a:schemeClr val="tx1">
                  <a:lumMod val="75000"/>
                  <a:lumOff val="25000"/>
                </a:schemeClr>
              </a:buClr>
              <a:buFont typeface="Arial" pitchFamily="34" charset="0"/>
              <a:buChar char="•"/>
              <a:defRPr/>
            </a:pPr>
            <a:r>
              <a:rPr lang="fr-FR" sz="900" dirty="0" err="1">
                <a:latin typeface="Trebuchet MS" pitchFamily="34" charset="0"/>
                <a:cs typeface="Tahoma" pitchFamily="34" charset="0"/>
              </a:rPr>
              <a:t>Hetras</a:t>
            </a:r>
            <a:r>
              <a:rPr lang="fr-FR" sz="900" dirty="0">
                <a:latin typeface="Trebuchet MS" pitchFamily="34" charset="0"/>
                <a:cs typeface="Tahoma" pitchFamily="34" charset="0"/>
              </a:rPr>
              <a:t> </a:t>
            </a:r>
            <a:r>
              <a:rPr lang="en-US" sz="900" dirty="0">
                <a:latin typeface="Trebuchet MS" pitchFamily="34" charset="0"/>
                <a:cs typeface="Tahoma" pitchFamily="34" charset="0"/>
              </a:rPr>
              <a:t>with a hospitality solution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HOIST with Hotsoft8 for hospitality</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Ibernex</a:t>
            </a:r>
            <a:r>
              <a:rPr lang="en-US" sz="900" dirty="0">
                <a:latin typeface="Trebuchet MS" pitchFamily="34" charset="0"/>
                <a:cs typeface="Tahoma" pitchFamily="34" charset="0"/>
              </a:rPr>
              <a:t> with a nurse call solution </a:t>
            </a:r>
            <a:endParaRPr lang="en-US" sz="900" strike="sngStrike" dirty="0">
              <a:latin typeface="Trebuchet MS" pitchFamily="34" charset="0"/>
              <a:cs typeface="Tahoma" pitchFamily="34" charset="0"/>
            </a:endParaRP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ImagineSoft</a:t>
            </a:r>
            <a:r>
              <a:rPr lang="en-US" sz="900" dirty="0">
                <a:latin typeface="Trebuchet MS" pitchFamily="34" charset="0"/>
                <a:cs typeface="Tahoma" pitchFamily="34" charset="0"/>
              </a:rPr>
              <a:t> for Meteor and FIAS gateway (Hospitality)</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Infor with a hospitality solution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Jazzware</a:t>
            </a:r>
            <a:r>
              <a:rPr lang="en-US" sz="900" dirty="0">
                <a:latin typeface="Trebuchet MS" pitchFamily="34" charset="0"/>
                <a:cs typeface="Tahoma" pitchFamily="34" charset="0"/>
              </a:rPr>
              <a:t> with a hospitality solution</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Medialog</a:t>
            </a:r>
            <a:r>
              <a:rPr lang="en-US" sz="900" dirty="0">
                <a:latin typeface="Trebuchet MS" pitchFamily="34" charset="0"/>
                <a:cs typeface="Tahoma" pitchFamily="34" charset="0"/>
              </a:rPr>
              <a:t> with a hospitality solution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MWS with an alarm server for healthcare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MWS with analog phones large keys for healthcare</a:t>
            </a:r>
            <a:endParaRPr lang="en-US" sz="900" strike="sngStrike" dirty="0">
              <a:solidFill>
                <a:srgbClr val="FF0000"/>
              </a:solidFill>
              <a:latin typeface="Trebuchet MS" pitchFamily="34" charset="0"/>
              <a:cs typeface="Tahoma" pitchFamily="34" charset="0"/>
            </a:endParaRP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New Voice with an alerting &amp; monitoring </a:t>
            </a:r>
            <a:r>
              <a:rPr lang="en-US" sz="800" dirty="0">
                <a:latin typeface="Trebuchet MS" pitchFamily="34" charset="0"/>
                <a:cs typeface="Tahoma" pitchFamily="34" charset="0"/>
              </a:rPr>
              <a:t>mobilization</a:t>
            </a:r>
            <a:r>
              <a:rPr lang="en-US" sz="900" dirty="0">
                <a:latin typeface="Trebuchet MS" pitchFamily="34" charset="0"/>
                <a:cs typeface="Tahoma" pitchFamily="34" charset="0"/>
              </a:rPr>
              <a:t> server</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New Voice with gateway for hotels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NovaLink</a:t>
            </a:r>
            <a:r>
              <a:rPr lang="en-US" sz="900" dirty="0">
                <a:latin typeface="Trebuchet MS" pitchFamily="34" charset="0"/>
                <a:cs typeface="Tahoma" pitchFamily="34" charset="0"/>
              </a:rPr>
              <a:t> with an alarm server for healthcare </a:t>
            </a:r>
            <a:endParaRPr lang="en-US" sz="900" strike="sngStrike" dirty="0">
              <a:solidFill>
                <a:srgbClr val="FF0000"/>
              </a:solidFill>
              <a:latin typeface="Trebuchet MS" pitchFamily="34" charset="0"/>
              <a:cs typeface="Tahoma" pitchFamily="34" charset="0"/>
            </a:endParaRP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Optiflows</a:t>
            </a:r>
            <a:r>
              <a:rPr lang="en-US" sz="900" dirty="0">
                <a:latin typeface="Trebuchet MS" pitchFamily="34" charset="0"/>
                <a:cs typeface="Tahoma" pitchFamily="34" charset="0"/>
              </a:rPr>
              <a:t> with an alarm server for healthcare</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Oracle-Hospitality with a hospitality solution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a:latin typeface="Trebuchet MS" pitchFamily="34" charset="0"/>
                <a:cs typeface="Tahoma" pitchFamily="34" charset="0"/>
              </a:rPr>
              <a:t>Protel with HMS for hospitality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Silverbyte</a:t>
            </a:r>
            <a:r>
              <a:rPr lang="en-US" sz="900" dirty="0">
                <a:latin typeface="Trebuchet MS" pitchFamily="34" charset="0"/>
                <a:cs typeface="Tahoma" pitchFamily="34" charset="0"/>
              </a:rPr>
              <a:t> with a hospitality solution </a:t>
            </a:r>
          </a:p>
          <a:p>
            <a:pPr marL="896938" indent="88900" fontAlgn="auto">
              <a:spcBef>
                <a:spcPts val="0"/>
              </a:spcBef>
              <a:spcAft>
                <a:spcPts val="0"/>
              </a:spcAft>
              <a:buClr>
                <a:schemeClr val="tx1">
                  <a:lumMod val="75000"/>
                  <a:lumOff val="25000"/>
                </a:schemeClr>
              </a:buClr>
              <a:buFont typeface="Arial" pitchFamily="34" charset="0"/>
              <a:buChar char="•"/>
              <a:defRPr/>
            </a:pPr>
            <a:r>
              <a:rPr lang="en-US" sz="900" dirty="0" err="1">
                <a:latin typeface="Trebuchet MS" pitchFamily="34" charset="0"/>
                <a:cs typeface="Tahoma" pitchFamily="34" charset="0"/>
              </a:rPr>
              <a:t>Xenios</a:t>
            </a:r>
            <a:r>
              <a:rPr lang="en-US" sz="900" dirty="0">
                <a:latin typeface="Trebuchet MS" pitchFamily="34" charset="0"/>
                <a:cs typeface="Tahoma" pitchFamily="34" charset="0"/>
              </a:rPr>
              <a:t> analog phones for hospitality</a:t>
            </a:r>
          </a:p>
        </p:txBody>
      </p:sp>
    </p:spTree>
    <p:extLst>
      <p:ext uri="{BB962C8B-B14F-4D97-AF65-F5344CB8AC3E}">
        <p14:creationId xmlns="" xmlns:p14="http://schemas.microsoft.com/office/powerpoint/2010/main" val="441023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71306" y="3177831"/>
            <a:ext cx="7960528" cy="1658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br>
              <a:rPr lang="en-US" sz="1200" dirty="0">
                <a:solidFill>
                  <a:schemeClr val="bg1"/>
                </a:solidFill>
                <a:latin typeface="Trebuchet MS" pitchFamily="34" charset="0"/>
              </a:rPr>
            </a:br>
            <a:r>
              <a:rPr lang="en-US" sz="1000" dirty="0">
                <a:solidFill>
                  <a:srgbClr val="000000"/>
                </a:solidFill>
                <a:latin typeface="Trebuchet MS" pitchFamily="34" charset="0"/>
              </a:rPr>
              <a:t>The Alcatel-Lucent 8105s EGO is an enterprise-grade</a:t>
            </a:r>
            <a:r>
              <a:rPr lang="en-US" sz="1000" dirty="0">
                <a:solidFill>
                  <a:srgbClr val="000000"/>
                </a:solidFill>
              </a:rPr>
              <a:t> </a:t>
            </a:r>
            <a:r>
              <a:rPr lang="en-US" sz="1000" dirty="0">
                <a:solidFill>
                  <a:srgbClr val="000000"/>
                </a:solidFill>
                <a:latin typeface="Trebuchet MS" pitchFamily="34" charset="0"/>
              </a:rPr>
              <a:t>portable conference module that</a:t>
            </a:r>
            <a:r>
              <a:rPr lang="en-US" sz="1000" dirty="0">
                <a:solidFill>
                  <a:srgbClr val="000000"/>
                </a:solidFill>
              </a:rPr>
              <a:t> </a:t>
            </a:r>
            <a:r>
              <a:rPr lang="en-US" sz="1000" dirty="0">
                <a:solidFill>
                  <a:srgbClr val="000000"/>
                </a:solidFill>
                <a:latin typeface="Trebuchet MS" pitchFamily="34" charset="0"/>
              </a:rPr>
              <a:t>complements Alcatel-Lucent Rainbow for</a:t>
            </a:r>
            <a:r>
              <a:rPr lang="en-US" sz="1000" dirty="0">
                <a:solidFill>
                  <a:srgbClr val="000000"/>
                </a:solidFill>
              </a:rPr>
              <a:t> </a:t>
            </a:r>
            <a:r>
              <a:rPr lang="en-US" sz="1000" dirty="0">
                <a:solidFill>
                  <a:srgbClr val="000000"/>
                </a:solidFill>
                <a:latin typeface="Trebuchet MS" pitchFamily="34" charset="0"/>
              </a:rPr>
              <a:t>virtual meetings. Connect the 8105s EGO</a:t>
            </a:r>
            <a:r>
              <a:rPr lang="en-US" sz="1000" dirty="0">
                <a:solidFill>
                  <a:srgbClr val="000000"/>
                </a:solidFill>
              </a:rPr>
              <a:t> </a:t>
            </a:r>
            <a:r>
              <a:rPr lang="en-US" sz="1000" dirty="0">
                <a:solidFill>
                  <a:srgbClr val="000000"/>
                </a:solidFill>
                <a:latin typeface="Trebuchet MS" pitchFamily="34" charset="0"/>
              </a:rPr>
              <a:t>to a laptop through a USB or connect to a</a:t>
            </a:r>
            <a:r>
              <a:rPr lang="en-US" sz="1000" dirty="0">
                <a:solidFill>
                  <a:srgbClr val="000000"/>
                </a:solidFill>
              </a:rPr>
              <a:t> </a:t>
            </a:r>
            <a:r>
              <a:rPr lang="en-US" sz="1000" dirty="0">
                <a:solidFill>
                  <a:srgbClr val="000000"/>
                </a:solidFill>
                <a:latin typeface="Trebuchet MS" pitchFamily="34" charset="0"/>
              </a:rPr>
              <a:t>smartphone using Bluetooth and benefit from</a:t>
            </a:r>
            <a:r>
              <a:rPr lang="en-US" sz="1000" dirty="0">
                <a:solidFill>
                  <a:srgbClr val="000000"/>
                </a:solidFill>
              </a:rPr>
              <a:t> </a:t>
            </a:r>
            <a:r>
              <a:rPr lang="en-US" sz="1000">
                <a:solidFill>
                  <a:srgbClr val="000000"/>
                </a:solidFill>
                <a:latin typeface="Trebuchet MS" pitchFamily="34" charset="0"/>
              </a:rPr>
              <a:t>high-quality audio meetings wherever you are.</a:t>
            </a:r>
            <a:r>
              <a:rPr lang="en-US" sz="1000">
                <a:solidFill>
                  <a:schemeClr val="tx1"/>
                </a:solidFill>
                <a:latin typeface="Trebuchet MS" pitchFamily="34" charset="0"/>
              </a:rPr>
              <a:t> Bluetooth 4.0, USB 2.0, 3.5mm port headset</a:t>
            </a:r>
            <a:r>
              <a:rPr lang="en-US" sz="1000">
                <a:solidFill>
                  <a:schemeClr val="tx1"/>
                </a:solidFill>
              </a:rPr>
              <a:t>. Touch screen buttons Call, end call, in a tap; see if mute mode is active at a glance.</a:t>
            </a:r>
          </a:p>
        </p:txBody>
      </p:sp>
      <p:sp>
        <p:nvSpPr>
          <p:cNvPr id="6" name="Rectangle 5"/>
          <p:cNvSpPr/>
          <p:nvPr/>
        </p:nvSpPr>
        <p:spPr>
          <a:xfrm>
            <a:off x="5181521" y="696142"/>
            <a:ext cx="3846530" cy="2262158"/>
          </a:xfrm>
          <a:prstGeom prst="rect">
            <a:avLst/>
          </a:prstGeom>
        </p:spPr>
        <p:txBody>
          <a:bodyPr wrap="square" anchor="t">
            <a:spAutoFit/>
          </a:bodyPr>
          <a:lstStyle/>
          <a:p>
            <a:pPr>
              <a:spcBef>
                <a:spcPts val="0"/>
              </a:spcBef>
              <a:buClr>
                <a:srgbClr val="00549F"/>
              </a:buClr>
            </a:pPr>
            <a:r>
              <a:rPr lang="en-US" sz="1200">
                <a:solidFill>
                  <a:schemeClr val="bg1"/>
                </a:solidFill>
                <a:latin typeface="Trebuchet MS" pitchFamily="34" charset="0"/>
              </a:rPr>
              <a:t>What our customers like</a:t>
            </a:r>
          </a:p>
          <a:p>
            <a:pPr marL="179705" indent="-180975">
              <a:spcBef>
                <a:spcPts val="0"/>
              </a:spcBef>
              <a:buClr>
                <a:srgbClr val="00549F"/>
              </a:buClr>
              <a:buFontTx/>
              <a:buChar char="•"/>
            </a:pPr>
            <a:r>
              <a:rPr lang="en-US" sz="1000">
                <a:latin typeface="Trebuchet MS" pitchFamily="34" charset="0"/>
              </a:rPr>
              <a:t>Light and compact device: fits in a work bag</a:t>
            </a:r>
          </a:p>
          <a:p>
            <a:pPr marL="179705" indent="-180975">
              <a:spcBef>
                <a:spcPts val="0"/>
              </a:spcBef>
              <a:buClr>
                <a:srgbClr val="00549F"/>
              </a:buClr>
              <a:buFontTx/>
              <a:buChar char="•"/>
            </a:pPr>
            <a:r>
              <a:rPr lang="en-US" sz="1000">
                <a:latin typeface="Trebuchet MS" pitchFamily="34" charset="0"/>
              </a:rPr>
              <a:t>Battery supports 12 hours of call time</a:t>
            </a:r>
            <a:endParaRPr lang="en-US" sz="1000" dirty="0">
              <a:latin typeface="Trebuchet MS" pitchFamily="34" charset="0"/>
            </a:endParaRPr>
          </a:p>
          <a:p>
            <a:pPr marL="179705" indent="-180975">
              <a:spcBef>
                <a:spcPts val="0"/>
              </a:spcBef>
              <a:buClr>
                <a:srgbClr val="00549F"/>
              </a:buClr>
              <a:buFontTx/>
              <a:buChar char="•"/>
            </a:pPr>
            <a:r>
              <a:rPr lang="en-US" sz="1000">
                <a:latin typeface="Trebuchet MS" pitchFamily="34" charset="0"/>
              </a:rPr>
              <a:t>OmniSound audio with full duplex, automatic echo cancellation and noise suppression</a:t>
            </a:r>
            <a:endParaRPr lang="en-US">
              <a:ea typeface="Tahoma"/>
              <a:cs typeface="Tahoma"/>
            </a:endParaRPr>
          </a:p>
          <a:p>
            <a:pPr>
              <a:spcBef>
                <a:spcPts val="0"/>
              </a:spcBef>
              <a:buClr>
                <a:srgbClr val="00549F"/>
              </a:buClr>
            </a:pPr>
            <a:endParaRPr lang="en-US" sz="1000">
              <a:solidFill>
                <a:schemeClr val="bg1"/>
              </a:solidFill>
              <a:latin typeface="Trebuchet MS" pitchFamily="34" charset="0"/>
            </a:endParaRPr>
          </a:p>
          <a:p>
            <a:pPr>
              <a:spcBef>
                <a:spcPts val="0"/>
              </a:spcBef>
              <a:buClr>
                <a:srgbClr val="00549F"/>
              </a:buClr>
            </a:pPr>
            <a:r>
              <a:rPr lang="en-US" sz="1200">
                <a:solidFill>
                  <a:schemeClr val="bg1"/>
                </a:solidFill>
                <a:latin typeface="Trebuchet MS" pitchFamily="34" charset="0"/>
              </a:rPr>
              <a:t>Benefits</a:t>
            </a:r>
          </a:p>
          <a:p>
            <a:pPr marL="179705" indent="-180975" eaLnBrk="0" hangingPunct="0">
              <a:spcBef>
                <a:spcPts val="0"/>
              </a:spcBef>
              <a:buClr>
                <a:srgbClr val="00549F"/>
              </a:buClr>
              <a:buFontTx/>
              <a:buChar char="•"/>
              <a:defRPr/>
            </a:pPr>
            <a:r>
              <a:rPr lang="en-US" sz="1000">
                <a:latin typeface="Trebuchet MS" pitchFamily="34" charset="0"/>
              </a:rPr>
              <a:t>Ideal for the office, a small huddle room or at home.</a:t>
            </a:r>
          </a:p>
          <a:p>
            <a:pPr marL="179705" indent="-180975">
              <a:spcBef>
                <a:spcPts val="0"/>
              </a:spcBef>
              <a:buClr>
                <a:srgbClr val="00549F"/>
              </a:buClr>
              <a:buChar char="•"/>
            </a:pPr>
            <a:r>
              <a:rPr lang="en-US" sz="1000">
                <a:latin typeface="Trebuchet MS" pitchFamily="34" charset="0"/>
              </a:rPr>
              <a:t>Provides a full day operation without recharging</a:t>
            </a:r>
            <a:endParaRPr lang="en-US" sz="1000" dirty="0">
              <a:latin typeface="Trebuchet MS" pitchFamily="34" charset="0"/>
            </a:endParaRPr>
          </a:p>
          <a:p>
            <a:pPr marL="179705" indent="-180975">
              <a:spcBef>
                <a:spcPts val="0"/>
              </a:spcBef>
              <a:buClr>
                <a:srgbClr val="00549F"/>
              </a:buClr>
              <a:buChar char="•"/>
            </a:pPr>
            <a:r>
              <a:rPr lang="en-US" sz="1000">
                <a:solidFill>
                  <a:srgbClr val="000000"/>
                </a:solidFill>
                <a:latin typeface="Trebuchet MS" pitchFamily="34" charset="0"/>
              </a:rPr>
              <a:t>Enjoy enterprise-grade quality conversations</a:t>
            </a:r>
            <a:endParaRPr lang="en-US" sz="1000" dirty="0">
              <a:solidFill>
                <a:srgbClr val="000000"/>
              </a:solidFill>
              <a:latin typeface="Trebuchet MS" pitchFamily="34" charset="0"/>
            </a:endParaRPr>
          </a:p>
          <a:p>
            <a:pPr>
              <a:spcBef>
                <a:spcPts val="0"/>
              </a:spcBef>
              <a:buClr>
                <a:srgbClr val="00549F"/>
              </a:buClr>
            </a:pPr>
            <a:endParaRPr lang="en-US" sz="1200">
              <a:solidFill>
                <a:schemeClr val="bg1"/>
              </a:solidFill>
              <a:latin typeface="Trebuchet MS" pitchFamily="34" charset="0"/>
            </a:endParaRPr>
          </a:p>
          <a:p>
            <a:pPr>
              <a:spcBef>
                <a:spcPts val="0"/>
              </a:spcBef>
              <a:buClr>
                <a:srgbClr val="00549F"/>
              </a:buClr>
            </a:pPr>
            <a:endParaRPr lang="en-US" sz="1000" dirty="0">
              <a:latin typeface="Trebuchet MS" pitchFamily="34" charset="0"/>
            </a:endParaRPr>
          </a:p>
          <a:p>
            <a:pPr marL="180975" indent="-180975">
              <a:buClr>
                <a:schemeClr val="bg2"/>
              </a:buClr>
              <a:buFontTx/>
              <a:buChar char="•"/>
            </a:pPr>
            <a:endParaRPr lang="en-US" sz="100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5" name="Rectangle 14"/>
          <p:cNvSpPr/>
          <p:nvPr/>
        </p:nvSpPr>
        <p:spPr>
          <a:xfrm>
            <a:off x="-4528" y="-13974"/>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Collaboration</a:t>
            </a:r>
          </a:p>
        </p:txBody>
      </p:sp>
      <p:sp>
        <p:nvSpPr>
          <p:cNvPr id="16" name="Rectangle 15"/>
          <p:cNvSpPr/>
          <p:nvPr/>
        </p:nvSpPr>
        <p:spPr>
          <a:xfrm>
            <a:off x="-4528" y="656198"/>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IP phones</a:t>
            </a:r>
          </a:p>
        </p:txBody>
      </p:sp>
      <p:sp>
        <p:nvSpPr>
          <p:cNvPr id="17" name="Rectangle 16"/>
          <p:cNvSpPr/>
          <p:nvPr/>
        </p:nvSpPr>
        <p:spPr>
          <a:xfrm>
            <a:off x="-4528" y="1326370"/>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Other phones</a:t>
            </a:r>
          </a:p>
        </p:txBody>
      </p:sp>
      <p:sp>
        <p:nvSpPr>
          <p:cNvPr id="18" name="Rectangle 17"/>
          <p:cNvSpPr/>
          <p:nvPr/>
        </p:nvSpPr>
        <p:spPr>
          <a:xfrm>
            <a:off x="-4528" y="991284"/>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Digital phones</a:t>
            </a:r>
          </a:p>
        </p:txBody>
      </p:sp>
      <p:sp>
        <p:nvSpPr>
          <p:cNvPr id="19" name="Rectangle 18"/>
          <p:cNvSpPr/>
          <p:nvPr/>
        </p:nvSpPr>
        <p:spPr>
          <a:xfrm>
            <a:off x="-4528" y="1661456"/>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 handsets</a:t>
            </a:r>
          </a:p>
        </p:txBody>
      </p:sp>
      <p:sp>
        <p:nvSpPr>
          <p:cNvPr id="20" name="Rectangle 19"/>
          <p:cNvSpPr/>
          <p:nvPr/>
        </p:nvSpPr>
        <p:spPr>
          <a:xfrm>
            <a:off x="-4528" y="1996542"/>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 handsets</a:t>
            </a:r>
          </a:p>
        </p:txBody>
      </p:sp>
      <p:sp>
        <p:nvSpPr>
          <p:cNvPr id="21" name="Rectangle 20"/>
          <p:cNvSpPr/>
          <p:nvPr/>
        </p:nvSpPr>
        <p:spPr>
          <a:xfrm>
            <a:off x="-4528" y="2331628"/>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Greeting</a:t>
            </a:r>
          </a:p>
        </p:txBody>
      </p:sp>
      <p:sp>
        <p:nvSpPr>
          <p:cNvPr id="22" name="Rectangle 21"/>
          <p:cNvSpPr/>
          <p:nvPr/>
        </p:nvSpPr>
        <p:spPr>
          <a:xfrm>
            <a:off x="-4528" y="2666714"/>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Routing</a:t>
            </a:r>
          </a:p>
        </p:txBody>
      </p:sp>
      <p:sp>
        <p:nvSpPr>
          <p:cNvPr id="23" name="Rectangle 22"/>
          <p:cNvSpPr/>
          <p:nvPr/>
        </p:nvSpPr>
        <p:spPr>
          <a:xfrm>
            <a:off x="-4528" y="321112"/>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Mobility</a:t>
            </a:r>
          </a:p>
        </p:txBody>
      </p:sp>
      <p:sp>
        <p:nvSpPr>
          <p:cNvPr id="24" name="Rectangle 23"/>
          <p:cNvSpPr/>
          <p:nvPr/>
        </p:nvSpPr>
        <p:spPr>
          <a:xfrm>
            <a:off x="-4528" y="3001800"/>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DECT/IP DECT</a:t>
            </a:r>
          </a:p>
        </p:txBody>
      </p:sp>
      <p:sp>
        <p:nvSpPr>
          <p:cNvPr id="25" name="Rectangle 24"/>
          <p:cNvSpPr/>
          <p:nvPr/>
        </p:nvSpPr>
        <p:spPr>
          <a:xfrm>
            <a:off x="-4528" y="3336886"/>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a:t>
            </a:r>
          </a:p>
        </p:txBody>
      </p:sp>
      <p:sp>
        <p:nvSpPr>
          <p:cNvPr id="26" name="Rectangle 25"/>
          <p:cNvSpPr/>
          <p:nvPr/>
        </p:nvSpPr>
        <p:spPr>
          <a:xfrm>
            <a:off x="-4528" y="3671972"/>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LAN</a:t>
            </a:r>
          </a:p>
        </p:txBody>
      </p:sp>
      <p:sp>
        <p:nvSpPr>
          <p:cNvPr id="27" name="Rectangle 26"/>
          <p:cNvSpPr/>
          <p:nvPr/>
        </p:nvSpPr>
        <p:spPr>
          <a:xfrm>
            <a:off x="-4528" y="4339408"/>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Platform,</a:t>
            </a:r>
          </a:p>
          <a:p>
            <a:pPr>
              <a:spcBef>
                <a:spcPts val="0"/>
              </a:spcBef>
            </a:pPr>
            <a:r>
              <a:rPr lang="en-US" sz="1000">
                <a:solidFill>
                  <a:schemeClr val="bg1"/>
                </a:solidFill>
                <a:latin typeface="Trebuchet MS"/>
                <a:cs typeface="Trebuchet MS"/>
              </a:rPr>
              <a:t>Services</a:t>
            </a:r>
          </a:p>
        </p:txBody>
      </p:sp>
      <p:sp>
        <p:nvSpPr>
          <p:cNvPr id="28" name="Rectangle 27"/>
          <p:cNvSpPr/>
          <p:nvPr/>
        </p:nvSpPr>
        <p:spPr>
          <a:xfrm>
            <a:off x="-4528" y="4007058"/>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Hospitality</a:t>
            </a:r>
          </a:p>
        </p:txBody>
      </p:sp>
      <p:sp>
        <p:nvSpPr>
          <p:cNvPr id="30" name="Title 29"/>
          <p:cNvSpPr>
            <a:spLocks noGrp="1"/>
          </p:cNvSpPr>
          <p:nvPr>
            <p:ph type="title"/>
          </p:nvPr>
        </p:nvSpPr>
        <p:spPr>
          <a:xfrm>
            <a:off x="1310627" y="-74041"/>
            <a:ext cx="8693207" cy="792956"/>
          </a:xfrm>
        </p:spPr>
        <p:txBody>
          <a:bodyPr/>
          <a:lstStyle/>
          <a:p>
            <a:r>
              <a:rPr lang="en-US" sz="1600" dirty="0">
                <a:solidFill>
                  <a:schemeClr val="bg1"/>
                </a:solidFill>
              </a:rPr>
              <a:t>8105s EGO</a:t>
            </a:r>
            <a:br>
              <a:rPr lang="en-US" sz="1600" dirty="0">
                <a:solidFill>
                  <a:schemeClr val="bg1"/>
                </a:solidFill>
              </a:rPr>
            </a:br>
            <a:r>
              <a:rPr lang="en-US" sz="1200" b="0">
                <a:solidFill>
                  <a:srgbClr val="FFFFFF"/>
                </a:solidFill>
              </a:rPr>
              <a:t>Portable conferencing module. Rainbow companion</a:t>
            </a:r>
            <a:endParaRPr lang="en-US" sz="1200">
              <a:solidFill>
                <a:srgbClr val="FFFFFF"/>
              </a:solidFill>
            </a:endParaRP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Light and compact</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OmniSound audio</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Rainbow smartphone/laptop</a:t>
            </a:r>
            <a:r>
              <a:rPr lang="en-US" sz="1200" b="1" dirty="0">
                <a:solidFill>
                  <a:schemeClr val="bg1"/>
                </a:solidFill>
                <a:latin typeface="Trebuchet MS"/>
                <a:cs typeface="Trebuchet MS"/>
              </a:rPr>
              <a:t/>
            </a:r>
            <a:br>
              <a:rPr lang="en-US" sz="1200" b="1" dirty="0">
                <a:solidFill>
                  <a:schemeClr val="bg1"/>
                </a:solidFill>
                <a:latin typeface="Trebuchet MS"/>
                <a:cs typeface="Trebuchet MS"/>
              </a:rPr>
            </a:br>
            <a:r>
              <a:rPr lang="en-US" sz="1200" b="1">
                <a:solidFill>
                  <a:schemeClr val="bg1"/>
                </a:solidFill>
                <a:latin typeface="Trebuchet MS"/>
                <a:cs typeface="Trebuchet MS"/>
              </a:rPr>
              <a:t>companion</a:t>
            </a:r>
            <a:endParaRPr lang="en-US" sz="1200" b="1" dirty="0">
              <a:solidFill>
                <a:schemeClr val="bg1"/>
              </a:solidFill>
              <a:latin typeface="Trebuchet MS"/>
              <a:cs typeface="Trebuchet MS"/>
            </a:endParaRPr>
          </a:p>
        </p:txBody>
      </p:sp>
      <p:sp>
        <p:nvSpPr>
          <p:cNvPr id="42" name="Oval 41"/>
          <p:cNvSpPr/>
          <p:nvPr/>
        </p:nvSpPr>
        <p:spPr>
          <a:xfrm>
            <a:off x="1234427"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2" name="Picture 2" descr="A close up of electronics&#10;&#10;Description generated with high confidence">
            <a:extLst>
              <a:ext uri="{FF2B5EF4-FFF2-40B4-BE49-F238E27FC236}">
                <a16:creationId xmlns="" xmlns:a16="http://schemas.microsoft.com/office/drawing/2014/main" id="{C4360A88-AD34-416B-9F52-2B6024DC962F}"/>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ackgroundRemoval t="10000" b="90000" l="10000" r="90000"/>
                    </a14:imgEffect>
                  </a14:imgLayer>
                </a14:imgProps>
              </a:ext>
              <a:ext uri="{28A0092B-C50C-407E-A947-70E740481C1C}">
                <a14:useLocalDpi xmlns="" xmlns:a14="http://schemas.microsoft.com/office/drawing/2010/main"/>
              </a:ext>
            </a:extLst>
          </a:blip>
          <a:stretch>
            <a:fillRect/>
          </a:stretch>
        </p:blipFill>
        <p:spPr>
          <a:xfrm>
            <a:off x="1578487" y="792956"/>
            <a:ext cx="2743200" cy="2364327"/>
          </a:xfrm>
          <a:prstGeom prst="rect">
            <a:avLst/>
          </a:prstGeom>
        </p:spPr>
      </p:pic>
      <p:pic>
        <p:nvPicPr>
          <p:cNvPr id="31" name="Picture 2" descr="https://upload.wikimedia.org/wikipedia/commons/thumb/d/da/Bluetooth.svg/512px-Bluetooth.svg.png"/>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1638698" y="904934"/>
            <a:ext cx="325621" cy="496699"/>
          </a:xfrm>
          <a:prstGeom prst="rect">
            <a:avLst/>
          </a:prstGeom>
          <a:noFill/>
        </p:spPr>
      </p:pic>
      <p:sp>
        <p:nvSpPr>
          <p:cNvPr id="35" name="Rectangle 34">
            <a:hlinkClick r:id="rId6"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6" name="Rectangle 35">
            <a:hlinkClick r:id="rId7"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37" name="Rectangle 36">
            <a:hlinkClick r:id="rId8"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38" name="Rectangle 37">
            <a:hlinkClick r:id="rId9"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5" name="Rectangle 44">
            <a:hlinkClick r:id="rId10"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7" name="Rectangle 46">
            <a:hlinkClick r:id="rId11"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8" name="Rectangle 47">
            <a:hlinkClick r:id="rId12"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9" name="Rectangle 48">
            <a:hlinkClick r:id="rId13"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0" name="Rectangle 49">
            <a:hlinkClick r:id="rId14"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1" name="Rectangle 50">
            <a:hlinkClick r:id="rId15"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2" name="Rectangle 51">
            <a:hlinkClick r:id="rId16"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3" name="Rectangle 52">
            <a:hlinkClick r:id="rId17"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4" name="Rectangle 53">
            <a:hlinkClick r:id="rId18"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5" name="Rectangle 54">
            <a:hlinkClick r:id="rId19"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46" name="Oval 45"/>
          <p:cNvSpPr/>
          <p:nvPr/>
        </p:nvSpPr>
        <p:spPr>
          <a:xfrm>
            <a:off x="1094650" y="237925"/>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2629708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54">
            <a:hlinkClick r:id="rId3"/>
          </p:cNvPr>
          <p:cNvSpPr>
            <a:spLocks noChangeArrowheads="1"/>
          </p:cNvSpPr>
          <p:nvPr/>
        </p:nvSpPr>
        <p:spPr bwMode="auto">
          <a:xfrm>
            <a:off x="2053941" y="2480148"/>
            <a:ext cx="3546264" cy="276999"/>
          </a:xfrm>
          <a:prstGeom prst="rect">
            <a:avLst/>
          </a:prstGeom>
          <a:noFill/>
          <a:ln w="9525">
            <a:noFill/>
            <a:miter lim="800000"/>
            <a:headEnd/>
            <a:tailEnd/>
          </a:ln>
        </p:spPr>
        <p:txBody>
          <a:bodyPr wrap="square">
            <a:spAutoFit/>
          </a:bodyPr>
          <a:lstStyle/>
          <a:p>
            <a:pPr>
              <a:spcBef>
                <a:spcPct val="50000"/>
              </a:spcBef>
            </a:pPr>
            <a:r>
              <a:rPr lang="en-US" sz="1200" dirty="0">
                <a:latin typeface="Trebuchet MS" charset="0"/>
                <a:cs typeface="Trebuchet MS" charset="0"/>
              </a:rPr>
              <a:t>linkedin.com/company/</a:t>
            </a:r>
            <a:r>
              <a:rPr lang="en-US" sz="1200" dirty="0" err="1">
                <a:latin typeface="Trebuchet MS" charset="0"/>
                <a:cs typeface="Trebuchet MS" charset="0"/>
              </a:rPr>
              <a:t>alcatellucententerprise</a:t>
            </a:r>
            <a:r>
              <a:rPr lang="en-US" sz="1200" dirty="0">
                <a:latin typeface="Trebuchet MS" charset="0"/>
                <a:cs typeface="Trebuchet MS" charset="0"/>
              </a:rPr>
              <a:t> </a:t>
            </a:r>
          </a:p>
        </p:txBody>
      </p:sp>
      <p:sp>
        <p:nvSpPr>
          <p:cNvPr id="21507" name="TextBox 6">
            <a:hlinkClick r:id="rId4"/>
          </p:cNvPr>
          <p:cNvSpPr txBox="1">
            <a:spLocks noChangeArrowheads="1"/>
          </p:cNvSpPr>
          <p:nvPr/>
        </p:nvSpPr>
        <p:spPr bwMode="auto">
          <a:xfrm>
            <a:off x="2012950" y="2971877"/>
            <a:ext cx="3587256" cy="276999"/>
          </a:xfrm>
          <a:prstGeom prst="rect">
            <a:avLst/>
          </a:prstGeom>
          <a:noFill/>
          <a:ln w="9525">
            <a:noFill/>
            <a:miter lim="800000"/>
            <a:headEnd/>
            <a:tailEnd/>
          </a:ln>
        </p:spPr>
        <p:txBody>
          <a:bodyPr wrap="square">
            <a:spAutoFit/>
          </a:bodyPr>
          <a:lstStyle/>
          <a:p>
            <a:pPr>
              <a:spcBef>
                <a:spcPct val="50000"/>
              </a:spcBef>
            </a:pPr>
            <a:r>
              <a:rPr lang="en-US" sz="1200" dirty="0">
                <a:latin typeface="Trebuchet MS" charset="0"/>
              </a:rPr>
              <a:t>twitter.com/</a:t>
            </a:r>
            <a:r>
              <a:rPr lang="en-US" sz="1200" dirty="0" err="1">
                <a:latin typeface="Trebuchet MS" charset="0"/>
              </a:rPr>
              <a:t>ALUEnterprise</a:t>
            </a:r>
            <a:r>
              <a:rPr lang="en-US" sz="1200" dirty="0">
                <a:latin typeface="Trebuchet MS" charset="0"/>
              </a:rPr>
              <a:t> </a:t>
            </a:r>
          </a:p>
        </p:txBody>
      </p:sp>
      <p:sp>
        <p:nvSpPr>
          <p:cNvPr id="21508" name="TextBox 5">
            <a:hlinkClick r:id="rId5"/>
          </p:cNvPr>
          <p:cNvSpPr txBox="1">
            <a:spLocks noChangeArrowheads="1"/>
          </p:cNvSpPr>
          <p:nvPr/>
        </p:nvSpPr>
        <p:spPr bwMode="auto">
          <a:xfrm>
            <a:off x="2053940" y="2035934"/>
            <a:ext cx="3546265" cy="276999"/>
          </a:xfrm>
          <a:prstGeom prst="rect">
            <a:avLst/>
          </a:prstGeom>
          <a:noFill/>
          <a:ln w="9525">
            <a:noFill/>
            <a:miter lim="800000"/>
            <a:headEnd/>
            <a:tailEnd/>
          </a:ln>
        </p:spPr>
        <p:txBody>
          <a:bodyPr wrap="square">
            <a:spAutoFit/>
          </a:bodyPr>
          <a:lstStyle/>
          <a:p>
            <a:pPr>
              <a:spcBef>
                <a:spcPct val="50000"/>
              </a:spcBef>
            </a:pPr>
            <a:r>
              <a:rPr lang="en-US" sz="1200" dirty="0">
                <a:latin typeface="Trebuchet MS" charset="0"/>
              </a:rPr>
              <a:t>facebook.com/</a:t>
            </a:r>
            <a:r>
              <a:rPr lang="en-US" sz="1200" dirty="0" err="1">
                <a:latin typeface="Trebuchet MS" charset="0"/>
              </a:rPr>
              <a:t>ALUEnterprise</a:t>
            </a:r>
            <a:endParaRPr lang="en-US" sz="1200" dirty="0">
              <a:latin typeface="Trebuchet MS" charset="0"/>
            </a:endParaRPr>
          </a:p>
        </p:txBody>
      </p:sp>
      <p:sp>
        <p:nvSpPr>
          <p:cNvPr id="21509" name="TextBox 10">
            <a:hlinkClick r:id="rId6"/>
          </p:cNvPr>
          <p:cNvSpPr txBox="1">
            <a:spLocks noChangeArrowheads="1"/>
          </p:cNvSpPr>
          <p:nvPr/>
        </p:nvSpPr>
        <p:spPr bwMode="auto">
          <a:xfrm>
            <a:off x="2012950" y="3399250"/>
            <a:ext cx="3587255" cy="276999"/>
          </a:xfrm>
          <a:prstGeom prst="rect">
            <a:avLst/>
          </a:prstGeom>
          <a:noFill/>
          <a:ln w="9525">
            <a:noFill/>
            <a:miter lim="800000"/>
            <a:headEnd/>
            <a:tailEnd/>
          </a:ln>
        </p:spPr>
        <p:txBody>
          <a:bodyPr wrap="square">
            <a:spAutoFit/>
          </a:bodyPr>
          <a:lstStyle/>
          <a:p>
            <a:pPr>
              <a:spcBef>
                <a:spcPct val="50000"/>
              </a:spcBef>
            </a:pPr>
            <a:r>
              <a:rPr lang="en-US" sz="1200" dirty="0">
                <a:latin typeface="Trebuchet MS" charset="0"/>
              </a:rPr>
              <a:t>youtube.com/user/</a:t>
            </a:r>
            <a:r>
              <a:rPr lang="en-US" sz="1200" dirty="0" err="1">
                <a:latin typeface="Trebuchet MS" charset="0"/>
              </a:rPr>
              <a:t>enterpriseALU</a:t>
            </a:r>
            <a:endParaRPr lang="en-US" sz="1200" dirty="0">
              <a:latin typeface="Trebuchet MS" charset="0"/>
            </a:endParaRPr>
          </a:p>
        </p:txBody>
      </p:sp>
      <p:sp>
        <p:nvSpPr>
          <p:cNvPr id="10" name="Rectangle 9"/>
          <p:cNvSpPr/>
          <p:nvPr/>
        </p:nvSpPr>
        <p:spPr>
          <a:xfrm>
            <a:off x="2053940" y="1603047"/>
            <a:ext cx="3628643" cy="276999"/>
          </a:xfrm>
          <a:prstGeom prst="rect">
            <a:avLst/>
          </a:prstGeom>
          <a:noFill/>
          <a:ln w="9525">
            <a:noFill/>
            <a:miter lim="800000"/>
            <a:headEnd/>
            <a:tailEnd/>
          </a:ln>
        </p:spPr>
        <p:txBody>
          <a:bodyPr wrap="square">
            <a:spAutoFit/>
          </a:bodyPr>
          <a:lstStyle/>
          <a:p>
            <a:r>
              <a:rPr lang="fr-FR" sz="1200" dirty="0">
                <a:latin typeface="Trebuchet MS" charset="0"/>
              </a:rPr>
              <a:t>al-enterprise.com</a:t>
            </a:r>
          </a:p>
        </p:txBody>
      </p:sp>
      <p:grpSp>
        <p:nvGrpSpPr>
          <p:cNvPr id="21" name="Group 20"/>
          <p:cNvGrpSpPr>
            <a:grpSpLocks noChangeAspect="1"/>
          </p:cNvGrpSpPr>
          <p:nvPr/>
        </p:nvGrpSpPr>
        <p:grpSpPr>
          <a:xfrm>
            <a:off x="1643741" y="1557578"/>
            <a:ext cx="324000" cy="324000"/>
            <a:chOff x="889000" y="1101058"/>
            <a:chExt cx="332708" cy="332708"/>
          </a:xfrm>
        </p:grpSpPr>
        <p:sp>
          <p:nvSpPr>
            <p:cNvPr id="14" name="Freeform 6"/>
            <p:cNvSpPr>
              <a:spLocks/>
            </p:cNvSpPr>
            <p:nvPr/>
          </p:nvSpPr>
          <p:spPr bwMode="auto">
            <a:xfrm>
              <a:off x="989769" y="1192262"/>
              <a:ext cx="30402" cy="26986"/>
            </a:xfrm>
            <a:custGeom>
              <a:avLst/>
              <a:gdLst>
                <a:gd name="T0" fmla="*/ 357 w 357"/>
                <a:gd name="T1" fmla="*/ 0 h 315"/>
                <a:gd name="T2" fmla="*/ 340 w 357"/>
                <a:gd name="T3" fmla="*/ 37 h 315"/>
                <a:gd name="T4" fmla="*/ 325 w 357"/>
                <a:gd name="T5" fmla="*/ 79 h 315"/>
                <a:gd name="T6" fmla="*/ 301 w 357"/>
                <a:gd name="T7" fmla="*/ 152 h 315"/>
                <a:gd name="T8" fmla="*/ 280 w 357"/>
                <a:gd name="T9" fmla="*/ 231 h 315"/>
                <a:gd name="T10" fmla="*/ 263 w 357"/>
                <a:gd name="T11" fmla="*/ 315 h 315"/>
                <a:gd name="T12" fmla="*/ 172 w 357"/>
                <a:gd name="T13" fmla="*/ 303 h 315"/>
                <a:gd name="T14" fmla="*/ 84 w 357"/>
                <a:gd name="T15" fmla="*/ 290 h 315"/>
                <a:gd name="T16" fmla="*/ 0 w 357"/>
                <a:gd name="T17" fmla="*/ 275 h 315"/>
                <a:gd name="T18" fmla="*/ 42 w 357"/>
                <a:gd name="T19" fmla="*/ 224 h 315"/>
                <a:gd name="T20" fmla="*/ 87 w 357"/>
                <a:gd name="T21" fmla="*/ 177 h 315"/>
                <a:gd name="T22" fmla="*/ 134 w 357"/>
                <a:gd name="T23" fmla="*/ 133 h 315"/>
                <a:gd name="T24" fmla="*/ 186 w 357"/>
                <a:gd name="T25" fmla="*/ 93 h 315"/>
                <a:gd name="T26" fmla="*/ 240 w 357"/>
                <a:gd name="T27" fmla="*/ 57 h 315"/>
                <a:gd name="T28" fmla="*/ 298 w 357"/>
                <a:gd name="T29" fmla="*/ 26 h 315"/>
                <a:gd name="T30" fmla="*/ 357 w 357"/>
                <a:gd name="T3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 h="315">
                  <a:moveTo>
                    <a:pt x="357" y="0"/>
                  </a:moveTo>
                  <a:lnTo>
                    <a:pt x="340" y="37"/>
                  </a:lnTo>
                  <a:lnTo>
                    <a:pt x="325" y="79"/>
                  </a:lnTo>
                  <a:lnTo>
                    <a:pt x="301" y="152"/>
                  </a:lnTo>
                  <a:lnTo>
                    <a:pt x="280" y="231"/>
                  </a:lnTo>
                  <a:lnTo>
                    <a:pt x="263" y="315"/>
                  </a:lnTo>
                  <a:lnTo>
                    <a:pt x="172" y="303"/>
                  </a:lnTo>
                  <a:lnTo>
                    <a:pt x="84" y="290"/>
                  </a:lnTo>
                  <a:lnTo>
                    <a:pt x="0" y="275"/>
                  </a:lnTo>
                  <a:lnTo>
                    <a:pt x="42" y="224"/>
                  </a:lnTo>
                  <a:lnTo>
                    <a:pt x="87" y="177"/>
                  </a:lnTo>
                  <a:lnTo>
                    <a:pt x="134" y="133"/>
                  </a:lnTo>
                  <a:lnTo>
                    <a:pt x="186" y="93"/>
                  </a:lnTo>
                  <a:lnTo>
                    <a:pt x="240" y="57"/>
                  </a:lnTo>
                  <a:lnTo>
                    <a:pt x="298" y="26"/>
                  </a:lnTo>
                  <a:lnTo>
                    <a:pt x="357"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15" name="Freeform 7"/>
            <p:cNvSpPr>
              <a:spLocks/>
            </p:cNvSpPr>
            <p:nvPr/>
          </p:nvSpPr>
          <p:spPr bwMode="auto">
            <a:xfrm>
              <a:off x="1028710" y="1188163"/>
              <a:ext cx="31768" cy="32793"/>
            </a:xfrm>
            <a:custGeom>
              <a:avLst/>
              <a:gdLst>
                <a:gd name="T0" fmla="*/ 184 w 369"/>
                <a:gd name="T1" fmla="*/ 0 h 385"/>
                <a:gd name="T2" fmla="*/ 194 w 369"/>
                <a:gd name="T3" fmla="*/ 2 h 385"/>
                <a:gd name="T4" fmla="*/ 207 w 369"/>
                <a:gd name="T5" fmla="*/ 9 h 385"/>
                <a:gd name="T6" fmla="*/ 220 w 369"/>
                <a:gd name="T7" fmla="*/ 21 h 385"/>
                <a:gd name="T8" fmla="*/ 234 w 369"/>
                <a:gd name="T9" fmla="*/ 35 h 385"/>
                <a:gd name="T10" fmla="*/ 257 w 369"/>
                <a:gd name="T11" fmla="*/ 66 h 385"/>
                <a:gd name="T12" fmla="*/ 278 w 369"/>
                <a:gd name="T13" fmla="*/ 103 h 385"/>
                <a:gd name="T14" fmla="*/ 299 w 369"/>
                <a:gd name="T15" fmla="*/ 146 h 385"/>
                <a:gd name="T16" fmla="*/ 318 w 369"/>
                <a:gd name="T17" fmla="*/ 196 h 385"/>
                <a:gd name="T18" fmla="*/ 337 w 369"/>
                <a:gd name="T19" fmla="*/ 253 h 385"/>
                <a:gd name="T20" fmla="*/ 354 w 369"/>
                <a:gd name="T21" fmla="*/ 315 h 385"/>
                <a:gd name="T22" fmla="*/ 369 w 369"/>
                <a:gd name="T23" fmla="*/ 380 h 385"/>
                <a:gd name="T24" fmla="*/ 277 w 369"/>
                <a:gd name="T25" fmla="*/ 384 h 385"/>
                <a:gd name="T26" fmla="*/ 184 w 369"/>
                <a:gd name="T27" fmla="*/ 385 h 385"/>
                <a:gd name="T28" fmla="*/ 92 w 369"/>
                <a:gd name="T29" fmla="*/ 384 h 385"/>
                <a:gd name="T30" fmla="*/ 0 w 369"/>
                <a:gd name="T31" fmla="*/ 380 h 385"/>
                <a:gd name="T32" fmla="*/ 14 w 369"/>
                <a:gd name="T33" fmla="*/ 315 h 385"/>
                <a:gd name="T34" fmla="*/ 31 w 369"/>
                <a:gd name="T35" fmla="*/ 253 h 385"/>
                <a:gd name="T36" fmla="*/ 50 w 369"/>
                <a:gd name="T37" fmla="*/ 196 h 385"/>
                <a:gd name="T38" fmla="*/ 69 w 369"/>
                <a:gd name="T39" fmla="*/ 146 h 385"/>
                <a:gd name="T40" fmla="*/ 90 w 369"/>
                <a:gd name="T41" fmla="*/ 103 h 385"/>
                <a:gd name="T42" fmla="*/ 112 w 369"/>
                <a:gd name="T43" fmla="*/ 66 h 385"/>
                <a:gd name="T44" fmla="*/ 134 w 369"/>
                <a:gd name="T45" fmla="*/ 35 h 385"/>
                <a:gd name="T46" fmla="*/ 148 w 369"/>
                <a:gd name="T47" fmla="*/ 21 h 385"/>
                <a:gd name="T48" fmla="*/ 161 w 369"/>
                <a:gd name="T49" fmla="*/ 9 h 385"/>
                <a:gd name="T50" fmla="*/ 174 w 369"/>
                <a:gd name="T51" fmla="*/ 2 h 385"/>
                <a:gd name="T52" fmla="*/ 184 w 369"/>
                <a:gd name="T53"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385">
                  <a:moveTo>
                    <a:pt x="184" y="0"/>
                  </a:moveTo>
                  <a:lnTo>
                    <a:pt x="194" y="2"/>
                  </a:lnTo>
                  <a:lnTo>
                    <a:pt x="207" y="9"/>
                  </a:lnTo>
                  <a:lnTo>
                    <a:pt x="220" y="21"/>
                  </a:lnTo>
                  <a:lnTo>
                    <a:pt x="234" y="35"/>
                  </a:lnTo>
                  <a:lnTo>
                    <a:pt x="257" y="66"/>
                  </a:lnTo>
                  <a:lnTo>
                    <a:pt x="278" y="103"/>
                  </a:lnTo>
                  <a:lnTo>
                    <a:pt x="299" y="146"/>
                  </a:lnTo>
                  <a:lnTo>
                    <a:pt x="318" y="196"/>
                  </a:lnTo>
                  <a:lnTo>
                    <a:pt x="337" y="253"/>
                  </a:lnTo>
                  <a:lnTo>
                    <a:pt x="354" y="315"/>
                  </a:lnTo>
                  <a:lnTo>
                    <a:pt x="369" y="380"/>
                  </a:lnTo>
                  <a:lnTo>
                    <a:pt x="277" y="384"/>
                  </a:lnTo>
                  <a:lnTo>
                    <a:pt x="184" y="385"/>
                  </a:lnTo>
                  <a:lnTo>
                    <a:pt x="92" y="384"/>
                  </a:lnTo>
                  <a:lnTo>
                    <a:pt x="0" y="380"/>
                  </a:lnTo>
                  <a:lnTo>
                    <a:pt x="14" y="315"/>
                  </a:lnTo>
                  <a:lnTo>
                    <a:pt x="31" y="253"/>
                  </a:lnTo>
                  <a:lnTo>
                    <a:pt x="50" y="196"/>
                  </a:lnTo>
                  <a:lnTo>
                    <a:pt x="69" y="146"/>
                  </a:lnTo>
                  <a:lnTo>
                    <a:pt x="90" y="103"/>
                  </a:lnTo>
                  <a:lnTo>
                    <a:pt x="112" y="66"/>
                  </a:lnTo>
                  <a:lnTo>
                    <a:pt x="134" y="35"/>
                  </a:lnTo>
                  <a:lnTo>
                    <a:pt x="148" y="21"/>
                  </a:lnTo>
                  <a:lnTo>
                    <a:pt x="161" y="9"/>
                  </a:lnTo>
                  <a:lnTo>
                    <a:pt x="174" y="2"/>
                  </a:lnTo>
                  <a:lnTo>
                    <a:pt x="18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16" name="Freeform 8"/>
            <p:cNvSpPr>
              <a:spLocks noEditPoints="1"/>
            </p:cNvSpPr>
            <p:nvPr/>
          </p:nvSpPr>
          <p:spPr bwMode="auto">
            <a:xfrm>
              <a:off x="889000" y="1101058"/>
              <a:ext cx="332708" cy="332708"/>
            </a:xfrm>
            <a:custGeom>
              <a:avLst/>
              <a:gdLst>
                <a:gd name="T0" fmla="*/ 3054 w 3896"/>
                <a:gd name="T1" fmla="*/ 2944 h 3896"/>
                <a:gd name="T2" fmla="*/ 1815 w 3896"/>
                <a:gd name="T3" fmla="*/ 821 h 3896"/>
                <a:gd name="T4" fmla="*/ 1580 w 3896"/>
                <a:gd name="T5" fmla="*/ 851 h 3896"/>
                <a:gd name="T6" fmla="*/ 1228 w 3896"/>
                <a:gd name="T7" fmla="*/ 1020 h 3896"/>
                <a:gd name="T8" fmla="*/ 1132 w 3896"/>
                <a:gd name="T9" fmla="*/ 1102 h 3896"/>
                <a:gd name="T10" fmla="*/ 1099 w 3896"/>
                <a:gd name="T11" fmla="*/ 1136 h 3896"/>
                <a:gd name="T12" fmla="*/ 1087 w 3896"/>
                <a:gd name="T13" fmla="*/ 1149 h 3896"/>
                <a:gd name="T14" fmla="*/ 1070 w 3896"/>
                <a:gd name="T15" fmla="*/ 1170 h 3896"/>
                <a:gd name="T16" fmla="*/ 902 w 3896"/>
                <a:gd name="T17" fmla="*/ 1440 h 3896"/>
                <a:gd name="T18" fmla="*/ 845 w 3896"/>
                <a:gd name="T19" fmla="*/ 1662 h 3896"/>
                <a:gd name="T20" fmla="*/ 862 w 3896"/>
                <a:gd name="T21" fmla="*/ 2040 h 3896"/>
                <a:gd name="T22" fmla="*/ 904 w 3896"/>
                <a:gd name="T23" fmla="*/ 2182 h 3896"/>
                <a:gd name="T24" fmla="*/ 1118 w 3896"/>
                <a:gd name="T25" fmla="*/ 2501 h 3896"/>
                <a:gd name="T26" fmla="*/ 1427 w 3896"/>
                <a:gd name="T27" fmla="*/ 2713 h 3896"/>
                <a:gd name="T28" fmla="*/ 1744 w 3896"/>
                <a:gd name="T29" fmla="*/ 2792 h 3896"/>
                <a:gd name="T30" fmla="*/ 2138 w 3896"/>
                <a:gd name="T31" fmla="*/ 2744 h 3896"/>
                <a:gd name="T32" fmla="*/ 1916 w 3896"/>
                <a:gd name="T33" fmla="*/ 2495 h 3896"/>
                <a:gd name="T34" fmla="*/ 1832 w 3896"/>
                <a:gd name="T35" fmla="*/ 2595 h 3896"/>
                <a:gd name="T36" fmla="*/ 1772 w 3896"/>
                <a:gd name="T37" fmla="*/ 2562 h 3896"/>
                <a:gd name="T38" fmla="*/ 1669 w 3896"/>
                <a:gd name="T39" fmla="*/ 2345 h 3896"/>
                <a:gd name="T40" fmla="*/ 1969 w 3896"/>
                <a:gd name="T41" fmla="*/ 2215 h 3896"/>
                <a:gd name="T42" fmla="*/ 1610 w 3896"/>
                <a:gd name="T43" fmla="*/ 2024 h 3896"/>
                <a:gd name="T44" fmla="*/ 1609 w 3896"/>
                <a:gd name="T45" fmla="*/ 1594 h 3896"/>
                <a:gd name="T46" fmla="*/ 2034 w 3896"/>
                <a:gd name="T47" fmla="*/ 1594 h 3896"/>
                <a:gd name="T48" fmla="*/ 2238 w 3896"/>
                <a:gd name="T49" fmla="*/ 1869 h 3896"/>
                <a:gd name="T50" fmla="*/ 2403 w 3896"/>
                <a:gd name="T51" fmla="*/ 1555 h 3896"/>
                <a:gd name="T52" fmla="*/ 2612 w 3896"/>
                <a:gd name="T53" fmla="*/ 1734 h 3896"/>
                <a:gd name="T54" fmla="*/ 2761 w 3896"/>
                <a:gd name="T55" fmla="*/ 2113 h 3896"/>
                <a:gd name="T56" fmla="*/ 2806 w 3896"/>
                <a:gd name="T57" fmla="*/ 1734 h 3896"/>
                <a:gd name="T58" fmla="*/ 2744 w 3896"/>
                <a:gd name="T59" fmla="*/ 1446 h 3896"/>
                <a:gd name="T60" fmla="*/ 2624 w 3896"/>
                <a:gd name="T61" fmla="*/ 1233 h 3896"/>
                <a:gd name="T62" fmla="*/ 2562 w 3896"/>
                <a:gd name="T63" fmla="*/ 1155 h 3896"/>
                <a:gd name="T64" fmla="*/ 2537 w 3896"/>
                <a:gd name="T65" fmla="*/ 1127 h 3896"/>
                <a:gd name="T66" fmla="*/ 2489 w 3896"/>
                <a:gd name="T67" fmla="*/ 1080 h 3896"/>
                <a:gd name="T68" fmla="*/ 2280 w 3896"/>
                <a:gd name="T69" fmla="*/ 933 h 3896"/>
                <a:gd name="T70" fmla="*/ 1916 w 3896"/>
                <a:gd name="T71" fmla="*/ 825 h 3896"/>
                <a:gd name="T72" fmla="*/ 1947 w 3896"/>
                <a:gd name="T73" fmla="*/ 0 h 3896"/>
                <a:gd name="T74" fmla="*/ 2521 w 3896"/>
                <a:gd name="T75" fmla="*/ 85 h 3896"/>
                <a:gd name="T76" fmla="*/ 3026 w 3896"/>
                <a:gd name="T77" fmla="*/ 325 h 3896"/>
                <a:gd name="T78" fmla="*/ 3438 w 3896"/>
                <a:gd name="T79" fmla="*/ 693 h 3896"/>
                <a:gd name="T80" fmla="*/ 3732 w 3896"/>
                <a:gd name="T81" fmla="*/ 1164 h 3896"/>
                <a:gd name="T82" fmla="*/ 3882 w 3896"/>
                <a:gd name="T83" fmla="*/ 1713 h 3896"/>
                <a:gd name="T84" fmla="*/ 3882 w 3896"/>
                <a:gd name="T85" fmla="*/ 2183 h 3896"/>
                <a:gd name="T86" fmla="*/ 3732 w 3896"/>
                <a:gd name="T87" fmla="*/ 2732 h 3896"/>
                <a:gd name="T88" fmla="*/ 3438 w 3896"/>
                <a:gd name="T89" fmla="*/ 3203 h 3896"/>
                <a:gd name="T90" fmla="*/ 3026 w 3896"/>
                <a:gd name="T91" fmla="*/ 3571 h 3896"/>
                <a:gd name="T92" fmla="*/ 2521 w 3896"/>
                <a:gd name="T93" fmla="*/ 3811 h 3896"/>
                <a:gd name="T94" fmla="*/ 1949 w 3896"/>
                <a:gd name="T95" fmla="*/ 3896 h 3896"/>
                <a:gd name="T96" fmla="*/ 1485 w 3896"/>
                <a:gd name="T97" fmla="*/ 3841 h 3896"/>
                <a:gd name="T98" fmla="*/ 965 w 3896"/>
                <a:gd name="T99" fmla="*/ 3630 h 3896"/>
                <a:gd name="T100" fmla="*/ 532 w 3896"/>
                <a:gd name="T101" fmla="*/ 3286 h 3896"/>
                <a:gd name="T102" fmla="*/ 213 w 3896"/>
                <a:gd name="T103" fmla="*/ 2833 h 3896"/>
                <a:gd name="T104" fmla="*/ 32 w 3896"/>
                <a:gd name="T105" fmla="*/ 2299 h 3896"/>
                <a:gd name="T106" fmla="*/ 14 w 3896"/>
                <a:gd name="T107" fmla="*/ 1713 h 3896"/>
                <a:gd name="T108" fmla="*/ 164 w 3896"/>
                <a:gd name="T109" fmla="*/ 1164 h 3896"/>
                <a:gd name="T110" fmla="*/ 458 w 3896"/>
                <a:gd name="T111" fmla="*/ 693 h 3896"/>
                <a:gd name="T112" fmla="*/ 870 w 3896"/>
                <a:gd name="T113" fmla="*/ 325 h 3896"/>
                <a:gd name="T114" fmla="*/ 1375 w 3896"/>
                <a:gd name="T115" fmla="*/ 85 h 3896"/>
                <a:gd name="T116" fmla="*/ 1947 w 3896"/>
                <a:gd name="T117" fmla="*/ 0 h 3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96" h="3896">
                  <a:moveTo>
                    <a:pt x="2088" y="1998"/>
                  </a:moveTo>
                  <a:lnTo>
                    <a:pt x="2417" y="3026"/>
                  </a:lnTo>
                  <a:lnTo>
                    <a:pt x="2589" y="2718"/>
                  </a:lnTo>
                  <a:lnTo>
                    <a:pt x="2908" y="3075"/>
                  </a:lnTo>
                  <a:lnTo>
                    <a:pt x="3054" y="2944"/>
                  </a:lnTo>
                  <a:lnTo>
                    <a:pt x="2733" y="2583"/>
                  </a:lnTo>
                  <a:lnTo>
                    <a:pt x="3061" y="2450"/>
                  </a:lnTo>
                  <a:lnTo>
                    <a:pt x="2088" y="1998"/>
                  </a:lnTo>
                  <a:close/>
                  <a:moveTo>
                    <a:pt x="1822" y="821"/>
                  </a:moveTo>
                  <a:lnTo>
                    <a:pt x="1815" y="821"/>
                  </a:lnTo>
                  <a:lnTo>
                    <a:pt x="1805" y="821"/>
                  </a:lnTo>
                  <a:lnTo>
                    <a:pt x="1804" y="821"/>
                  </a:lnTo>
                  <a:lnTo>
                    <a:pt x="1728" y="825"/>
                  </a:lnTo>
                  <a:lnTo>
                    <a:pt x="1654" y="835"/>
                  </a:lnTo>
                  <a:lnTo>
                    <a:pt x="1580" y="851"/>
                  </a:lnTo>
                  <a:lnTo>
                    <a:pt x="1509" y="871"/>
                  </a:lnTo>
                  <a:lnTo>
                    <a:pt x="1438" y="898"/>
                  </a:lnTo>
                  <a:lnTo>
                    <a:pt x="1365" y="933"/>
                  </a:lnTo>
                  <a:lnTo>
                    <a:pt x="1294" y="974"/>
                  </a:lnTo>
                  <a:lnTo>
                    <a:pt x="1228" y="1020"/>
                  </a:lnTo>
                  <a:lnTo>
                    <a:pt x="1165" y="1072"/>
                  </a:lnTo>
                  <a:lnTo>
                    <a:pt x="1161" y="1076"/>
                  </a:lnTo>
                  <a:lnTo>
                    <a:pt x="1155" y="1080"/>
                  </a:lnTo>
                  <a:lnTo>
                    <a:pt x="1133" y="1102"/>
                  </a:lnTo>
                  <a:lnTo>
                    <a:pt x="1132" y="1102"/>
                  </a:lnTo>
                  <a:lnTo>
                    <a:pt x="1107" y="1127"/>
                  </a:lnTo>
                  <a:lnTo>
                    <a:pt x="1107" y="1127"/>
                  </a:lnTo>
                  <a:lnTo>
                    <a:pt x="1107" y="1127"/>
                  </a:lnTo>
                  <a:lnTo>
                    <a:pt x="1103" y="1131"/>
                  </a:lnTo>
                  <a:lnTo>
                    <a:pt x="1099" y="1136"/>
                  </a:lnTo>
                  <a:lnTo>
                    <a:pt x="1099" y="1136"/>
                  </a:lnTo>
                  <a:lnTo>
                    <a:pt x="1098" y="1137"/>
                  </a:lnTo>
                  <a:lnTo>
                    <a:pt x="1087" y="1149"/>
                  </a:lnTo>
                  <a:lnTo>
                    <a:pt x="1087" y="1149"/>
                  </a:lnTo>
                  <a:lnTo>
                    <a:pt x="1087" y="1149"/>
                  </a:lnTo>
                  <a:lnTo>
                    <a:pt x="1083" y="1155"/>
                  </a:lnTo>
                  <a:lnTo>
                    <a:pt x="1078" y="1159"/>
                  </a:lnTo>
                  <a:lnTo>
                    <a:pt x="1071" y="1168"/>
                  </a:lnTo>
                  <a:lnTo>
                    <a:pt x="1070" y="1170"/>
                  </a:lnTo>
                  <a:lnTo>
                    <a:pt x="1070" y="1170"/>
                  </a:lnTo>
                  <a:lnTo>
                    <a:pt x="1020" y="1233"/>
                  </a:lnTo>
                  <a:lnTo>
                    <a:pt x="975" y="1300"/>
                  </a:lnTo>
                  <a:lnTo>
                    <a:pt x="936" y="1371"/>
                  </a:lnTo>
                  <a:lnTo>
                    <a:pt x="904" y="1434"/>
                  </a:lnTo>
                  <a:lnTo>
                    <a:pt x="902" y="1440"/>
                  </a:lnTo>
                  <a:lnTo>
                    <a:pt x="901" y="1446"/>
                  </a:lnTo>
                  <a:lnTo>
                    <a:pt x="901" y="1452"/>
                  </a:lnTo>
                  <a:lnTo>
                    <a:pt x="877" y="1521"/>
                  </a:lnTo>
                  <a:lnTo>
                    <a:pt x="858" y="1591"/>
                  </a:lnTo>
                  <a:lnTo>
                    <a:pt x="845" y="1662"/>
                  </a:lnTo>
                  <a:lnTo>
                    <a:pt x="837" y="1734"/>
                  </a:lnTo>
                  <a:lnTo>
                    <a:pt x="835" y="1809"/>
                  </a:lnTo>
                  <a:lnTo>
                    <a:pt x="838" y="1887"/>
                  </a:lnTo>
                  <a:lnTo>
                    <a:pt x="846" y="1963"/>
                  </a:lnTo>
                  <a:lnTo>
                    <a:pt x="862" y="2040"/>
                  </a:lnTo>
                  <a:lnTo>
                    <a:pt x="880" y="2103"/>
                  </a:lnTo>
                  <a:lnTo>
                    <a:pt x="901" y="2164"/>
                  </a:lnTo>
                  <a:lnTo>
                    <a:pt x="901" y="2170"/>
                  </a:lnTo>
                  <a:lnTo>
                    <a:pt x="902" y="2176"/>
                  </a:lnTo>
                  <a:lnTo>
                    <a:pt x="904" y="2182"/>
                  </a:lnTo>
                  <a:lnTo>
                    <a:pt x="940" y="2251"/>
                  </a:lnTo>
                  <a:lnTo>
                    <a:pt x="978" y="2319"/>
                  </a:lnTo>
                  <a:lnTo>
                    <a:pt x="1019" y="2384"/>
                  </a:lnTo>
                  <a:lnTo>
                    <a:pt x="1066" y="2444"/>
                  </a:lnTo>
                  <a:lnTo>
                    <a:pt x="1118" y="2501"/>
                  </a:lnTo>
                  <a:lnTo>
                    <a:pt x="1174" y="2552"/>
                  </a:lnTo>
                  <a:lnTo>
                    <a:pt x="1234" y="2601"/>
                  </a:lnTo>
                  <a:lnTo>
                    <a:pt x="1297" y="2645"/>
                  </a:lnTo>
                  <a:lnTo>
                    <a:pt x="1361" y="2681"/>
                  </a:lnTo>
                  <a:lnTo>
                    <a:pt x="1427" y="2713"/>
                  </a:lnTo>
                  <a:lnTo>
                    <a:pt x="1495" y="2740"/>
                  </a:lnTo>
                  <a:lnTo>
                    <a:pt x="1565" y="2761"/>
                  </a:lnTo>
                  <a:lnTo>
                    <a:pt x="1633" y="2777"/>
                  </a:lnTo>
                  <a:lnTo>
                    <a:pt x="1667" y="2783"/>
                  </a:lnTo>
                  <a:lnTo>
                    <a:pt x="1744" y="2792"/>
                  </a:lnTo>
                  <a:lnTo>
                    <a:pt x="1822" y="2796"/>
                  </a:lnTo>
                  <a:lnTo>
                    <a:pt x="1903" y="2792"/>
                  </a:lnTo>
                  <a:lnTo>
                    <a:pt x="1982" y="2783"/>
                  </a:lnTo>
                  <a:lnTo>
                    <a:pt x="2061" y="2766"/>
                  </a:lnTo>
                  <a:lnTo>
                    <a:pt x="2138" y="2744"/>
                  </a:lnTo>
                  <a:lnTo>
                    <a:pt x="1992" y="2286"/>
                  </a:lnTo>
                  <a:lnTo>
                    <a:pt x="1975" y="2346"/>
                  </a:lnTo>
                  <a:lnTo>
                    <a:pt x="1956" y="2401"/>
                  </a:lnTo>
                  <a:lnTo>
                    <a:pt x="1937" y="2451"/>
                  </a:lnTo>
                  <a:lnTo>
                    <a:pt x="1916" y="2495"/>
                  </a:lnTo>
                  <a:lnTo>
                    <a:pt x="1895" y="2531"/>
                  </a:lnTo>
                  <a:lnTo>
                    <a:pt x="1872" y="2562"/>
                  </a:lnTo>
                  <a:lnTo>
                    <a:pt x="1858" y="2576"/>
                  </a:lnTo>
                  <a:lnTo>
                    <a:pt x="1845" y="2588"/>
                  </a:lnTo>
                  <a:lnTo>
                    <a:pt x="1832" y="2595"/>
                  </a:lnTo>
                  <a:lnTo>
                    <a:pt x="1822" y="2597"/>
                  </a:lnTo>
                  <a:lnTo>
                    <a:pt x="1812" y="2595"/>
                  </a:lnTo>
                  <a:lnTo>
                    <a:pt x="1799" y="2588"/>
                  </a:lnTo>
                  <a:lnTo>
                    <a:pt x="1786" y="2576"/>
                  </a:lnTo>
                  <a:lnTo>
                    <a:pt x="1772" y="2562"/>
                  </a:lnTo>
                  <a:lnTo>
                    <a:pt x="1750" y="2531"/>
                  </a:lnTo>
                  <a:lnTo>
                    <a:pt x="1728" y="2495"/>
                  </a:lnTo>
                  <a:lnTo>
                    <a:pt x="1707" y="2451"/>
                  </a:lnTo>
                  <a:lnTo>
                    <a:pt x="1688" y="2401"/>
                  </a:lnTo>
                  <a:lnTo>
                    <a:pt x="1669" y="2345"/>
                  </a:lnTo>
                  <a:lnTo>
                    <a:pt x="1652" y="2283"/>
                  </a:lnTo>
                  <a:lnTo>
                    <a:pt x="1638" y="2217"/>
                  </a:lnTo>
                  <a:lnTo>
                    <a:pt x="1730" y="2214"/>
                  </a:lnTo>
                  <a:lnTo>
                    <a:pt x="1822" y="2212"/>
                  </a:lnTo>
                  <a:lnTo>
                    <a:pt x="1969" y="2215"/>
                  </a:lnTo>
                  <a:lnTo>
                    <a:pt x="1917" y="2052"/>
                  </a:lnTo>
                  <a:lnTo>
                    <a:pt x="1907" y="2019"/>
                  </a:lnTo>
                  <a:lnTo>
                    <a:pt x="1822" y="2018"/>
                  </a:lnTo>
                  <a:lnTo>
                    <a:pt x="1715" y="2019"/>
                  </a:lnTo>
                  <a:lnTo>
                    <a:pt x="1610" y="2024"/>
                  </a:lnTo>
                  <a:lnTo>
                    <a:pt x="1609" y="2024"/>
                  </a:lnTo>
                  <a:lnTo>
                    <a:pt x="1602" y="1917"/>
                  </a:lnTo>
                  <a:lnTo>
                    <a:pt x="1600" y="1809"/>
                  </a:lnTo>
                  <a:lnTo>
                    <a:pt x="1602" y="1699"/>
                  </a:lnTo>
                  <a:lnTo>
                    <a:pt x="1609" y="1594"/>
                  </a:lnTo>
                  <a:lnTo>
                    <a:pt x="1610" y="1594"/>
                  </a:lnTo>
                  <a:lnTo>
                    <a:pt x="1715" y="1597"/>
                  </a:lnTo>
                  <a:lnTo>
                    <a:pt x="1822" y="1599"/>
                  </a:lnTo>
                  <a:lnTo>
                    <a:pt x="1929" y="1597"/>
                  </a:lnTo>
                  <a:lnTo>
                    <a:pt x="2034" y="1594"/>
                  </a:lnTo>
                  <a:lnTo>
                    <a:pt x="2034" y="1594"/>
                  </a:lnTo>
                  <a:lnTo>
                    <a:pt x="2041" y="1685"/>
                  </a:lnTo>
                  <a:lnTo>
                    <a:pt x="2044" y="1779"/>
                  </a:lnTo>
                  <a:lnTo>
                    <a:pt x="2164" y="1835"/>
                  </a:lnTo>
                  <a:lnTo>
                    <a:pt x="2238" y="1869"/>
                  </a:lnTo>
                  <a:lnTo>
                    <a:pt x="2240" y="1809"/>
                  </a:lnTo>
                  <a:lnTo>
                    <a:pt x="2237" y="1692"/>
                  </a:lnTo>
                  <a:lnTo>
                    <a:pt x="2229" y="1577"/>
                  </a:lnTo>
                  <a:lnTo>
                    <a:pt x="2318" y="1568"/>
                  </a:lnTo>
                  <a:lnTo>
                    <a:pt x="2403" y="1555"/>
                  </a:lnTo>
                  <a:lnTo>
                    <a:pt x="2484" y="1540"/>
                  </a:lnTo>
                  <a:lnTo>
                    <a:pt x="2562" y="1523"/>
                  </a:lnTo>
                  <a:lnTo>
                    <a:pt x="2584" y="1593"/>
                  </a:lnTo>
                  <a:lnTo>
                    <a:pt x="2601" y="1662"/>
                  </a:lnTo>
                  <a:lnTo>
                    <a:pt x="2612" y="1734"/>
                  </a:lnTo>
                  <a:lnTo>
                    <a:pt x="2615" y="1809"/>
                  </a:lnTo>
                  <a:lnTo>
                    <a:pt x="2612" y="1883"/>
                  </a:lnTo>
                  <a:lnTo>
                    <a:pt x="2601" y="1957"/>
                  </a:lnTo>
                  <a:lnTo>
                    <a:pt x="2583" y="2029"/>
                  </a:lnTo>
                  <a:lnTo>
                    <a:pt x="2761" y="2113"/>
                  </a:lnTo>
                  <a:lnTo>
                    <a:pt x="2783" y="2040"/>
                  </a:lnTo>
                  <a:lnTo>
                    <a:pt x="2797" y="1963"/>
                  </a:lnTo>
                  <a:lnTo>
                    <a:pt x="2806" y="1887"/>
                  </a:lnTo>
                  <a:lnTo>
                    <a:pt x="2810" y="1809"/>
                  </a:lnTo>
                  <a:lnTo>
                    <a:pt x="2806" y="1734"/>
                  </a:lnTo>
                  <a:lnTo>
                    <a:pt x="2799" y="1662"/>
                  </a:lnTo>
                  <a:lnTo>
                    <a:pt x="2785" y="1591"/>
                  </a:lnTo>
                  <a:lnTo>
                    <a:pt x="2767" y="1521"/>
                  </a:lnTo>
                  <a:lnTo>
                    <a:pt x="2744" y="1452"/>
                  </a:lnTo>
                  <a:lnTo>
                    <a:pt x="2744" y="1446"/>
                  </a:lnTo>
                  <a:lnTo>
                    <a:pt x="2743" y="1440"/>
                  </a:lnTo>
                  <a:lnTo>
                    <a:pt x="2740" y="1434"/>
                  </a:lnTo>
                  <a:lnTo>
                    <a:pt x="2707" y="1371"/>
                  </a:lnTo>
                  <a:lnTo>
                    <a:pt x="2669" y="1300"/>
                  </a:lnTo>
                  <a:lnTo>
                    <a:pt x="2624" y="1233"/>
                  </a:lnTo>
                  <a:lnTo>
                    <a:pt x="2575" y="1170"/>
                  </a:lnTo>
                  <a:lnTo>
                    <a:pt x="2575" y="1170"/>
                  </a:lnTo>
                  <a:lnTo>
                    <a:pt x="2574" y="1168"/>
                  </a:lnTo>
                  <a:lnTo>
                    <a:pt x="2565" y="1159"/>
                  </a:lnTo>
                  <a:lnTo>
                    <a:pt x="2562" y="1155"/>
                  </a:lnTo>
                  <a:lnTo>
                    <a:pt x="2557" y="1149"/>
                  </a:lnTo>
                  <a:lnTo>
                    <a:pt x="2547" y="1137"/>
                  </a:lnTo>
                  <a:lnTo>
                    <a:pt x="2545" y="1136"/>
                  </a:lnTo>
                  <a:lnTo>
                    <a:pt x="2545" y="1136"/>
                  </a:lnTo>
                  <a:lnTo>
                    <a:pt x="2537" y="1127"/>
                  </a:lnTo>
                  <a:lnTo>
                    <a:pt x="2537" y="1127"/>
                  </a:lnTo>
                  <a:lnTo>
                    <a:pt x="2537" y="1127"/>
                  </a:lnTo>
                  <a:lnTo>
                    <a:pt x="2512" y="1102"/>
                  </a:lnTo>
                  <a:lnTo>
                    <a:pt x="2511" y="1102"/>
                  </a:lnTo>
                  <a:lnTo>
                    <a:pt x="2489" y="1080"/>
                  </a:lnTo>
                  <a:lnTo>
                    <a:pt x="2484" y="1076"/>
                  </a:lnTo>
                  <a:lnTo>
                    <a:pt x="2479" y="1071"/>
                  </a:lnTo>
                  <a:lnTo>
                    <a:pt x="2417" y="1020"/>
                  </a:lnTo>
                  <a:lnTo>
                    <a:pt x="2351" y="974"/>
                  </a:lnTo>
                  <a:lnTo>
                    <a:pt x="2280" y="933"/>
                  </a:lnTo>
                  <a:lnTo>
                    <a:pt x="2207" y="898"/>
                  </a:lnTo>
                  <a:lnTo>
                    <a:pt x="2136" y="871"/>
                  </a:lnTo>
                  <a:lnTo>
                    <a:pt x="2064" y="851"/>
                  </a:lnTo>
                  <a:lnTo>
                    <a:pt x="1991" y="835"/>
                  </a:lnTo>
                  <a:lnTo>
                    <a:pt x="1916" y="825"/>
                  </a:lnTo>
                  <a:lnTo>
                    <a:pt x="1841" y="821"/>
                  </a:lnTo>
                  <a:lnTo>
                    <a:pt x="1839" y="821"/>
                  </a:lnTo>
                  <a:lnTo>
                    <a:pt x="1830" y="821"/>
                  </a:lnTo>
                  <a:lnTo>
                    <a:pt x="1822" y="821"/>
                  </a:lnTo>
                  <a:close/>
                  <a:moveTo>
                    <a:pt x="1947" y="0"/>
                  </a:moveTo>
                  <a:lnTo>
                    <a:pt x="2066" y="4"/>
                  </a:lnTo>
                  <a:lnTo>
                    <a:pt x="2183" y="14"/>
                  </a:lnTo>
                  <a:lnTo>
                    <a:pt x="2299" y="32"/>
                  </a:lnTo>
                  <a:lnTo>
                    <a:pt x="2411" y="55"/>
                  </a:lnTo>
                  <a:lnTo>
                    <a:pt x="2521" y="85"/>
                  </a:lnTo>
                  <a:lnTo>
                    <a:pt x="2628" y="122"/>
                  </a:lnTo>
                  <a:lnTo>
                    <a:pt x="2732" y="164"/>
                  </a:lnTo>
                  <a:lnTo>
                    <a:pt x="2833" y="213"/>
                  </a:lnTo>
                  <a:lnTo>
                    <a:pt x="2931" y="266"/>
                  </a:lnTo>
                  <a:lnTo>
                    <a:pt x="3026" y="325"/>
                  </a:lnTo>
                  <a:lnTo>
                    <a:pt x="3117" y="390"/>
                  </a:lnTo>
                  <a:lnTo>
                    <a:pt x="3203" y="458"/>
                  </a:lnTo>
                  <a:lnTo>
                    <a:pt x="3286" y="532"/>
                  </a:lnTo>
                  <a:lnTo>
                    <a:pt x="3364" y="610"/>
                  </a:lnTo>
                  <a:lnTo>
                    <a:pt x="3438" y="693"/>
                  </a:lnTo>
                  <a:lnTo>
                    <a:pt x="3506" y="779"/>
                  </a:lnTo>
                  <a:lnTo>
                    <a:pt x="3571" y="870"/>
                  </a:lnTo>
                  <a:lnTo>
                    <a:pt x="3630" y="965"/>
                  </a:lnTo>
                  <a:lnTo>
                    <a:pt x="3683" y="1063"/>
                  </a:lnTo>
                  <a:lnTo>
                    <a:pt x="3732" y="1164"/>
                  </a:lnTo>
                  <a:lnTo>
                    <a:pt x="3774" y="1268"/>
                  </a:lnTo>
                  <a:lnTo>
                    <a:pt x="3811" y="1375"/>
                  </a:lnTo>
                  <a:lnTo>
                    <a:pt x="3841" y="1485"/>
                  </a:lnTo>
                  <a:lnTo>
                    <a:pt x="3864" y="1597"/>
                  </a:lnTo>
                  <a:lnTo>
                    <a:pt x="3882" y="1713"/>
                  </a:lnTo>
                  <a:lnTo>
                    <a:pt x="3892" y="1830"/>
                  </a:lnTo>
                  <a:lnTo>
                    <a:pt x="3896" y="1947"/>
                  </a:lnTo>
                  <a:lnTo>
                    <a:pt x="3896" y="1949"/>
                  </a:lnTo>
                  <a:lnTo>
                    <a:pt x="3892" y="2067"/>
                  </a:lnTo>
                  <a:lnTo>
                    <a:pt x="3882" y="2183"/>
                  </a:lnTo>
                  <a:lnTo>
                    <a:pt x="3864" y="2299"/>
                  </a:lnTo>
                  <a:lnTo>
                    <a:pt x="3841" y="2411"/>
                  </a:lnTo>
                  <a:lnTo>
                    <a:pt x="3811" y="2521"/>
                  </a:lnTo>
                  <a:lnTo>
                    <a:pt x="3774" y="2628"/>
                  </a:lnTo>
                  <a:lnTo>
                    <a:pt x="3732" y="2732"/>
                  </a:lnTo>
                  <a:lnTo>
                    <a:pt x="3683" y="2833"/>
                  </a:lnTo>
                  <a:lnTo>
                    <a:pt x="3630" y="2931"/>
                  </a:lnTo>
                  <a:lnTo>
                    <a:pt x="3571" y="3026"/>
                  </a:lnTo>
                  <a:lnTo>
                    <a:pt x="3506" y="3117"/>
                  </a:lnTo>
                  <a:lnTo>
                    <a:pt x="3438" y="3203"/>
                  </a:lnTo>
                  <a:lnTo>
                    <a:pt x="3364" y="3286"/>
                  </a:lnTo>
                  <a:lnTo>
                    <a:pt x="3286" y="3364"/>
                  </a:lnTo>
                  <a:lnTo>
                    <a:pt x="3203" y="3438"/>
                  </a:lnTo>
                  <a:lnTo>
                    <a:pt x="3117" y="3506"/>
                  </a:lnTo>
                  <a:lnTo>
                    <a:pt x="3026" y="3571"/>
                  </a:lnTo>
                  <a:lnTo>
                    <a:pt x="2931" y="3630"/>
                  </a:lnTo>
                  <a:lnTo>
                    <a:pt x="2833" y="3683"/>
                  </a:lnTo>
                  <a:lnTo>
                    <a:pt x="2732" y="3732"/>
                  </a:lnTo>
                  <a:lnTo>
                    <a:pt x="2628" y="3774"/>
                  </a:lnTo>
                  <a:lnTo>
                    <a:pt x="2521" y="3811"/>
                  </a:lnTo>
                  <a:lnTo>
                    <a:pt x="2411" y="3841"/>
                  </a:lnTo>
                  <a:lnTo>
                    <a:pt x="2299" y="3864"/>
                  </a:lnTo>
                  <a:lnTo>
                    <a:pt x="2183" y="3882"/>
                  </a:lnTo>
                  <a:lnTo>
                    <a:pt x="2066" y="3892"/>
                  </a:lnTo>
                  <a:lnTo>
                    <a:pt x="1949" y="3896"/>
                  </a:lnTo>
                  <a:lnTo>
                    <a:pt x="1947" y="3896"/>
                  </a:lnTo>
                  <a:lnTo>
                    <a:pt x="1829" y="3892"/>
                  </a:lnTo>
                  <a:lnTo>
                    <a:pt x="1713" y="3882"/>
                  </a:lnTo>
                  <a:lnTo>
                    <a:pt x="1597" y="3864"/>
                  </a:lnTo>
                  <a:lnTo>
                    <a:pt x="1485" y="3841"/>
                  </a:lnTo>
                  <a:lnTo>
                    <a:pt x="1375" y="3811"/>
                  </a:lnTo>
                  <a:lnTo>
                    <a:pt x="1268" y="3774"/>
                  </a:lnTo>
                  <a:lnTo>
                    <a:pt x="1164" y="3732"/>
                  </a:lnTo>
                  <a:lnTo>
                    <a:pt x="1063" y="3683"/>
                  </a:lnTo>
                  <a:lnTo>
                    <a:pt x="965" y="3630"/>
                  </a:lnTo>
                  <a:lnTo>
                    <a:pt x="870" y="3571"/>
                  </a:lnTo>
                  <a:lnTo>
                    <a:pt x="779" y="3506"/>
                  </a:lnTo>
                  <a:lnTo>
                    <a:pt x="693" y="3438"/>
                  </a:lnTo>
                  <a:lnTo>
                    <a:pt x="610" y="3364"/>
                  </a:lnTo>
                  <a:lnTo>
                    <a:pt x="532" y="3286"/>
                  </a:lnTo>
                  <a:lnTo>
                    <a:pt x="458" y="3203"/>
                  </a:lnTo>
                  <a:lnTo>
                    <a:pt x="390" y="3117"/>
                  </a:lnTo>
                  <a:lnTo>
                    <a:pt x="325" y="3026"/>
                  </a:lnTo>
                  <a:lnTo>
                    <a:pt x="266" y="2931"/>
                  </a:lnTo>
                  <a:lnTo>
                    <a:pt x="213" y="2833"/>
                  </a:lnTo>
                  <a:lnTo>
                    <a:pt x="164" y="2732"/>
                  </a:lnTo>
                  <a:lnTo>
                    <a:pt x="122" y="2628"/>
                  </a:lnTo>
                  <a:lnTo>
                    <a:pt x="85" y="2521"/>
                  </a:lnTo>
                  <a:lnTo>
                    <a:pt x="55" y="2411"/>
                  </a:lnTo>
                  <a:lnTo>
                    <a:pt x="32" y="2299"/>
                  </a:lnTo>
                  <a:lnTo>
                    <a:pt x="14" y="2183"/>
                  </a:lnTo>
                  <a:lnTo>
                    <a:pt x="4" y="2067"/>
                  </a:lnTo>
                  <a:lnTo>
                    <a:pt x="0" y="1948"/>
                  </a:lnTo>
                  <a:lnTo>
                    <a:pt x="4" y="1830"/>
                  </a:lnTo>
                  <a:lnTo>
                    <a:pt x="14" y="1713"/>
                  </a:lnTo>
                  <a:lnTo>
                    <a:pt x="32" y="1597"/>
                  </a:lnTo>
                  <a:lnTo>
                    <a:pt x="55" y="1485"/>
                  </a:lnTo>
                  <a:lnTo>
                    <a:pt x="85" y="1375"/>
                  </a:lnTo>
                  <a:lnTo>
                    <a:pt x="122" y="1268"/>
                  </a:lnTo>
                  <a:lnTo>
                    <a:pt x="164" y="1164"/>
                  </a:lnTo>
                  <a:lnTo>
                    <a:pt x="213" y="1063"/>
                  </a:lnTo>
                  <a:lnTo>
                    <a:pt x="266" y="965"/>
                  </a:lnTo>
                  <a:lnTo>
                    <a:pt x="325" y="870"/>
                  </a:lnTo>
                  <a:lnTo>
                    <a:pt x="390" y="779"/>
                  </a:lnTo>
                  <a:lnTo>
                    <a:pt x="458" y="693"/>
                  </a:lnTo>
                  <a:lnTo>
                    <a:pt x="532" y="610"/>
                  </a:lnTo>
                  <a:lnTo>
                    <a:pt x="610" y="532"/>
                  </a:lnTo>
                  <a:lnTo>
                    <a:pt x="693" y="458"/>
                  </a:lnTo>
                  <a:lnTo>
                    <a:pt x="779" y="390"/>
                  </a:lnTo>
                  <a:lnTo>
                    <a:pt x="870" y="325"/>
                  </a:lnTo>
                  <a:lnTo>
                    <a:pt x="965" y="266"/>
                  </a:lnTo>
                  <a:lnTo>
                    <a:pt x="1063" y="213"/>
                  </a:lnTo>
                  <a:lnTo>
                    <a:pt x="1164" y="164"/>
                  </a:lnTo>
                  <a:lnTo>
                    <a:pt x="1268" y="122"/>
                  </a:lnTo>
                  <a:lnTo>
                    <a:pt x="1375" y="85"/>
                  </a:lnTo>
                  <a:lnTo>
                    <a:pt x="1485" y="55"/>
                  </a:lnTo>
                  <a:lnTo>
                    <a:pt x="1597" y="32"/>
                  </a:lnTo>
                  <a:lnTo>
                    <a:pt x="1713" y="14"/>
                  </a:lnTo>
                  <a:lnTo>
                    <a:pt x="1829" y="4"/>
                  </a:lnTo>
                  <a:lnTo>
                    <a:pt x="1947"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17" name="Freeform 9"/>
            <p:cNvSpPr>
              <a:spLocks/>
            </p:cNvSpPr>
            <p:nvPr/>
          </p:nvSpPr>
          <p:spPr bwMode="auto">
            <a:xfrm>
              <a:off x="976789" y="1231204"/>
              <a:ext cx="33134" cy="48506"/>
            </a:xfrm>
            <a:custGeom>
              <a:avLst/>
              <a:gdLst>
                <a:gd name="T0" fmla="*/ 54 w 387"/>
                <a:gd name="T1" fmla="*/ 0 h 570"/>
                <a:gd name="T2" fmla="*/ 132 w 387"/>
                <a:gd name="T3" fmla="*/ 17 h 570"/>
                <a:gd name="T4" fmla="*/ 213 w 387"/>
                <a:gd name="T5" fmla="*/ 32 h 570"/>
                <a:gd name="T6" fmla="*/ 298 w 387"/>
                <a:gd name="T7" fmla="*/ 45 h 570"/>
                <a:gd name="T8" fmla="*/ 387 w 387"/>
                <a:gd name="T9" fmla="*/ 54 h 570"/>
                <a:gd name="T10" fmla="*/ 378 w 387"/>
                <a:gd name="T11" fmla="*/ 169 h 570"/>
                <a:gd name="T12" fmla="*/ 376 w 387"/>
                <a:gd name="T13" fmla="*/ 286 h 570"/>
                <a:gd name="T14" fmla="*/ 378 w 387"/>
                <a:gd name="T15" fmla="*/ 401 h 570"/>
                <a:gd name="T16" fmla="*/ 387 w 387"/>
                <a:gd name="T17" fmla="*/ 516 h 570"/>
                <a:gd name="T18" fmla="*/ 298 w 387"/>
                <a:gd name="T19" fmla="*/ 527 h 570"/>
                <a:gd name="T20" fmla="*/ 213 w 387"/>
                <a:gd name="T21" fmla="*/ 538 h 570"/>
                <a:gd name="T22" fmla="*/ 132 w 387"/>
                <a:gd name="T23" fmla="*/ 554 h 570"/>
                <a:gd name="T24" fmla="*/ 54 w 387"/>
                <a:gd name="T25" fmla="*/ 570 h 570"/>
                <a:gd name="T26" fmla="*/ 31 w 387"/>
                <a:gd name="T27" fmla="*/ 502 h 570"/>
                <a:gd name="T28" fmla="*/ 15 w 387"/>
                <a:gd name="T29" fmla="*/ 431 h 570"/>
                <a:gd name="T30" fmla="*/ 4 w 387"/>
                <a:gd name="T31" fmla="*/ 359 h 570"/>
                <a:gd name="T32" fmla="*/ 0 w 387"/>
                <a:gd name="T33" fmla="*/ 286 h 570"/>
                <a:gd name="T34" fmla="*/ 4 w 387"/>
                <a:gd name="T35" fmla="*/ 211 h 570"/>
                <a:gd name="T36" fmla="*/ 15 w 387"/>
                <a:gd name="T37" fmla="*/ 139 h 570"/>
                <a:gd name="T38" fmla="*/ 31 w 387"/>
                <a:gd name="T39" fmla="*/ 70 h 570"/>
                <a:gd name="T40" fmla="*/ 54 w 387"/>
                <a:gd name="T41"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7" h="570">
                  <a:moveTo>
                    <a:pt x="54" y="0"/>
                  </a:moveTo>
                  <a:lnTo>
                    <a:pt x="132" y="17"/>
                  </a:lnTo>
                  <a:lnTo>
                    <a:pt x="213" y="32"/>
                  </a:lnTo>
                  <a:lnTo>
                    <a:pt x="298" y="45"/>
                  </a:lnTo>
                  <a:lnTo>
                    <a:pt x="387" y="54"/>
                  </a:lnTo>
                  <a:lnTo>
                    <a:pt x="378" y="169"/>
                  </a:lnTo>
                  <a:lnTo>
                    <a:pt x="376" y="286"/>
                  </a:lnTo>
                  <a:lnTo>
                    <a:pt x="378" y="401"/>
                  </a:lnTo>
                  <a:lnTo>
                    <a:pt x="387" y="516"/>
                  </a:lnTo>
                  <a:lnTo>
                    <a:pt x="298" y="527"/>
                  </a:lnTo>
                  <a:lnTo>
                    <a:pt x="213" y="538"/>
                  </a:lnTo>
                  <a:lnTo>
                    <a:pt x="132" y="554"/>
                  </a:lnTo>
                  <a:lnTo>
                    <a:pt x="54" y="570"/>
                  </a:lnTo>
                  <a:lnTo>
                    <a:pt x="31" y="502"/>
                  </a:lnTo>
                  <a:lnTo>
                    <a:pt x="15" y="431"/>
                  </a:lnTo>
                  <a:lnTo>
                    <a:pt x="4" y="359"/>
                  </a:lnTo>
                  <a:lnTo>
                    <a:pt x="0" y="286"/>
                  </a:lnTo>
                  <a:lnTo>
                    <a:pt x="4" y="211"/>
                  </a:lnTo>
                  <a:lnTo>
                    <a:pt x="15" y="139"/>
                  </a:lnTo>
                  <a:lnTo>
                    <a:pt x="31" y="70"/>
                  </a:lnTo>
                  <a:lnTo>
                    <a:pt x="5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18" name="Freeform 10"/>
            <p:cNvSpPr>
              <a:spLocks/>
            </p:cNvSpPr>
            <p:nvPr/>
          </p:nvSpPr>
          <p:spPr bwMode="auto">
            <a:xfrm>
              <a:off x="1069018" y="1192262"/>
              <a:ext cx="30402" cy="26986"/>
            </a:xfrm>
            <a:custGeom>
              <a:avLst/>
              <a:gdLst>
                <a:gd name="T0" fmla="*/ 0 w 357"/>
                <a:gd name="T1" fmla="*/ 0 h 315"/>
                <a:gd name="T2" fmla="*/ 61 w 357"/>
                <a:gd name="T3" fmla="*/ 26 h 315"/>
                <a:gd name="T4" fmla="*/ 117 w 357"/>
                <a:gd name="T5" fmla="*/ 57 h 315"/>
                <a:gd name="T6" fmla="*/ 173 w 357"/>
                <a:gd name="T7" fmla="*/ 93 h 315"/>
                <a:gd name="T8" fmla="*/ 224 w 357"/>
                <a:gd name="T9" fmla="*/ 133 h 315"/>
                <a:gd name="T10" fmla="*/ 272 w 357"/>
                <a:gd name="T11" fmla="*/ 177 h 315"/>
                <a:gd name="T12" fmla="*/ 317 w 357"/>
                <a:gd name="T13" fmla="*/ 224 h 315"/>
                <a:gd name="T14" fmla="*/ 357 w 357"/>
                <a:gd name="T15" fmla="*/ 275 h 315"/>
                <a:gd name="T16" fmla="*/ 274 w 357"/>
                <a:gd name="T17" fmla="*/ 290 h 315"/>
                <a:gd name="T18" fmla="*/ 187 w 357"/>
                <a:gd name="T19" fmla="*/ 303 h 315"/>
                <a:gd name="T20" fmla="*/ 96 w 357"/>
                <a:gd name="T21" fmla="*/ 315 h 315"/>
                <a:gd name="T22" fmla="*/ 78 w 357"/>
                <a:gd name="T23" fmla="*/ 231 h 315"/>
                <a:gd name="T24" fmla="*/ 57 w 357"/>
                <a:gd name="T25" fmla="*/ 152 h 315"/>
                <a:gd name="T26" fmla="*/ 33 w 357"/>
                <a:gd name="T27" fmla="*/ 79 h 315"/>
                <a:gd name="T28" fmla="*/ 17 w 357"/>
                <a:gd name="T29" fmla="*/ 37 h 315"/>
                <a:gd name="T30" fmla="*/ 0 w 357"/>
                <a:gd name="T31"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 h="315">
                  <a:moveTo>
                    <a:pt x="0" y="0"/>
                  </a:moveTo>
                  <a:lnTo>
                    <a:pt x="61" y="26"/>
                  </a:lnTo>
                  <a:lnTo>
                    <a:pt x="117" y="57"/>
                  </a:lnTo>
                  <a:lnTo>
                    <a:pt x="173" y="93"/>
                  </a:lnTo>
                  <a:lnTo>
                    <a:pt x="224" y="133"/>
                  </a:lnTo>
                  <a:lnTo>
                    <a:pt x="272" y="177"/>
                  </a:lnTo>
                  <a:lnTo>
                    <a:pt x="317" y="224"/>
                  </a:lnTo>
                  <a:lnTo>
                    <a:pt x="357" y="275"/>
                  </a:lnTo>
                  <a:lnTo>
                    <a:pt x="274" y="290"/>
                  </a:lnTo>
                  <a:lnTo>
                    <a:pt x="187" y="303"/>
                  </a:lnTo>
                  <a:lnTo>
                    <a:pt x="96" y="315"/>
                  </a:lnTo>
                  <a:lnTo>
                    <a:pt x="78" y="231"/>
                  </a:lnTo>
                  <a:lnTo>
                    <a:pt x="57" y="152"/>
                  </a:lnTo>
                  <a:lnTo>
                    <a:pt x="33" y="79"/>
                  </a:lnTo>
                  <a:lnTo>
                    <a:pt x="17" y="37"/>
                  </a:ln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19" name="Freeform 11"/>
            <p:cNvSpPr>
              <a:spLocks/>
            </p:cNvSpPr>
            <p:nvPr/>
          </p:nvSpPr>
          <p:spPr bwMode="auto">
            <a:xfrm>
              <a:off x="989769" y="1291665"/>
              <a:ext cx="30402" cy="26986"/>
            </a:xfrm>
            <a:custGeom>
              <a:avLst/>
              <a:gdLst>
                <a:gd name="T0" fmla="*/ 301 w 358"/>
                <a:gd name="T1" fmla="*/ 163 h 317"/>
                <a:gd name="T2" fmla="*/ 358 w 358"/>
                <a:gd name="T3" fmla="*/ 317 h 317"/>
                <a:gd name="T4" fmla="*/ 351 w 358"/>
                <a:gd name="T5" fmla="*/ 314 h 317"/>
                <a:gd name="T6" fmla="*/ 343 w 358"/>
                <a:gd name="T7" fmla="*/ 311 h 317"/>
                <a:gd name="T8" fmla="*/ 335 w 358"/>
                <a:gd name="T9" fmla="*/ 307 h 317"/>
                <a:gd name="T10" fmla="*/ 327 w 358"/>
                <a:gd name="T11" fmla="*/ 305 h 317"/>
                <a:gd name="T12" fmla="*/ 320 w 358"/>
                <a:gd name="T13" fmla="*/ 301 h 317"/>
                <a:gd name="T14" fmla="*/ 319 w 358"/>
                <a:gd name="T15" fmla="*/ 301 h 317"/>
                <a:gd name="T16" fmla="*/ 287 w 358"/>
                <a:gd name="T17" fmla="*/ 286 h 317"/>
                <a:gd name="T18" fmla="*/ 280 w 358"/>
                <a:gd name="T19" fmla="*/ 283 h 317"/>
                <a:gd name="T20" fmla="*/ 277 w 358"/>
                <a:gd name="T21" fmla="*/ 280 h 317"/>
                <a:gd name="T22" fmla="*/ 266 w 358"/>
                <a:gd name="T23" fmla="*/ 274 h 317"/>
                <a:gd name="T24" fmla="*/ 258 w 358"/>
                <a:gd name="T25" fmla="*/ 270 h 317"/>
                <a:gd name="T26" fmla="*/ 254 w 358"/>
                <a:gd name="T27" fmla="*/ 268 h 317"/>
                <a:gd name="T28" fmla="*/ 246 w 358"/>
                <a:gd name="T29" fmla="*/ 264 h 317"/>
                <a:gd name="T30" fmla="*/ 234 w 358"/>
                <a:gd name="T31" fmla="*/ 257 h 317"/>
                <a:gd name="T32" fmla="*/ 222 w 358"/>
                <a:gd name="T33" fmla="*/ 249 h 317"/>
                <a:gd name="T34" fmla="*/ 212 w 358"/>
                <a:gd name="T35" fmla="*/ 242 h 317"/>
                <a:gd name="T36" fmla="*/ 207 w 358"/>
                <a:gd name="T37" fmla="*/ 239 h 317"/>
                <a:gd name="T38" fmla="*/ 200 w 358"/>
                <a:gd name="T39" fmla="*/ 234 h 317"/>
                <a:gd name="T40" fmla="*/ 185 w 358"/>
                <a:gd name="T41" fmla="*/ 225 h 317"/>
                <a:gd name="T42" fmla="*/ 168 w 358"/>
                <a:gd name="T43" fmla="*/ 212 h 317"/>
                <a:gd name="T44" fmla="*/ 153 w 358"/>
                <a:gd name="T45" fmla="*/ 201 h 317"/>
                <a:gd name="T46" fmla="*/ 137 w 358"/>
                <a:gd name="T47" fmla="*/ 188 h 317"/>
                <a:gd name="T48" fmla="*/ 127 w 358"/>
                <a:gd name="T49" fmla="*/ 179 h 317"/>
                <a:gd name="T50" fmla="*/ 114 w 358"/>
                <a:gd name="T51" fmla="*/ 167 h 317"/>
                <a:gd name="T52" fmla="*/ 113 w 358"/>
                <a:gd name="T53" fmla="*/ 167 h 317"/>
                <a:gd name="T54" fmla="*/ 103 w 358"/>
                <a:gd name="T55" fmla="*/ 157 h 317"/>
                <a:gd name="T56" fmla="*/ 95 w 358"/>
                <a:gd name="T57" fmla="*/ 149 h 317"/>
                <a:gd name="T58" fmla="*/ 88 w 358"/>
                <a:gd name="T59" fmla="*/ 143 h 317"/>
                <a:gd name="T60" fmla="*/ 83 w 358"/>
                <a:gd name="T61" fmla="*/ 138 h 317"/>
                <a:gd name="T62" fmla="*/ 76 w 358"/>
                <a:gd name="T63" fmla="*/ 131 h 317"/>
                <a:gd name="T64" fmla="*/ 74 w 358"/>
                <a:gd name="T65" fmla="*/ 128 h 317"/>
                <a:gd name="T66" fmla="*/ 67 w 358"/>
                <a:gd name="T67" fmla="*/ 122 h 317"/>
                <a:gd name="T68" fmla="*/ 59 w 358"/>
                <a:gd name="T69" fmla="*/ 114 h 317"/>
                <a:gd name="T70" fmla="*/ 58 w 358"/>
                <a:gd name="T71" fmla="*/ 111 h 317"/>
                <a:gd name="T72" fmla="*/ 51 w 358"/>
                <a:gd name="T73" fmla="*/ 104 h 317"/>
                <a:gd name="T74" fmla="*/ 48 w 358"/>
                <a:gd name="T75" fmla="*/ 101 h 317"/>
                <a:gd name="T76" fmla="*/ 29 w 358"/>
                <a:gd name="T77" fmla="*/ 78 h 317"/>
                <a:gd name="T78" fmla="*/ 25 w 358"/>
                <a:gd name="T79" fmla="*/ 74 h 317"/>
                <a:gd name="T80" fmla="*/ 19 w 358"/>
                <a:gd name="T81" fmla="*/ 66 h 317"/>
                <a:gd name="T82" fmla="*/ 15 w 358"/>
                <a:gd name="T83" fmla="*/ 59 h 317"/>
                <a:gd name="T84" fmla="*/ 11 w 358"/>
                <a:gd name="T85" fmla="*/ 56 h 317"/>
                <a:gd name="T86" fmla="*/ 6 w 358"/>
                <a:gd name="T87" fmla="*/ 49 h 317"/>
                <a:gd name="T88" fmla="*/ 0 w 358"/>
                <a:gd name="T89" fmla="*/ 42 h 317"/>
                <a:gd name="T90" fmla="*/ 172 w 358"/>
                <a:gd name="T91" fmla="*/ 12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 h="317">
                  <a:moveTo>
                    <a:pt x="263" y="0"/>
                  </a:moveTo>
                  <a:lnTo>
                    <a:pt x="280" y="85"/>
                  </a:lnTo>
                  <a:lnTo>
                    <a:pt x="301" y="163"/>
                  </a:lnTo>
                  <a:lnTo>
                    <a:pt x="325" y="236"/>
                  </a:lnTo>
                  <a:lnTo>
                    <a:pt x="342" y="278"/>
                  </a:lnTo>
                  <a:lnTo>
                    <a:pt x="358" y="317"/>
                  </a:lnTo>
                  <a:lnTo>
                    <a:pt x="356" y="316"/>
                  </a:lnTo>
                  <a:lnTo>
                    <a:pt x="351" y="314"/>
                  </a:lnTo>
                  <a:lnTo>
                    <a:pt x="351" y="314"/>
                  </a:lnTo>
                  <a:lnTo>
                    <a:pt x="346" y="312"/>
                  </a:lnTo>
                  <a:lnTo>
                    <a:pt x="344" y="311"/>
                  </a:lnTo>
                  <a:lnTo>
                    <a:pt x="343" y="311"/>
                  </a:lnTo>
                  <a:lnTo>
                    <a:pt x="339" y="310"/>
                  </a:lnTo>
                  <a:lnTo>
                    <a:pt x="339" y="310"/>
                  </a:lnTo>
                  <a:lnTo>
                    <a:pt x="335" y="307"/>
                  </a:lnTo>
                  <a:lnTo>
                    <a:pt x="332" y="306"/>
                  </a:lnTo>
                  <a:lnTo>
                    <a:pt x="331" y="306"/>
                  </a:lnTo>
                  <a:lnTo>
                    <a:pt x="327" y="305"/>
                  </a:lnTo>
                  <a:lnTo>
                    <a:pt x="327" y="305"/>
                  </a:lnTo>
                  <a:lnTo>
                    <a:pt x="322" y="303"/>
                  </a:lnTo>
                  <a:lnTo>
                    <a:pt x="320" y="301"/>
                  </a:lnTo>
                  <a:lnTo>
                    <a:pt x="320" y="301"/>
                  </a:lnTo>
                  <a:lnTo>
                    <a:pt x="319" y="301"/>
                  </a:lnTo>
                  <a:lnTo>
                    <a:pt x="319" y="301"/>
                  </a:lnTo>
                  <a:lnTo>
                    <a:pt x="290" y="287"/>
                  </a:lnTo>
                  <a:lnTo>
                    <a:pt x="290" y="287"/>
                  </a:lnTo>
                  <a:lnTo>
                    <a:pt x="287" y="286"/>
                  </a:lnTo>
                  <a:lnTo>
                    <a:pt x="287" y="286"/>
                  </a:lnTo>
                  <a:lnTo>
                    <a:pt x="286" y="285"/>
                  </a:lnTo>
                  <a:lnTo>
                    <a:pt x="280" y="283"/>
                  </a:lnTo>
                  <a:lnTo>
                    <a:pt x="280" y="283"/>
                  </a:lnTo>
                  <a:lnTo>
                    <a:pt x="277" y="280"/>
                  </a:lnTo>
                  <a:lnTo>
                    <a:pt x="277" y="280"/>
                  </a:lnTo>
                  <a:lnTo>
                    <a:pt x="274" y="279"/>
                  </a:lnTo>
                  <a:lnTo>
                    <a:pt x="268" y="277"/>
                  </a:lnTo>
                  <a:lnTo>
                    <a:pt x="266" y="274"/>
                  </a:lnTo>
                  <a:lnTo>
                    <a:pt x="266" y="274"/>
                  </a:lnTo>
                  <a:lnTo>
                    <a:pt x="263" y="273"/>
                  </a:lnTo>
                  <a:lnTo>
                    <a:pt x="258" y="270"/>
                  </a:lnTo>
                  <a:lnTo>
                    <a:pt x="258" y="270"/>
                  </a:lnTo>
                  <a:lnTo>
                    <a:pt x="254" y="268"/>
                  </a:lnTo>
                  <a:lnTo>
                    <a:pt x="254" y="268"/>
                  </a:lnTo>
                  <a:lnTo>
                    <a:pt x="252" y="267"/>
                  </a:lnTo>
                  <a:lnTo>
                    <a:pt x="246" y="264"/>
                  </a:lnTo>
                  <a:lnTo>
                    <a:pt x="246" y="264"/>
                  </a:lnTo>
                  <a:lnTo>
                    <a:pt x="244" y="262"/>
                  </a:lnTo>
                  <a:lnTo>
                    <a:pt x="240" y="260"/>
                  </a:lnTo>
                  <a:lnTo>
                    <a:pt x="234" y="257"/>
                  </a:lnTo>
                  <a:lnTo>
                    <a:pt x="232" y="255"/>
                  </a:lnTo>
                  <a:lnTo>
                    <a:pt x="228" y="253"/>
                  </a:lnTo>
                  <a:lnTo>
                    <a:pt x="222" y="249"/>
                  </a:lnTo>
                  <a:lnTo>
                    <a:pt x="221" y="248"/>
                  </a:lnTo>
                  <a:lnTo>
                    <a:pt x="218" y="246"/>
                  </a:lnTo>
                  <a:lnTo>
                    <a:pt x="212" y="242"/>
                  </a:lnTo>
                  <a:lnTo>
                    <a:pt x="212" y="242"/>
                  </a:lnTo>
                  <a:lnTo>
                    <a:pt x="211" y="242"/>
                  </a:lnTo>
                  <a:lnTo>
                    <a:pt x="207" y="239"/>
                  </a:lnTo>
                  <a:lnTo>
                    <a:pt x="200" y="235"/>
                  </a:lnTo>
                  <a:lnTo>
                    <a:pt x="200" y="235"/>
                  </a:lnTo>
                  <a:lnTo>
                    <a:pt x="200" y="234"/>
                  </a:lnTo>
                  <a:lnTo>
                    <a:pt x="195" y="232"/>
                  </a:lnTo>
                  <a:lnTo>
                    <a:pt x="189" y="227"/>
                  </a:lnTo>
                  <a:lnTo>
                    <a:pt x="185" y="225"/>
                  </a:lnTo>
                  <a:lnTo>
                    <a:pt x="179" y="220"/>
                  </a:lnTo>
                  <a:lnTo>
                    <a:pt x="174" y="216"/>
                  </a:lnTo>
                  <a:lnTo>
                    <a:pt x="168" y="212"/>
                  </a:lnTo>
                  <a:lnTo>
                    <a:pt x="163" y="208"/>
                  </a:lnTo>
                  <a:lnTo>
                    <a:pt x="157" y="205"/>
                  </a:lnTo>
                  <a:lnTo>
                    <a:pt x="153" y="201"/>
                  </a:lnTo>
                  <a:lnTo>
                    <a:pt x="147" y="196"/>
                  </a:lnTo>
                  <a:lnTo>
                    <a:pt x="142" y="193"/>
                  </a:lnTo>
                  <a:lnTo>
                    <a:pt x="137" y="188"/>
                  </a:lnTo>
                  <a:lnTo>
                    <a:pt x="133" y="185"/>
                  </a:lnTo>
                  <a:lnTo>
                    <a:pt x="133" y="183"/>
                  </a:lnTo>
                  <a:lnTo>
                    <a:pt x="127" y="179"/>
                  </a:lnTo>
                  <a:lnTo>
                    <a:pt x="122" y="175"/>
                  </a:lnTo>
                  <a:lnTo>
                    <a:pt x="117" y="170"/>
                  </a:lnTo>
                  <a:lnTo>
                    <a:pt x="114" y="167"/>
                  </a:lnTo>
                  <a:lnTo>
                    <a:pt x="113" y="167"/>
                  </a:lnTo>
                  <a:lnTo>
                    <a:pt x="113" y="167"/>
                  </a:lnTo>
                  <a:lnTo>
                    <a:pt x="113" y="167"/>
                  </a:lnTo>
                  <a:lnTo>
                    <a:pt x="107" y="161"/>
                  </a:lnTo>
                  <a:lnTo>
                    <a:pt x="103" y="159"/>
                  </a:lnTo>
                  <a:lnTo>
                    <a:pt x="103" y="157"/>
                  </a:lnTo>
                  <a:lnTo>
                    <a:pt x="102" y="157"/>
                  </a:lnTo>
                  <a:lnTo>
                    <a:pt x="97" y="153"/>
                  </a:lnTo>
                  <a:lnTo>
                    <a:pt x="95" y="149"/>
                  </a:lnTo>
                  <a:lnTo>
                    <a:pt x="94" y="149"/>
                  </a:lnTo>
                  <a:lnTo>
                    <a:pt x="93" y="148"/>
                  </a:lnTo>
                  <a:lnTo>
                    <a:pt x="88" y="143"/>
                  </a:lnTo>
                  <a:lnTo>
                    <a:pt x="85" y="141"/>
                  </a:lnTo>
                  <a:lnTo>
                    <a:pt x="85" y="141"/>
                  </a:lnTo>
                  <a:lnTo>
                    <a:pt x="83" y="138"/>
                  </a:lnTo>
                  <a:lnTo>
                    <a:pt x="83" y="137"/>
                  </a:lnTo>
                  <a:lnTo>
                    <a:pt x="78" y="134"/>
                  </a:lnTo>
                  <a:lnTo>
                    <a:pt x="76" y="131"/>
                  </a:lnTo>
                  <a:lnTo>
                    <a:pt x="76" y="131"/>
                  </a:lnTo>
                  <a:lnTo>
                    <a:pt x="74" y="128"/>
                  </a:lnTo>
                  <a:lnTo>
                    <a:pt x="74" y="128"/>
                  </a:lnTo>
                  <a:lnTo>
                    <a:pt x="69" y="124"/>
                  </a:lnTo>
                  <a:lnTo>
                    <a:pt x="67" y="122"/>
                  </a:lnTo>
                  <a:lnTo>
                    <a:pt x="67" y="122"/>
                  </a:lnTo>
                  <a:lnTo>
                    <a:pt x="64" y="118"/>
                  </a:lnTo>
                  <a:lnTo>
                    <a:pt x="64" y="118"/>
                  </a:lnTo>
                  <a:lnTo>
                    <a:pt x="59" y="114"/>
                  </a:lnTo>
                  <a:lnTo>
                    <a:pt x="58" y="113"/>
                  </a:lnTo>
                  <a:lnTo>
                    <a:pt x="58" y="111"/>
                  </a:lnTo>
                  <a:lnTo>
                    <a:pt x="58" y="111"/>
                  </a:lnTo>
                  <a:lnTo>
                    <a:pt x="55" y="109"/>
                  </a:lnTo>
                  <a:lnTo>
                    <a:pt x="55" y="109"/>
                  </a:lnTo>
                  <a:lnTo>
                    <a:pt x="51" y="104"/>
                  </a:lnTo>
                  <a:lnTo>
                    <a:pt x="50" y="103"/>
                  </a:lnTo>
                  <a:lnTo>
                    <a:pt x="50" y="102"/>
                  </a:lnTo>
                  <a:lnTo>
                    <a:pt x="48" y="101"/>
                  </a:lnTo>
                  <a:lnTo>
                    <a:pt x="48" y="101"/>
                  </a:lnTo>
                  <a:lnTo>
                    <a:pt x="29" y="78"/>
                  </a:lnTo>
                  <a:lnTo>
                    <a:pt x="29" y="78"/>
                  </a:lnTo>
                  <a:lnTo>
                    <a:pt x="28" y="76"/>
                  </a:lnTo>
                  <a:lnTo>
                    <a:pt x="28" y="76"/>
                  </a:lnTo>
                  <a:lnTo>
                    <a:pt x="25" y="74"/>
                  </a:lnTo>
                  <a:lnTo>
                    <a:pt x="23" y="70"/>
                  </a:lnTo>
                  <a:lnTo>
                    <a:pt x="23" y="70"/>
                  </a:lnTo>
                  <a:lnTo>
                    <a:pt x="19" y="66"/>
                  </a:lnTo>
                  <a:lnTo>
                    <a:pt x="19" y="66"/>
                  </a:lnTo>
                  <a:lnTo>
                    <a:pt x="17" y="63"/>
                  </a:lnTo>
                  <a:lnTo>
                    <a:pt x="15" y="59"/>
                  </a:lnTo>
                  <a:lnTo>
                    <a:pt x="15" y="59"/>
                  </a:lnTo>
                  <a:lnTo>
                    <a:pt x="11" y="56"/>
                  </a:lnTo>
                  <a:lnTo>
                    <a:pt x="11" y="56"/>
                  </a:lnTo>
                  <a:lnTo>
                    <a:pt x="9" y="52"/>
                  </a:lnTo>
                  <a:lnTo>
                    <a:pt x="6" y="49"/>
                  </a:lnTo>
                  <a:lnTo>
                    <a:pt x="6" y="49"/>
                  </a:lnTo>
                  <a:lnTo>
                    <a:pt x="4" y="45"/>
                  </a:lnTo>
                  <a:lnTo>
                    <a:pt x="3" y="45"/>
                  </a:lnTo>
                  <a:lnTo>
                    <a:pt x="0" y="42"/>
                  </a:lnTo>
                  <a:lnTo>
                    <a:pt x="0" y="40"/>
                  </a:lnTo>
                  <a:lnTo>
                    <a:pt x="83" y="25"/>
                  </a:lnTo>
                  <a:lnTo>
                    <a:pt x="172" y="12"/>
                  </a:lnTo>
                  <a:lnTo>
                    <a:pt x="263" y="0"/>
                  </a:lnTo>
                  <a:close/>
                </a:path>
              </a:pathLst>
            </a:custGeom>
            <a:solidFill>
              <a:schemeClr val="accent4"/>
            </a:solidFill>
            <a:ln w="0">
              <a:solidFill>
                <a:srgbClr val="3830FF"/>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1" name="Freeform 16"/>
          <p:cNvSpPr>
            <a:spLocks noChangeAspect="1" noEditPoints="1"/>
          </p:cNvSpPr>
          <p:nvPr/>
        </p:nvSpPr>
        <p:spPr bwMode="auto">
          <a:xfrm>
            <a:off x="1643741" y="2015823"/>
            <a:ext cx="324000" cy="324000"/>
          </a:xfrm>
          <a:custGeom>
            <a:avLst/>
            <a:gdLst>
              <a:gd name="T0" fmla="*/ 1933 w 3498"/>
              <a:gd name="T1" fmla="*/ 554 h 3498"/>
              <a:gd name="T2" fmla="*/ 1785 w 3498"/>
              <a:gd name="T3" fmla="*/ 597 h 3498"/>
              <a:gd name="T4" fmla="*/ 1663 w 3498"/>
              <a:gd name="T5" fmla="*/ 675 h 3498"/>
              <a:gd name="T6" fmla="*/ 1572 w 3498"/>
              <a:gd name="T7" fmla="*/ 788 h 3498"/>
              <a:gd name="T8" fmla="*/ 1514 w 3498"/>
              <a:gd name="T9" fmla="*/ 934 h 3498"/>
              <a:gd name="T10" fmla="*/ 1494 w 3498"/>
              <a:gd name="T11" fmla="*/ 1111 h 3498"/>
              <a:gd name="T12" fmla="*/ 1125 w 3498"/>
              <a:gd name="T13" fmla="*/ 1855 h 3498"/>
              <a:gd name="T14" fmla="*/ 1936 w 3498"/>
              <a:gd name="T15" fmla="*/ 2952 h 3498"/>
              <a:gd name="T16" fmla="*/ 2360 w 3498"/>
              <a:gd name="T17" fmla="*/ 1427 h 3498"/>
              <a:gd name="T18" fmla="*/ 1937 w 3498"/>
              <a:gd name="T19" fmla="*/ 1126 h 3498"/>
              <a:gd name="T20" fmla="*/ 1948 w 3498"/>
              <a:gd name="T21" fmla="*/ 1052 h 3498"/>
              <a:gd name="T22" fmla="*/ 1982 w 3498"/>
              <a:gd name="T23" fmla="*/ 995 h 3498"/>
              <a:gd name="T24" fmla="*/ 2045 w 3498"/>
              <a:gd name="T25" fmla="*/ 958 h 3498"/>
              <a:gd name="T26" fmla="*/ 2147 w 3498"/>
              <a:gd name="T27" fmla="*/ 946 h 3498"/>
              <a:gd name="T28" fmla="*/ 2357 w 3498"/>
              <a:gd name="T29" fmla="*/ 561 h 3498"/>
              <a:gd name="T30" fmla="*/ 2272 w 3498"/>
              <a:gd name="T31" fmla="*/ 553 h 3498"/>
              <a:gd name="T32" fmla="*/ 2144 w 3498"/>
              <a:gd name="T33" fmla="*/ 548 h 3498"/>
              <a:gd name="T34" fmla="*/ 1748 w 3498"/>
              <a:gd name="T35" fmla="*/ 0 h 3498"/>
              <a:gd name="T36" fmla="*/ 2064 w 3498"/>
              <a:gd name="T37" fmla="*/ 29 h 3498"/>
              <a:gd name="T38" fmla="*/ 2360 w 3498"/>
              <a:gd name="T39" fmla="*/ 109 h 3498"/>
              <a:gd name="T40" fmla="*/ 2632 w 3498"/>
              <a:gd name="T41" fmla="*/ 239 h 3498"/>
              <a:gd name="T42" fmla="*/ 2876 w 3498"/>
              <a:gd name="T43" fmla="*/ 411 h 3498"/>
              <a:gd name="T44" fmla="*/ 3087 w 3498"/>
              <a:gd name="T45" fmla="*/ 622 h 3498"/>
              <a:gd name="T46" fmla="*/ 3260 w 3498"/>
              <a:gd name="T47" fmla="*/ 866 h 3498"/>
              <a:gd name="T48" fmla="*/ 3389 w 3498"/>
              <a:gd name="T49" fmla="*/ 1138 h 3498"/>
              <a:gd name="T50" fmla="*/ 3469 w 3498"/>
              <a:gd name="T51" fmla="*/ 1434 h 3498"/>
              <a:gd name="T52" fmla="*/ 3498 w 3498"/>
              <a:gd name="T53" fmla="*/ 1748 h 3498"/>
              <a:gd name="T54" fmla="*/ 3485 w 3498"/>
              <a:gd name="T55" fmla="*/ 1960 h 3498"/>
              <a:gd name="T56" fmla="*/ 3422 w 3498"/>
              <a:gd name="T57" fmla="*/ 2263 h 3498"/>
              <a:gd name="T58" fmla="*/ 3307 w 3498"/>
              <a:gd name="T59" fmla="*/ 2544 h 3498"/>
              <a:gd name="T60" fmla="*/ 3148 w 3498"/>
              <a:gd name="T61" fmla="*/ 2798 h 3498"/>
              <a:gd name="T62" fmla="*/ 2950 w 3498"/>
              <a:gd name="T63" fmla="*/ 3020 h 3498"/>
              <a:gd name="T64" fmla="*/ 2717 w 3498"/>
              <a:gd name="T65" fmla="*/ 3207 h 3498"/>
              <a:gd name="T66" fmla="*/ 2453 w 3498"/>
              <a:gd name="T67" fmla="*/ 3351 h 3498"/>
              <a:gd name="T68" fmla="*/ 2165 w 3498"/>
              <a:gd name="T69" fmla="*/ 3448 h 3498"/>
              <a:gd name="T70" fmla="*/ 1855 w 3498"/>
              <a:gd name="T71" fmla="*/ 3495 h 3498"/>
              <a:gd name="T72" fmla="*/ 1642 w 3498"/>
              <a:gd name="T73" fmla="*/ 3495 h 3498"/>
              <a:gd name="T74" fmla="*/ 1333 w 3498"/>
              <a:gd name="T75" fmla="*/ 3448 h 3498"/>
              <a:gd name="T76" fmla="*/ 1045 w 3498"/>
              <a:gd name="T77" fmla="*/ 3351 h 3498"/>
              <a:gd name="T78" fmla="*/ 781 w 3498"/>
              <a:gd name="T79" fmla="*/ 3207 h 3498"/>
              <a:gd name="T80" fmla="*/ 548 w 3498"/>
              <a:gd name="T81" fmla="*/ 3020 h 3498"/>
              <a:gd name="T82" fmla="*/ 350 w 3498"/>
              <a:gd name="T83" fmla="*/ 2798 h 3498"/>
              <a:gd name="T84" fmla="*/ 191 w 3498"/>
              <a:gd name="T85" fmla="*/ 2544 h 3498"/>
              <a:gd name="T86" fmla="*/ 76 w 3498"/>
              <a:gd name="T87" fmla="*/ 2263 h 3498"/>
              <a:gd name="T88" fmla="*/ 13 w 3498"/>
              <a:gd name="T89" fmla="*/ 1960 h 3498"/>
              <a:gd name="T90" fmla="*/ 3 w 3498"/>
              <a:gd name="T91" fmla="*/ 1643 h 3498"/>
              <a:gd name="T92" fmla="*/ 50 w 3498"/>
              <a:gd name="T93" fmla="*/ 1333 h 3498"/>
              <a:gd name="T94" fmla="*/ 147 w 3498"/>
              <a:gd name="T95" fmla="*/ 1045 h 3498"/>
              <a:gd name="T96" fmla="*/ 292 w 3498"/>
              <a:gd name="T97" fmla="*/ 781 h 3498"/>
              <a:gd name="T98" fmla="*/ 478 w 3498"/>
              <a:gd name="T99" fmla="*/ 548 h 3498"/>
              <a:gd name="T100" fmla="*/ 700 w 3498"/>
              <a:gd name="T101" fmla="*/ 350 h 3498"/>
              <a:gd name="T102" fmla="*/ 954 w 3498"/>
              <a:gd name="T103" fmla="*/ 191 h 3498"/>
              <a:gd name="T104" fmla="*/ 1235 w 3498"/>
              <a:gd name="T105" fmla="*/ 76 h 3498"/>
              <a:gd name="T106" fmla="*/ 1538 w 3498"/>
              <a:gd name="T107" fmla="*/ 13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98" h="3498">
                <a:moveTo>
                  <a:pt x="2044" y="546"/>
                </a:moveTo>
                <a:lnTo>
                  <a:pt x="1988" y="548"/>
                </a:lnTo>
                <a:lnTo>
                  <a:pt x="1933" y="554"/>
                </a:lnTo>
                <a:lnTo>
                  <a:pt x="1882" y="565"/>
                </a:lnTo>
                <a:lnTo>
                  <a:pt x="1832" y="579"/>
                </a:lnTo>
                <a:lnTo>
                  <a:pt x="1785" y="597"/>
                </a:lnTo>
                <a:lnTo>
                  <a:pt x="1742" y="619"/>
                </a:lnTo>
                <a:lnTo>
                  <a:pt x="1701" y="646"/>
                </a:lnTo>
                <a:lnTo>
                  <a:pt x="1663" y="675"/>
                </a:lnTo>
                <a:lnTo>
                  <a:pt x="1629" y="709"/>
                </a:lnTo>
                <a:lnTo>
                  <a:pt x="1598" y="746"/>
                </a:lnTo>
                <a:lnTo>
                  <a:pt x="1572" y="788"/>
                </a:lnTo>
                <a:lnTo>
                  <a:pt x="1549" y="832"/>
                </a:lnTo>
                <a:lnTo>
                  <a:pt x="1529" y="881"/>
                </a:lnTo>
                <a:lnTo>
                  <a:pt x="1514" y="934"/>
                </a:lnTo>
                <a:lnTo>
                  <a:pt x="1502" y="989"/>
                </a:lnTo>
                <a:lnTo>
                  <a:pt x="1496" y="1048"/>
                </a:lnTo>
                <a:lnTo>
                  <a:pt x="1494" y="1111"/>
                </a:lnTo>
                <a:lnTo>
                  <a:pt x="1494" y="1427"/>
                </a:lnTo>
                <a:lnTo>
                  <a:pt x="1125" y="1427"/>
                </a:lnTo>
                <a:lnTo>
                  <a:pt x="1125" y="1855"/>
                </a:lnTo>
                <a:lnTo>
                  <a:pt x="1494" y="1855"/>
                </a:lnTo>
                <a:lnTo>
                  <a:pt x="1494" y="2952"/>
                </a:lnTo>
                <a:lnTo>
                  <a:pt x="1936" y="2952"/>
                </a:lnTo>
                <a:lnTo>
                  <a:pt x="1936" y="1855"/>
                </a:lnTo>
                <a:lnTo>
                  <a:pt x="2302" y="1855"/>
                </a:lnTo>
                <a:lnTo>
                  <a:pt x="2360" y="1427"/>
                </a:lnTo>
                <a:lnTo>
                  <a:pt x="1936" y="1427"/>
                </a:lnTo>
                <a:lnTo>
                  <a:pt x="1936" y="1153"/>
                </a:lnTo>
                <a:lnTo>
                  <a:pt x="1937" y="1126"/>
                </a:lnTo>
                <a:lnTo>
                  <a:pt x="1939" y="1099"/>
                </a:lnTo>
                <a:lnTo>
                  <a:pt x="1942" y="1075"/>
                </a:lnTo>
                <a:lnTo>
                  <a:pt x="1948" y="1052"/>
                </a:lnTo>
                <a:lnTo>
                  <a:pt x="1957" y="1031"/>
                </a:lnTo>
                <a:lnTo>
                  <a:pt x="1967" y="1012"/>
                </a:lnTo>
                <a:lnTo>
                  <a:pt x="1982" y="995"/>
                </a:lnTo>
                <a:lnTo>
                  <a:pt x="1999" y="981"/>
                </a:lnTo>
                <a:lnTo>
                  <a:pt x="2020" y="968"/>
                </a:lnTo>
                <a:lnTo>
                  <a:pt x="2045" y="958"/>
                </a:lnTo>
                <a:lnTo>
                  <a:pt x="2074" y="951"/>
                </a:lnTo>
                <a:lnTo>
                  <a:pt x="2108" y="947"/>
                </a:lnTo>
                <a:lnTo>
                  <a:pt x="2147" y="946"/>
                </a:lnTo>
                <a:lnTo>
                  <a:pt x="2373" y="946"/>
                </a:lnTo>
                <a:lnTo>
                  <a:pt x="2373" y="563"/>
                </a:lnTo>
                <a:lnTo>
                  <a:pt x="2357" y="561"/>
                </a:lnTo>
                <a:lnTo>
                  <a:pt x="2334" y="559"/>
                </a:lnTo>
                <a:lnTo>
                  <a:pt x="2306" y="557"/>
                </a:lnTo>
                <a:lnTo>
                  <a:pt x="2272" y="553"/>
                </a:lnTo>
                <a:lnTo>
                  <a:pt x="2232" y="551"/>
                </a:lnTo>
                <a:lnTo>
                  <a:pt x="2190" y="549"/>
                </a:lnTo>
                <a:lnTo>
                  <a:pt x="2144" y="548"/>
                </a:lnTo>
                <a:lnTo>
                  <a:pt x="2096" y="547"/>
                </a:lnTo>
                <a:lnTo>
                  <a:pt x="2044" y="546"/>
                </a:lnTo>
                <a:close/>
                <a:moveTo>
                  <a:pt x="1748" y="0"/>
                </a:moveTo>
                <a:lnTo>
                  <a:pt x="1855" y="3"/>
                </a:lnTo>
                <a:lnTo>
                  <a:pt x="1960" y="13"/>
                </a:lnTo>
                <a:lnTo>
                  <a:pt x="2064" y="29"/>
                </a:lnTo>
                <a:lnTo>
                  <a:pt x="2165" y="50"/>
                </a:lnTo>
                <a:lnTo>
                  <a:pt x="2263" y="76"/>
                </a:lnTo>
                <a:lnTo>
                  <a:pt x="2360" y="109"/>
                </a:lnTo>
                <a:lnTo>
                  <a:pt x="2453" y="147"/>
                </a:lnTo>
                <a:lnTo>
                  <a:pt x="2544" y="191"/>
                </a:lnTo>
                <a:lnTo>
                  <a:pt x="2632" y="239"/>
                </a:lnTo>
                <a:lnTo>
                  <a:pt x="2717" y="292"/>
                </a:lnTo>
                <a:lnTo>
                  <a:pt x="2798" y="350"/>
                </a:lnTo>
                <a:lnTo>
                  <a:pt x="2876" y="411"/>
                </a:lnTo>
                <a:lnTo>
                  <a:pt x="2950" y="478"/>
                </a:lnTo>
                <a:lnTo>
                  <a:pt x="3020" y="548"/>
                </a:lnTo>
                <a:lnTo>
                  <a:pt x="3087" y="622"/>
                </a:lnTo>
                <a:lnTo>
                  <a:pt x="3148" y="700"/>
                </a:lnTo>
                <a:lnTo>
                  <a:pt x="3207" y="781"/>
                </a:lnTo>
                <a:lnTo>
                  <a:pt x="3260" y="866"/>
                </a:lnTo>
                <a:lnTo>
                  <a:pt x="3307" y="954"/>
                </a:lnTo>
                <a:lnTo>
                  <a:pt x="3351" y="1045"/>
                </a:lnTo>
                <a:lnTo>
                  <a:pt x="3389" y="1138"/>
                </a:lnTo>
                <a:lnTo>
                  <a:pt x="3422" y="1235"/>
                </a:lnTo>
                <a:lnTo>
                  <a:pt x="3448" y="1333"/>
                </a:lnTo>
                <a:lnTo>
                  <a:pt x="3469" y="1434"/>
                </a:lnTo>
                <a:lnTo>
                  <a:pt x="3485" y="1538"/>
                </a:lnTo>
                <a:lnTo>
                  <a:pt x="3495" y="1643"/>
                </a:lnTo>
                <a:lnTo>
                  <a:pt x="3498" y="1748"/>
                </a:lnTo>
                <a:lnTo>
                  <a:pt x="3498" y="1750"/>
                </a:lnTo>
                <a:lnTo>
                  <a:pt x="3495" y="1856"/>
                </a:lnTo>
                <a:lnTo>
                  <a:pt x="3485" y="1960"/>
                </a:lnTo>
                <a:lnTo>
                  <a:pt x="3469" y="2064"/>
                </a:lnTo>
                <a:lnTo>
                  <a:pt x="3448" y="2165"/>
                </a:lnTo>
                <a:lnTo>
                  <a:pt x="3422" y="2263"/>
                </a:lnTo>
                <a:lnTo>
                  <a:pt x="3389" y="2360"/>
                </a:lnTo>
                <a:lnTo>
                  <a:pt x="3351" y="2453"/>
                </a:lnTo>
                <a:lnTo>
                  <a:pt x="3307" y="2544"/>
                </a:lnTo>
                <a:lnTo>
                  <a:pt x="3260" y="2632"/>
                </a:lnTo>
                <a:lnTo>
                  <a:pt x="3207" y="2717"/>
                </a:lnTo>
                <a:lnTo>
                  <a:pt x="3148" y="2798"/>
                </a:lnTo>
                <a:lnTo>
                  <a:pt x="3087" y="2876"/>
                </a:lnTo>
                <a:lnTo>
                  <a:pt x="3020" y="2950"/>
                </a:lnTo>
                <a:lnTo>
                  <a:pt x="2950" y="3020"/>
                </a:lnTo>
                <a:lnTo>
                  <a:pt x="2876" y="3087"/>
                </a:lnTo>
                <a:lnTo>
                  <a:pt x="2798" y="3148"/>
                </a:lnTo>
                <a:lnTo>
                  <a:pt x="2717" y="3207"/>
                </a:lnTo>
                <a:lnTo>
                  <a:pt x="2632" y="3260"/>
                </a:lnTo>
                <a:lnTo>
                  <a:pt x="2544" y="3307"/>
                </a:lnTo>
                <a:lnTo>
                  <a:pt x="2453" y="3351"/>
                </a:lnTo>
                <a:lnTo>
                  <a:pt x="2360" y="3389"/>
                </a:lnTo>
                <a:lnTo>
                  <a:pt x="2263" y="3422"/>
                </a:lnTo>
                <a:lnTo>
                  <a:pt x="2165" y="3448"/>
                </a:lnTo>
                <a:lnTo>
                  <a:pt x="2064" y="3469"/>
                </a:lnTo>
                <a:lnTo>
                  <a:pt x="1960" y="3485"/>
                </a:lnTo>
                <a:lnTo>
                  <a:pt x="1855" y="3495"/>
                </a:lnTo>
                <a:lnTo>
                  <a:pt x="1750" y="3498"/>
                </a:lnTo>
                <a:lnTo>
                  <a:pt x="1748" y="3498"/>
                </a:lnTo>
                <a:lnTo>
                  <a:pt x="1642" y="3495"/>
                </a:lnTo>
                <a:lnTo>
                  <a:pt x="1538" y="3485"/>
                </a:lnTo>
                <a:lnTo>
                  <a:pt x="1434" y="3469"/>
                </a:lnTo>
                <a:lnTo>
                  <a:pt x="1333" y="3448"/>
                </a:lnTo>
                <a:lnTo>
                  <a:pt x="1235" y="3422"/>
                </a:lnTo>
                <a:lnTo>
                  <a:pt x="1138" y="3389"/>
                </a:lnTo>
                <a:lnTo>
                  <a:pt x="1045" y="3351"/>
                </a:lnTo>
                <a:lnTo>
                  <a:pt x="954" y="3307"/>
                </a:lnTo>
                <a:lnTo>
                  <a:pt x="866" y="3260"/>
                </a:lnTo>
                <a:lnTo>
                  <a:pt x="781" y="3207"/>
                </a:lnTo>
                <a:lnTo>
                  <a:pt x="700" y="3148"/>
                </a:lnTo>
                <a:lnTo>
                  <a:pt x="622" y="3087"/>
                </a:lnTo>
                <a:lnTo>
                  <a:pt x="548" y="3020"/>
                </a:lnTo>
                <a:lnTo>
                  <a:pt x="478" y="2950"/>
                </a:lnTo>
                <a:lnTo>
                  <a:pt x="411" y="2876"/>
                </a:lnTo>
                <a:lnTo>
                  <a:pt x="350" y="2798"/>
                </a:lnTo>
                <a:lnTo>
                  <a:pt x="292" y="2717"/>
                </a:lnTo>
                <a:lnTo>
                  <a:pt x="239" y="2632"/>
                </a:lnTo>
                <a:lnTo>
                  <a:pt x="191" y="2544"/>
                </a:lnTo>
                <a:lnTo>
                  <a:pt x="147" y="2453"/>
                </a:lnTo>
                <a:lnTo>
                  <a:pt x="109" y="2360"/>
                </a:lnTo>
                <a:lnTo>
                  <a:pt x="76" y="2263"/>
                </a:lnTo>
                <a:lnTo>
                  <a:pt x="50" y="2165"/>
                </a:lnTo>
                <a:lnTo>
                  <a:pt x="29" y="2064"/>
                </a:lnTo>
                <a:lnTo>
                  <a:pt x="13" y="1960"/>
                </a:lnTo>
                <a:lnTo>
                  <a:pt x="3" y="1856"/>
                </a:lnTo>
                <a:lnTo>
                  <a:pt x="0" y="1749"/>
                </a:lnTo>
                <a:lnTo>
                  <a:pt x="3" y="1643"/>
                </a:lnTo>
                <a:lnTo>
                  <a:pt x="13" y="1538"/>
                </a:lnTo>
                <a:lnTo>
                  <a:pt x="29" y="1434"/>
                </a:lnTo>
                <a:lnTo>
                  <a:pt x="50" y="1333"/>
                </a:lnTo>
                <a:lnTo>
                  <a:pt x="76" y="1235"/>
                </a:lnTo>
                <a:lnTo>
                  <a:pt x="109" y="1138"/>
                </a:lnTo>
                <a:lnTo>
                  <a:pt x="147" y="1045"/>
                </a:lnTo>
                <a:lnTo>
                  <a:pt x="191" y="954"/>
                </a:lnTo>
                <a:lnTo>
                  <a:pt x="239" y="866"/>
                </a:lnTo>
                <a:lnTo>
                  <a:pt x="292" y="781"/>
                </a:lnTo>
                <a:lnTo>
                  <a:pt x="350" y="700"/>
                </a:lnTo>
                <a:lnTo>
                  <a:pt x="411" y="622"/>
                </a:lnTo>
                <a:lnTo>
                  <a:pt x="478" y="548"/>
                </a:lnTo>
                <a:lnTo>
                  <a:pt x="548" y="478"/>
                </a:lnTo>
                <a:lnTo>
                  <a:pt x="622" y="411"/>
                </a:lnTo>
                <a:lnTo>
                  <a:pt x="700" y="350"/>
                </a:lnTo>
                <a:lnTo>
                  <a:pt x="781" y="292"/>
                </a:lnTo>
                <a:lnTo>
                  <a:pt x="866" y="239"/>
                </a:lnTo>
                <a:lnTo>
                  <a:pt x="954" y="191"/>
                </a:lnTo>
                <a:lnTo>
                  <a:pt x="1045" y="147"/>
                </a:lnTo>
                <a:lnTo>
                  <a:pt x="1138" y="109"/>
                </a:lnTo>
                <a:lnTo>
                  <a:pt x="1235" y="76"/>
                </a:lnTo>
                <a:lnTo>
                  <a:pt x="1333" y="50"/>
                </a:lnTo>
                <a:lnTo>
                  <a:pt x="1434" y="29"/>
                </a:lnTo>
                <a:lnTo>
                  <a:pt x="1538" y="13"/>
                </a:lnTo>
                <a:lnTo>
                  <a:pt x="1642" y="3"/>
                </a:lnTo>
                <a:lnTo>
                  <a:pt x="1748"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37" name="Freeform 21"/>
          <p:cNvSpPr>
            <a:spLocks noChangeAspect="1" noEditPoints="1"/>
          </p:cNvSpPr>
          <p:nvPr/>
        </p:nvSpPr>
        <p:spPr bwMode="auto">
          <a:xfrm>
            <a:off x="1643741" y="2474068"/>
            <a:ext cx="324000" cy="324000"/>
          </a:xfrm>
          <a:custGeom>
            <a:avLst/>
            <a:gdLst>
              <a:gd name="T0" fmla="*/ 1264 w 3498"/>
              <a:gd name="T1" fmla="*/ 1451 h 3498"/>
              <a:gd name="T2" fmla="*/ 2114 w 3498"/>
              <a:gd name="T3" fmla="*/ 1432 h 3498"/>
              <a:gd name="T4" fmla="*/ 1983 w 3498"/>
              <a:gd name="T5" fmla="*/ 1482 h 3498"/>
              <a:gd name="T6" fmla="*/ 1897 w 3498"/>
              <a:gd name="T7" fmla="*/ 1557 h 3498"/>
              <a:gd name="T8" fmla="*/ 1855 w 3498"/>
              <a:gd name="T9" fmla="*/ 1451 h 3498"/>
              <a:gd name="T10" fmla="*/ 1474 w 3498"/>
              <a:gd name="T11" fmla="*/ 1458 h 3498"/>
              <a:gd name="T12" fmla="*/ 1476 w 3498"/>
              <a:gd name="T13" fmla="*/ 1491 h 3498"/>
              <a:gd name="T14" fmla="*/ 1477 w 3498"/>
              <a:gd name="T15" fmla="*/ 1572 h 3498"/>
              <a:gd name="T16" fmla="*/ 1477 w 3498"/>
              <a:gd name="T17" fmla="*/ 1717 h 3498"/>
              <a:gd name="T18" fmla="*/ 1477 w 3498"/>
              <a:gd name="T19" fmla="*/ 1945 h 3498"/>
              <a:gd name="T20" fmla="*/ 1476 w 3498"/>
              <a:gd name="T21" fmla="*/ 2275 h 3498"/>
              <a:gd name="T22" fmla="*/ 1855 w 3498"/>
              <a:gd name="T23" fmla="*/ 2598 h 3498"/>
              <a:gd name="T24" fmla="*/ 1862 w 3498"/>
              <a:gd name="T25" fmla="*/ 1886 h 3498"/>
              <a:gd name="T26" fmla="*/ 1908 w 3498"/>
              <a:gd name="T27" fmla="*/ 1799 h 3498"/>
              <a:gd name="T28" fmla="*/ 2000 w 3498"/>
              <a:gd name="T29" fmla="*/ 1735 h 3498"/>
              <a:gd name="T30" fmla="*/ 2126 w 3498"/>
              <a:gd name="T31" fmla="*/ 1734 h 3498"/>
              <a:gd name="T32" fmla="*/ 2212 w 3498"/>
              <a:gd name="T33" fmla="*/ 1798 h 3498"/>
              <a:gd name="T34" fmla="*/ 2253 w 3498"/>
              <a:gd name="T35" fmla="*/ 1912 h 3498"/>
              <a:gd name="T36" fmla="*/ 2638 w 3498"/>
              <a:gd name="T37" fmla="*/ 2598 h 3498"/>
              <a:gd name="T38" fmla="*/ 2621 w 3498"/>
              <a:gd name="T39" fmla="*/ 1772 h 3498"/>
              <a:gd name="T40" fmla="*/ 2551 w 3498"/>
              <a:gd name="T41" fmla="*/ 1601 h 3498"/>
              <a:gd name="T42" fmla="*/ 2436 w 3498"/>
              <a:gd name="T43" fmla="*/ 1487 h 3498"/>
              <a:gd name="T44" fmla="*/ 2285 w 3498"/>
              <a:gd name="T45" fmla="*/ 1432 h 3498"/>
              <a:gd name="T46" fmla="*/ 1038 w 3498"/>
              <a:gd name="T47" fmla="*/ 902 h 3498"/>
              <a:gd name="T48" fmla="*/ 919 w 3498"/>
              <a:gd name="T49" fmla="*/ 956 h 3498"/>
              <a:gd name="T50" fmla="*/ 863 w 3498"/>
              <a:gd name="T51" fmla="*/ 1064 h 3498"/>
              <a:gd name="T52" fmla="*/ 881 w 3498"/>
              <a:gd name="T53" fmla="*/ 1188 h 3498"/>
              <a:gd name="T54" fmla="*/ 969 w 3498"/>
              <a:gd name="T55" fmla="*/ 1273 h 3498"/>
              <a:gd name="T56" fmla="*/ 1073 w 3498"/>
              <a:gd name="T57" fmla="*/ 1295 h 3498"/>
              <a:gd name="T58" fmla="*/ 1206 w 3498"/>
              <a:gd name="T59" fmla="*/ 1257 h 3498"/>
              <a:gd name="T60" fmla="*/ 1279 w 3498"/>
              <a:gd name="T61" fmla="*/ 1161 h 3498"/>
              <a:gd name="T62" fmla="*/ 1278 w 3498"/>
              <a:gd name="T63" fmla="*/ 1034 h 3498"/>
              <a:gd name="T64" fmla="*/ 1206 w 3498"/>
              <a:gd name="T65" fmla="*/ 937 h 3498"/>
              <a:gd name="T66" fmla="*/ 1076 w 3498"/>
              <a:gd name="T67" fmla="*/ 900 h 3498"/>
              <a:gd name="T68" fmla="*/ 2064 w 3498"/>
              <a:gd name="T69" fmla="*/ 29 h 3498"/>
              <a:gd name="T70" fmla="*/ 2453 w 3498"/>
              <a:gd name="T71" fmla="*/ 147 h 3498"/>
              <a:gd name="T72" fmla="*/ 2798 w 3498"/>
              <a:gd name="T73" fmla="*/ 350 h 3498"/>
              <a:gd name="T74" fmla="*/ 3087 w 3498"/>
              <a:gd name="T75" fmla="*/ 622 h 3498"/>
              <a:gd name="T76" fmla="*/ 3307 w 3498"/>
              <a:gd name="T77" fmla="*/ 954 h 3498"/>
              <a:gd name="T78" fmla="*/ 3448 w 3498"/>
              <a:gd name="T79" fmla="*/ 1333 h 3498"/>
              <a:gd name="T80" fmla="*/ 3498 w 3498"/>
              <a:gd name="T81" fmla="*/ 1748 h 3498"/>
              <a:gd name="T82" fmla="*/ 3469 w 3498"/>
              <a:gd name="T83" fmla="*/ 2064 h 3498"/>
              <a:gd name="T84" fmla="*/ 3351 w 3498"/>
              <a:gd name="T85" fmla="*/ 2453 h 3498"/>
              <a:gd name="T86" fmla="*/ 3148 w 3498"/>
              <a:gd name="T87" fmla="*/ 2798 h 3498"/>
              <a:gd name="T88" fmla="*/ 2876 w 3498"/>
              <a:gd name="T89" fmla="*/ 3087 h 3498"/>
              <a:gd name="T90" fmla="*/ 2544 w 3498"/>
              <a:gd name="T91" fmla="*/ 3307 h 3498"/>
              <a:gd name="T92" fmla="*/ 2165 w 3498"/>
              <a:gd name="T93" fmla="*/ 3448 h 3498"/>
              <a:gd name="T94" fmla="*/ 1750 w 3498"/>
              <a:gd name="T95" fmla="*/ 3498 h 3498"/>
              <a:gd name="T96" fmla="*/ 1434 w 3498"/>
              <a:gd name="T97" fmla="*/ 3469 h 3498"/>
              <a:gd name="T98" fmla="*/ 1045 w 3498"/>
              <a:gd name="T99" fmla="*/ 3351 h 3498"/>
              <a:gd name="T100" fmla="*/ 700 w 3498"/>
              <a:gd name="T101" fmla="*/ 3148 h 3498"/>
              <a:gd name="T102" fmla="*/ 411 w 3498"/>
              <a:gd name="T103" fmla="*/ 2876 h 3498"/>
              <a:gd name="T104" fmla="*/ 191 w 3498"/>
              <a:gd name="T105" fmla="*/ 2544 h 3498"/>
              <a:gd name="T106" fmla="*/ 50 w 3498"/>
              <a:gd name="T107" fmla="*/ 2165 h 3498"/>
              <a:gd name="T108" fmla="*/ 0 w 3498"/>
              <a:gd name="T109" fmla="*/ 1749 h 3498"/>
              <a:gd name="T110" fmla="*/ 50 w 3498"/>
              <a:gd name="T111" fmla="*/ 1333 h 3498"/>
              <a:gd name="T112" fmla="*/ 191 w 3498"/>
              <a:gd name="T113" fmla="*/ 954 h 3498"/>
              <a:gd name="T114" fmla="*/ 411 w 3498"/>
              <a:gd name="T115" fmla="*/ 622 h 3498"/>
              <a:gd name="T116" fmla="*/ 700 w 3498"/>
              <a:gd name="T117" fmla="*/ 350 h 3498"/>
              <a:gd name="T118" fmla="*/ 1045 w 3498"/>
              <a:gd name="T119" fmla="*/ 147 h 3498"/>
              <a:gd name="T120" fmla="*/ 1434 w 3498"/>
              <a:gd name="T121" fmla="*/ 29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8" h="3498">
                <a:moveTo>
                  <a:pt x="882" y="1451"/>
                </a:moveTo>
                <a:lnTo>
                  <a:pt x="882" y="2598"/>
                </a:lnTo>
                <a:lnTo>
                  <a:pt x="1264" y="2598"/>
                </a:lnTo>
                <a:lnTo>
                  <a:pt x="1264" y="1451"/>
                </a:lnTo>
                <a:lnTo>
                  <a:pt x="882" y="1451"/>
                </a:lnTo>
                <a:close/>
                <a:moveTo>
                  <a:pt x="2200" y="1425"/>
                </a:moveTo>
                <a:lnTo>
                  <a:pt x="2154" y="1427"/>
                </a:lnTo>
                <a:lnTo>
                  <a:pt x="2114" y="1432"/>
                </a:lnTo>
                <a:lnTo>
                  <a:pt x="2075" y="1441"/>
                </a:lnTo>
                <a:lnTo>
                  <a:pt x="2042" y="1452"/>
                </a:lnTo>
                <a:lnTo>
                  <a:pt x="2011" y="1466"/>
                </a:lnTo>
                <a:lnTo>
                  <a:pt x="1983" y="1482"/>
                </a:lnTo>
                <a:lnTo>
                  <a:pt x="1958" y="1499"/>
                </a:lnTo>
                <a:lnTo>
                  <a:pt x="1936" y="1518"/>
                </a:lnTo>
                <a:lnTo>
                  <a:pt x="1915" y="1537"/>
                </a:lnTo>
                <a:lnTo>
                  <a:pt x="1897" y="1557"/>
                </a:lnTo>
                <a:lnTo>
                  <a:pt x="1882" y="1577"/>
                </a:lnTo>
                <a:lnTo>
                  <a:pt x="1868" y="1596"/>
                </a:lnTo>
                <a:lnTo>
                  <a:pt x="1855" y="1614"/>
                </a:lnTo>
                <a:lnTo>
                  <a:pt x="1855" y="1451"/>
                </a:lnTo>
                <a:lnTo>
                  <a:pt x="1474" y="1451"/>
                </a:lnTo>
                <a:lnTo>
                  <a:pt x="1474" y="1452"/>
                </a:lnTo>
                <a:lnTo>
                  <a:pt x="1474" y="1454"/>
                </a:lnTo>
                <a:lnTo>
                  <a:pt x="1474" y="1458"/>
                </a:lnTo>
                <a:lnTo>
                  <a:pt x="1474" y="1462"/>
                </a:lnTo>
                <a:lnTo>
                  <a:pt x="1476" y="1469"/>
                </a:lnTo>
                <a:lnTo>
                  <a:pt x="1476" y="1479"/>
                </a:lnTo>
                <a:lnTo>
                  <a:pt x="1476" y="1491"/>
                </a:lnTo>
                <a:lnTo>
                  <a:pt x="1476" y="1506"/>
                </a:lnTo>
                <a:lnTo>
                  <a:pt x="1476" y="1524"/>
                </a:lnTo>
                <a:lnTo>
                  <a:pt x="1476" y="1547"/>
                </a:lnTo>
                <a:lnTo>
                  <a:pt x="1477" y="1572"/>
                </a:lnTo>
                <a:lnTo>
                  <a:pt x="1477" y="1602"/>
                </a:lnTo>
                <a:lnTo>
                  <a:pt x="1477" y="1636"/>
                </a:lnTo>
                <a:lnTo>
                  <a:pt x="1477" y="1674"/>
                </a:lnTo>
                <a:lnTo>
                  <a:pt x="1477" y="1717"/>
                </a:lnTo>
                <a:lnTo>
                  <a:pt x="1477" y="1766"/>
                </a:lnTo>
                <a:lnTo>
                  <a:pt x="1477" y="1820"/>
                </a:lnTo>
                <a:lnTo>
                  <a:pt x="1477" y="1879"/>
                </a:lnTo>
                <a:lnTo>
                  <a:pt x="1477" y="1945"/>
                </a:lnTo>
                <a:lnTo>
                  <a:pt x="1477" y="2018"/>
                </a:lnTo>
                <a:lnTo>
                  <a:pt x="1477" y="2097"/>
                </a:lnTo>
                <a:lnTo>
                  <a:pt x="1477" y="2181"/>
                </a:lnTo>
                <a:lnTo>
                  <a:pt x="1476" y="2275"/>
                </a:lnTo>
                <a:lnTo>
                  <a:pt x="1476" y="2374"/>
                </a:lnTo>
                <a:lnTo>
                  <a:pt x="1476" y="2483"/>
                </a:lnTo>
                <a:lnTo>
                  <a:pt x="1474" y="2598"/>
                </a:lnTo>
                <a:lnTo>
                  <a:pt x="1855" y="2598"/>
                </a:lnTo>
                <a:lnTo>
                  <a:pt x="1855" y="1959"/>
                </a:lnTo>
                <a:lnTo>
                  <a:pt x="1856" y="1932"/>
                </a:lnTo>
                <a:lnTo>
                  <a:pt x="1858" y="1908"/>
                </a:lnTo>
                <a:lnTo>
                  <a:pt x="1862" y="1886"/>
                </a:lnTo>
                <a:lnTo>
                  <a:pt x="1868" y="1865"/>
                </a:lnTo>
                <a:lnTo>
                  <a:pt x="1878" y="1842"/>
                </a:lnTo>
                <a:lnTo>
                  <a:pt x="1892" y="1820"/>
                </a:lnTo>
                <a:lnTo>
                  <a:pt x="1908" y="1799"/>
                </a:lnTo>
                <a:lnTo>
                  <a:pt x="1926" y="1779"/>
                </a:lnTo>
                <a:lnTo>
                  <a:pt x="1948" y="1762"/>
                </a:lnTo>
                <a:lnTo>
                  <a:pt x="1973" y="1747"/>
                </a:lnTo>
                <a:lnTo>
                  <a:pt x="2000" y="1735"/>
                </a:lnTo>
                <a:lnTo>
                  <a:pt x="2030" y="1729"/>
                </a:lnTo>
                <a:lnTo>
                  <a:pt x="2064" y="1726"/>
                </a:lnTo>
                <a:lnTo>
                  <a:pt x="2097" y="1728"/>
                </a:lnTo>
                <a:lnTo>
                  <a:pt x="2126" y="1734"/>
                </a:lnTo>
                <a:lnTo>
                  <a:pt x="2152" y="1745"/>
                </a:lnTo>
                <a:lnTo>
                  <a:pt x="2175" y="1759"/>
                </a:lnTo>
                <a:lnTo>
                  <a:pt x="2195" y="1777"/>
                </a:lnTo>
                <a:lnTo>
                  <a:pt x="2212" y="1798"/>
                </a:lnTo>
                <a:lnTo>
                  <a:pt x="2226" y="1822"/>
                </a:lnTo>
                <a:lnTo>
                  <a:pt x="2238" y="1850"/>
                </a:lnTo>
                <a:lnTo>
                  <a:pt x="2246" y="1879"/>
                </a:lnTo>
                <a:lnTo>
                  <a:pt x="2253" y="1912"/>
                </a:lnTo>
                <a:lnTo>
                  <a:pt x="2256" y="1947"/>
                </a:lnTo>
                <a:lnTo>
                  <a:pt x="2257" y="1985"/>
                </a:lnTo>
                <a:lnTo>
                  <a:pt x="2257" y="2598"/>
                </a:lnTo>
                <a:lnTo>
                  <a:pt x="2638" y="2598"/>
                </a:lnTo>
                <a:lnTo>
                  <a:pt x="2638" y="1941"/>
                </a:lnTo>
                <a:lnTo>
                  <a:pt x="2636" y="1880"/>
                </a:lnTo>
                <a:lnTo>
                  <a:pt x="2630" y="1824"/>
                </a:lnTo>
                <a:lnTo>
                  <a:pt x="2621" y="1772"/>
                </a:lnTo>
                <a:lnTo>
                  <a:pt x="2609" y="1724"/>
                </a:lnTo>
                <a:lnTo>
                  <a:pt x="2593" y="1679"/>
                </a:lnTo>
                <a:lnTo>
                  <a:pt x="2574" y="1638"/>
                </a:lnTo>
                <a:lnTo>
                  <a:pt x="2551" y="1601"/>
                </a:lnTo>
                <a:lnTo>
                  <a:pt x="2526" y="1567"/>
                </a:lnTo>
                <a:lnTo>
                  <a:pt x="2498" y="1537"/>
                </a:lnTo>
                <a:lnTo>
                  <a:pt x="2469" y="1511"/>
                </a:lnTo>
                <a:lnTo>
                  <a:pt x="2436" y="1487"/>
                </a:lnTo>
                <a:lnTo>
                  <a:pt x="2401" y="1468"/>
                </a:lnTo>
                <a:lnTo>
                  <a:pt x="2364" y="1452"/>
                </a:lnTo>
                <a:lnTo>
                  <a:pt x="2326" y="1441"/>
                </a:lnTo>
                <a:lnTo>
                  <a:pt x="2285" y="1432"/>
                </a:lnTo>
                <a:lnTo>
                  <a:pt x="2243" y="1427"/>
                </a:lnTo>
                <a:lnTo>
                  <a:pt x="2200" y="1425"/>
                </a:lnTo>
                <a:close/>
                <a:moveTo>
                  <a:pt x="1076" y="900"/>
                </a:moveTo>
                <a:lnTo>
                  <a:pt x="1038" y="902"/>
                </a:lnTo>
                <a:lnTo>
                  <a:pt x="1003" y="909"/>
                </a:lnTo>
                <a:lnTo>
                  <a:pt x="972" y="921"/>
                </a:lnTo>
                <a:lnTo>
                  <a:pt x="943" y="937"/>
                </a:lnTo>
                <a:lnTo>
                  <a:pt x="919" y="956"/>
                </a:lnTo>
                <a:lnTo>
                  <a:pt x="899" y="979"/>
                </a:lnTo>
                <a:lnTo>
                  <a:pt x="882" y="1005"/>
                </a:lnTo>
                <a:lnTo>
                  <a:pt x="870" y="1034"/>
                </a:lnTo>
                <a:lnTo>
                  <a:pt x="863" y="1064"/>
                </a:lnTo>
                <a:lnTo>
                  <a:pt x="860" y="1097"/>
                </a:lnTo>
                <a:lnTo>
                  <a:pt x="863" y="1130"/>
                </a:lnTo>
                <a:lnTo>
                  <a:pt x="869" y="1161"/>
                </a:lnTo>
                <a:lnTo>
                  <a:pt x="881" y="1188"/>
                </a:lnTo>
                <a:lnTo>
                  <a:pt x="897" y="1215"/>
                </a:lnTo>
                <a:lnTo>
                  <a:pt x="917" y="1238"/>
                </a:lnTo>
                <a:lnTo>
                  <a:pt x="941" y="1257"/>
                </a:lnTo>
                <a:lnTo>
                  <a:pt x="969" y="1273"/>
                </a:lnTo>
                <a:lnTo>
                  <a:pt x="1000" y="1286"/>
                </a:lnTo>
                <a:lnTo>
                  <a:pt x="1034" y="1293"/>
                </a:lnTo>
                <a:lnTo>
                  <a:pt x="1071" y="1295"/>
                </a:lnTo>
                <a:lnTo>
                  <a:pt x="1073" y="1295"/>
                </a:lnTo>
                <a:lnTo>
                  <a:pt x="1112" y="1293"/>
                </a:lnTo>
                <a:lnTo>
                  <a:pt x="1147" y="1286"/>
                </a:lnTo>
                <a:lnTo>
                  <a:pt x="1179" y="1273"/>
                </a:lnTo>
                <a:lnTo>
                  <a:pt x="1206" y="1257"/>
                </a:lnTo>
                <a:lnTo>
                  <a:pt x="1231" y="1238"/>
                </a:lnTo>
                <a:lnTo>
                  <a:pt x="1252" y="1215"/>
                </a:lnTo>
                <a:lnTo>
                  <a:pt x="1268" y="1188"/>
                </a:lnTo>
                <a:lnTo>
                  <a:pt x="1279" y="1161"/>
                </a:lnTo>
                <a:lnTo>
                  <a:pt x="1286" y="1130"/>
                </a:lnTo>
                <a:lnTo>
                  <a:pt x="1288" y="1097"/>
                </a:lnTo>
                <a:lnTo>
                  <a:pt x="1286" y="1064"/>
                </a:lnTo>
                <a:lnTo>
                  <a:pt x="1278" y="1034"/>
                </a:lnTo>
                <a:lnTo>
                  <a:pt x="1267" y="1005"/>
                </a:lnTo>
                <a:lnTo>
                  <a:pt x="1251" y="979"/>
                </a:lnTo>
                <a:lnTo>
                  <a:pt x="1231" y="956"/>
                </a:lnTo>
                <a:lnTo>
                  <a:pt x="1206" y="937"/>
                </a:lnTo>
                <a:lnTo>
                  <a:pt x="1179" y="921"/>
                </a:lnTo>
                <a:lnTo>
                  <a:pt x="1148" y="909"/>
                </a:lnTo>
                <a:lnTo>
                  <a:pt x="1113" y="902"/>
                </a:lnTo>
                <a:lnTo>
                  <a:pt x="1076" y="900"/>
                </a:lnTo>
                <a:close/>
                <a:moveTo>
                  <a:pt x="1748" y="0"/>
                </a:moveTo>
                <a:lnTo>
                  <a:pt x="1855" y="3"/>
                </a:lnTo>
                <a:lnTo>
                  <a:pt x="1960" y="13"/>
                </a:lnTo>
                <a:lnTo>
                  <a:pt x="2064" y="29"/>
                </a:lnTo>
                <a:lnTo>
                  <a:pt x="2165" y="50"/>
                </a:lnTo>
                <a:lnTo>
                  <a:pt x="2263" y="76"/>
                </a:lnTo>
                <a:lnTo>
                  <a:pt x="2360" y="109"/>
                </a:lnTo>
                <a:lnTo>
                  <a:pt x="2453" y="147"/>
                </a:lnTo>
                <a:lnTo>
                  <a:pt x="2544" y="191"/>
                </a:lnTo>
                <a:lnTo>
                  <a:pt x="2632" y="239"/>
                </a:lnTo>
                <a:lnTo>
                  <a:pt x="2717" y="292"/>
                </a:lnTo>
                <a:lnTo>
                  <a:pt x="2798" y="350"/>
                </a:lnTo>
                <a:lnTo>
                  <a:pt x="2876" y="411"/>
                </a:lnTo>
                <a:lnTo>
                  <a:pt x="2950" y="478"/>
                </a:lnTo>
                <a:lnTo>
                  <a:pt x="3020" y="548"/>
                </a:lnTo>
                <a:lnTo>
                  <a:pt x="3087" y="622"/>
                </a:lnTo>
                <a:lnTo>
                  <a:pt x="3148" y="700"/>
                </a:lnTo>
                <a:lnTo>
                  <a:pt x="3207" y="781"/>
                </a:lnTo>
                <a:lnTo>
                  <a:pt x="3260" y="866"/>
                </a:lnTo>
                <a:lnTo>
                  <a:pt x="3307" y="954"/>
                </a:lnTo>
                <a:lnTo>
                  <a:pt x="3351" y="1045"/>
                </a:lnTo>
                <a:lnTo>
                  <a:pt x="3389" y="1138"/>
                </a:lnTo>
                <a:lnTo>
                  <a:pt x="3422" y="1235"/>
                </a:lnTo>
                <a:lnTo>
                  <a:pt x="3448" y="1333"/>
                </a:lnTo>
                <a:lnTo>
                  <a:pt x="3469" y="1434"/>
                </a:lnTo>
                <a:lnTo>
                  <a:pt x="3485" y="1538"/>
                </a:lnTo>
                <a:lnTo>
                  <a:pt x="3495" y="1643"/>
                </a:lnTo>
                <a:lnTo>
                  <a:pt x="3498" y="1748"/>
                </a:lnTo>
                <a:lnTo>
                  <a:pt x="3498" y="1750"/>
                </a:lnTo>
                <a:lnTo>
                  <a:pt x="3495" y="1856"/>
                </a:lnTo>
                <a:lnTo>
                  <a:pt x="3485" y="1960"/>
                </a:lnTo>
                <a:lnTo>
                  <a:pt x="3469" y="2064"/>
                </a:lnTo>
                <a:lnTo>
                  <a:pt x="3448" y="2165"/>
                </a:lnTo>
                <a:lnTo>
                  <a:pt x="3422" y="2263"/>
                </a:lnTo>
                <a:lnTo>
                  <a:pt x="3389" y="2360"/>
                </a:lnTo>
                <a:lnTo>
                  <a:pt x="3351" y="2453"/>
                </a:lnTo>
                <a:lnTo>
                  <a:pt x="3307" y="2544"/>
                </a:lnTo>
                <a:lnTo>
                  <a:pt x="3260" y="2632"/>
                </a:lnTo>
                <a:lnTo>
                  <a:pt x="3207" y="2717"/>
                </a:lnTo>
                <a:lnTo>
                  <a:pt x="3148" y="2798"/>
                </a:lnTo>
                <a:lnTo>
                  <a:pt x="3087" y="2876"/>
                </a:lnTo>
                <a:lnTo>
                  <a:pt x="3020" y="2950"/>
                </a:lnTo>
                <a:lnTo>
                  <a:pt x="2950" y="3020"/>
                </a:lnTo>
                <a:lnTo>
                  <a:pt x="2876" y="3087"/>
                </a:lnTo>
                <a:lnTo>
                  <a:pt x="2798" y="3148"/>
                </a:lnTo>
                <a:lnTo>
                  <a:pt x="2717" y="3207"/>
                </a:lnTo>
                <a:lnTo>
                  <a:pt x="2632" y="3260"/>
                </a:lnTo>
                <a:lnTo>
                  <a:pt x="2544" y="3307"/>
                </a:lnTo>
                <a:lnTo>
                  <a:pt x="2453" y="3351"/>
                </a:lnTo>
                <a:lnTo>
                  <a:pt x="2360" y="3389"/>
                </a:lnTo>
                <a:lnTo>
                  <a:pt x="2263" y="3422"/>
                </a:lnTo>
                <a:lnTo>
                  <a:pt x="2165" y="3448"/>
                </a:lnTo>
                <a:lnTo>
                  <a:pt x="2064" y="3469"/>
                </a:lnTo>
                <a:lnTo>
                  <a:pt x="1960" y="3485"/>
                </a:lnTo>
                <a:lnTo>
                  <a:pt x="1855" y="3495"/>
                </a:lnTo>
                <a:lnTo>
                  <a:pt x="1750" y="3498"/>
                </a:lnTo>
                <a:lnTo>
                  <a:pt x="1748" y="3498"/>
                </a:lnTo>
                <a:lnTo>
                  <a:pt x="1642" y="3495"/>
                </a:lnTo>
                <a:lnTo>
                  <a:pt x="1538" y="3485"/>
                </a:lnTo>
                <a:lnTo>
                  <a:pt x="1434" y="3469"/>
                </a:lnTo>
                <a:lnTo>
                  <a:pt x="1333" y="3448"/>
                </a:lnTo>
                <a:lnTo>
                  <a:pt x="1235" y="3422"/>
                </a:lnTo>
                <a:lnTo>
                  <a:pt x="1138" y="3389"/>
                </a:lnTo>
                <a:lnTo>
                  <a:pt x="1045" y="3351"/>
                </a:lnTo>
                <a:lnTo>
                  <a:pt x="954" y="3307"/>
                </a:lnTo>
                <a:lnTo>
                  <a:pt x="866" y="3260"/>
                </a:lnTo>
                <a:lnTo>
                  <a:pt x="781" y="3207"/>
                </a:lnTo>
                <a:lnTo>
                  <a:pt x="700" y="3148"/>
                </a:lnTo>
                <a:lnTo>
                  <a:pt x="622" y="3087"/>
                </a:lnTo>
                <a:lnTo>
                  <a:pt x="548" y="3020"/>
                </a:lnTo>
                <a:lnTo>
                  <a:pt x="478" y="2950"/>
                </a:lnTo>
                <a:lnTo>
                  <a:pt x="411" y="2876"/>
                </a:lnTo>
                <a:lnTo>
                  <a:pt x="350" y="2798"/>
                </a:lnTo>
                <a:lnTo>
                  <a:pt x="292" y="2717"/>
                </a:lnTo>
                <a:lnTo>
                  <a:pt x="239" y="2632"/>
                </a:lnTo>
                <a:lnTo>
                  <a:pt x="191" y="2544"/>
                </a:lnTo>
                <a:lnTo>
                  <a:pt x="147" y="2453"/>
                </a:lnTo>
                <a:lnTo>
                  <a:pt x="109" y="2360"/>
                </a:lnTo>
                <a:lnTo>
                  <a:pt x="76" y="2263"/>
                </a:lnTo>
                <a:lnTo>
                  <a:pt x="50" y="2165"/>
                </a:lnTo>
                <a:lnTo>
                  <a:pt x="29" y="2064"/>
                </a:lnTo>
                <a:lnTo>
                  <a:pt x="13" y="1960"/>
                </a:lnTo>
                <a:lnTo>
                  <a:pt x="3" y="1856"/>
                </a:lnTo>
                <a:lnTo>
                  <a:pt x="0" y="1749"/>
                </a:lnTo>
                <a:lnTo>
                  <a:pt x="3" y="1643"/>
                </a:lnTo>
                <a:lnTo>
                  <a:pt x="13" y="1538"/>
                </a:lnTo>
                <a:lnTo>
                  <a:pt x="29" y="1434"/>
                </a:lnTo>
                <a:lnTo>
                  <a:pt x="50" y="1333"/>
                </a:lnTo>
                <a:lnTo>
                  <a:pt x="76" y="1235"/>
                </a:lnTo>
                <a:lnTo>
                  <a:pt x="109" y="1138"/>
                </a:lnTo>
                <a:lnTo>
                  <a:pt x="147" y="1045"/>
                </a:lnTo>
                <a:lnTo>
                  <a:pt x="191" y="954"/>
                </a:lnTo>
                <a:lnTo>
                  <a:pt x="239" y="866"/>
                </a:lnTo>
                <a:lnTo>
                  <a:pt x="292" y="781"/>
                </a:lnTo>
                <a:lnTo>
                  <a:pt x="350" y="700"/>
                </a:lnTo>
                <a:lnTo>
                  <a:pt x="411" y="622"/>
                </a:lnTo>
                <a:lnTo>
                  <a:pt x="478" y="548"/>
                </a:lnTo>
                <a:lnTo>
                  <a:pt x="548" y="478"/>
                </a:lnTo>
                <a:lnTo>
                  <a:pt x="622" y="411"/>
                </a:lnTo>
                <a:lnTo>
                  <a:pt x="700" y="350"/>
                </a:lnTo>
                <a:lnTo>
                  <a:pt x="781" y="292"/>
                </a:lnTo>
                <a:lnTo>
                  <a:pt x="866" y="239"/>
                </a:lnTo>
                <a:lnTo>
                  <a:pt x="954" y="191"/>
                </a:lnTo>
                <a:lnTo>
                  <a:pt x="1045" y="147"/>
                </a:lnTo>
                <a:lnTo>
                  <a:pt x="1138" y="109"/>
                </a:lnTo>
                <a:lnTo>
                  <a:pt x="1235" y="76"/>
                </a:lnTo>
                <a:lnTo>
                  <a:pt x="1333" y="50"/>
                </a:lnTo>
                <a:lnTo>
                  <a:pt x="1434" y="29"/>
                </a:lnTo>
                <a:lnTo>
                  <a:pt x="1538" y="13"/>
                </a:lnTo>
                <a:lnTo>
                  <a:pt x="1642" y="3"/>
                </a:lnTo>
                <a:lnTo>
                  <a:pt x="1748"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43" name="Freeform 26"/>
          <p:cNvSpPr>
            <a:spLocks noChangeAspect="1" noEditPoints="1"/>
          </p:cNvSpPr>
          <p:nvPr/>
        </p:nvSpPr>
        <p:spPr bwMode="auto">
          <a:xfrm>
            <a:off x="1643741" y="2932312"/>
            <a:ext cx="324000" cy="324000"/>
          </a:xfrm>
          <a:custGeom>
            <a:avLst/>
            <a:gdLst>
              <a:gd name="T0" fmla="*/ 1973 w 3498"/>
              <a:gd name="T1" fmla="*/ 1004 h 3498"/>
              <a:gd name="T2" fmla="*/ 1823 w 3498"/>
              <a:gd name="T3" fmla="*/ 1109 h 3498"/>
              <a:gd name="T4" fmla="*/ 1736 w 3498"/>
              <a:gd name="T5" fmla="*/ 1271 h 3498"/>
              <a:gd name="T6" fmla="*/ 1734 w 3498"/>
              <a:gd name="T7" fmla="*/ 1456 h 3498"/>
              <a:gd name="T8" fmla="*/ 1426 w 3498"/>
              <a:gd name="T9" fmla="*/ 1396 h 3498"/>
              <a:gd name="T10" fmla="*/ 1153 w 3498"/>
              <a:gd name="T11" fmla="*/ 1256 h 3498"/>
              <a:gd name="T12" fmla="*/ 932 w 3498"/>
              <a:gd name="T13" fmla="*/ 1049 h 3498"/>
              <a:gd name="T14" fmla="*/ 881 w 3498"/>
              <a:gd name="T15" fmla="*/ 1203 h 3498"/>
              <a:gd name="T16" fmla="*/ 906 w 3498"/>
              <a:gd name="T17" fmla="*/ 1389 h 3498"/>
              <a:gd name="T18" fmla="*/ 1015 w 3498"/>
              <a:gd name="T19" fmla="*/ 1541 h 3498"/>
              <a:gd name="T20" fmla="*/ 917 w 3498"/>
              <a:gd name="T21" fmla="*/ 1540 h 3498"/>
              <a:gd name="T22" fmla="*/ 880 w 3498"/>
              <a:gd name="T23" fmla="*/ 1575 h 3498"/>
              <a:gd name="T24" fmla="*/ 951 w 3498"/>
              <a:gd name="T25" fmla="*/ 1754 h 3498"/>
              <a:gd name="T26" fmla="*/ 1096 w 3498"/>
              <a:gd name="T27" fmla="*/ 1876 h 3498"/>
              <a:gd name="T28" fmla="*/ 1121 w 3498"/>
              <a:gd name="T29" fmla="*/ 1919 h 3498"/>
              <a:gd name="T30" fmla="*/ 1030 w 3498"/>
              <a:gd name="T31" fmla="*/ 1959 h 3498"/>
              <a:gd name="T32" fmla="*/ 1149 w 3498"/>
              <a:gd name="T33" fmla="*/ 2105 h 3498"/>
              <a:gd name="T34" fmla="*/ 1326 w 3498"/>
              <a:gd name="T35" fmla="*/ 2179 h 3498"/>
              <a:gd name="T36" fmla="*/ 1213 w 3498"/>
              <a:gd name="T37" fmla="*/ 2282 h 3498"/>
              <a:gd name="T38" fmla="*/ 961 w 3498"/>
              <a:gd name="T39" fmla="*/ 2348 h 3498"/>
              <a:gd name="T40" fmla="*/ 866 w 3498"/>
              <a:gd name="T41" fmla="*/ 2385 h 3498"/>
              <a:gd name="T42" fmla="*/ 1156 w 3498"/>
              <a:gd name="T43" fmla="*/ 2494 h 3498"/>
              <a:gd name="T44" fmla="*/ 1479 w 3498"/>
              <a:gd name="T45" fmla="*/ 2518 h 3498"/>
              <a:gd name="T46" fmla="*/ 1773 w 3498"/>
              <a:gd name="T47" fmla="*/ 2459 h 3498"/>
              <a:gd name="T48" fmla="*/ 2021 w 3498"/>
              <a:gd name="T49" fmla="*/ 2335 h 3498"/>
              <a:gd name="T50" fmla="*/ 2220 w 3498"/>
              <a:gd name="T51" fmla="*/ 2159 h 3498"/>
              <a:gd name="T52" fmla="*/ 2367 w 3498"/>
              <a:gd name="T53" fmla="*/ 1947 h 3498"/>
              <a:gd name="T54" fmla="*/ 2461 w 3498"/>
              <a:gd name="T55" fmla="*/ 1714 h 3498"/>
              <a:gd name="T56" fmla="*/ 2503 w 3498"/>
              <a:gd name="T57" fmla="*/ 1472 h 3498"/>
              <a:gd name="T58" fmla="*/ 2590 w 3498"/>
              <a:gd name="T59" fmla="*/ 1290 h 3498"/>
              <a:gd name="T60" fmla="*/ 2645 w 3498"/>
              <a:gd name="T61" fmla="*/ 1182 h 3498"/>
              <a:gd name="T62" fmla="*/ 2513 w 3498"/>
              <a:gd name="T63" fmla="*/ 1195 h 3498"/>
              <a:gd name="T64" fmla="*/ 2628 w 3498"/>
              <a:gd name="T65" fmla="*/ 1050 h 3498"/>
              <a:gd name="T66" fmla="*/ 2463 w 3498"/>
              <a:gd name="T67" fmla="*/ 1085 h 3498"/>
              <a:gd name="T68" fmla="*/ 2292 w 3498"/>
              <a:gd name="T69" fmla="*/ 1021 h 3498"/>
              <a:gd name="T70" fmla="*/ 2114 w 3498"/>
              <a:gd name="T71" fmla="*/ 978 h 3498"/>
              <a:gd name="T72" fmla="*/ 2064 w 3498"/>
              <a:gd name="T73" fmla="*/ 29 h 3498"/>
              <a:gd name="T74" fmla="*/ 2453 w 3498"/>
              <a:gd name="T75" fmla="*/ 147 h 3498"/>
              <a:gd name="T76" fmla="*/ 2798 w 3498"/>
              <a:gd name="T77" fmla="*/ 350 h 3498"/>
              <a:gd name="T78" fmla="*/ 3087 w 3498"/>
              <a:gd name="T79" fmla="*/ 622 h 3498"/>
              <a:gd name="T80" fmla="*/ 3307 w 3498"/>
              <a:gd name="T81" fmla="*/ 954 h 3498"/>
              <a:gd name="T82" fmla="*/ 3448 w 3498"/>
              <a:gd name="T83" fmla="*/ 1333 h 3498"/>
              <a:gd name="T84" fmla="*/ 3498 w 3498"/>
              <a:gd name="T85" fmla="*/ 1748 h 3498"/>
              <a:gd name="T86" fmla="*/ 3469 w 3498"/>
              <a:gd name="T87" fmla="*/ 2064 h 3498"/>
              <a:gd name="T88" fmla="*/ 3351 w 3498"/>
              <a:gd name="T89" fmla="*/ 2453 h 3498"/>
              <a:gd name="T90" fmla="*/ 3148 w 3498"/>
              <a:gd name="T91" fmla="*/ 2798 h 3498"/>
              <a:gd name="T92" fmla="*/ 2876 w 3498"/>
              <a:gd name="T93" fmla="*/ 3087 h 3498"/>
              <a:gd name="T94" fmla="*/ 2544 w 3498"/>
              <a:gd name="T95" fmla="*/ 3307 h 3498"/>
              <a:gd name="T96" fmla="*/ 2165 w 3498"/>
              <a:gd name="T97" fmla="*/ 3448 h 3498"/>
              <a:gd name="T98" fmla="*/ 1750 w 3498"/>
              <a:gd name="T99" fmla="*/ 3498 h 3498"/>
              <a:gd name="T100" fmla="*/ 1434 w 3498"/>
              <a:gd name="T101" fmla="*/ 3469 h 3498"/>
              <a:gd name="T102" fmla="*/ 1045 w 3498"/>
              <a:gd name="T103" fmla="*/ 3351 h 3498"/>
              <a:gd name="T104" fmla="*/ 700 w 3498"/>
              <a:gd name="T105" fmla="*/ 3148 h 3498"/>
              <a:gd name="T106" fmla="*/ 411 w 3498"/>
              <a:gd name="T107" fmla="*/ 2876 h 3498"/>
              <a:gd name="T108" fmla="*/ 191 w 3498"/>
              <a:gd name="T109" fmla="*/ 2544 h 3498"/>
              <a:gd name="T110" fmla="*/ 50 w 3498"/>
              <a:gd name="T111" fmla="*/ 2165 h 3498"/>
              <a:gd name="T112" fmla="*/ 0 w 3498"/>
              <a:gd name="T113" fmla="*/ 1749 h 3498"/>
              <a:gd name="T114" fmla="*/ 50 w 3498"/>
              <a:gd name="T115" fmla="*/ 1333 h 3498"/>
              <a:gd name="T116" fmla="*/ 191 w 3498"/>
              <a:gd name="T117" fmla="*/ 954 h 3498"/>
              <a:gd name="T118" fmla="*/ 411 w 3498"/>
              <a:gd name="T119" fmla="*/ 622 h 3498"/>
              <a:gd name="T120" fmla="*/ 700 w 3498"/>
              <a:gd name="T121" fmla="*/ 350 h 3498"/>
              <a:gd name="T122" fmla="*/ 1045 w 3498"/>
              <a:gd name="T123" fmla="*/ 147 h 3498"/>
              <a:gd name="T124" fmla="*/ 1434 w 3498"/>
              <a:gd name="T125" fmla="*/ 29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98" h="3498">
                <a:moveTo>
                  <a:pt x="2114" y="978"/>
                </a:moveTo>
                <a:lnTo>
                  <a:pt x="2065" y="981"/>
                </a:lnTo>
                <a:lnTo>
                  <a:pt x="2018" y="990"/>
                </a:lnTo>
                <a:lnTo>
                  <a:pt x="1973" y="1004"/>
                </a:lnTo>
                <a:lnTo>
                  <a:pt x="1930" y="1024"/>
                </a:lnTo>
                <a:lnTo>
                  <a:pt x="1891" y="1047"/>
                </a:lnTo>
                <a:lnTo>
                  <a:pt x="1855" y="1076"/>
                </a:lnTo>
                <a:lnTo>
                  <a:pt x="1823" y="1109"/>
                </a:lnTo>
                <a:lnTo>
                  <a:pt x="1795" y="1145"/>
                </a:lnTo>
                <a:lnTo>
                  <a:pt x="1770" y="1184"/>
                </a:lnTo>
                <a:lnTo>
                  <a:pt x="1751" y="1226"/>
                </a:lnTo>
                <a:lnTo>
                  <a:pt x="1736" y="1271"/>
                </a:lnTo>
                <a:lnTo>
                  <a:pt x="1728" y="1319"/>
                </a:lnTo>
                <a:lnTo>
                  <a:pt x="1725" y="1367"/>
                </a:lnTo>
                <a:lnTo>
                  <a:pt x="1728" y="1412"/>
                </a:lnTo>
                <a:lnTo>
                  <a:pt x="1734" y="1456"/>
                </a:lnTo>
                <a:lnTo>
                  <a:pt x="1655" y="1449"/>
                </a:lnTo>
                <a:lnTo>
                  <a:pt x="1576" y="1436"/>
                </a:lnTo>
                <a:lnTo>
                  <a:pt x="1500" y="1418"/>
                </a:lnTo>
                <a:lnTo>
                  <a:pt x="1426" y="1396"/>
                </a:lnTo>
                <a:lnTo>
                  <a:pt x="1354" y="1367"/>
                </a:lnTo>
                <a:lnTo>
                  <a:pt x="1284" y="1335"/>
                </a:lnTo>
                <a:lnTo>
                  <a:pt x="1217" y="1297"/>
                </a:lnTo>
                <a:lnTo>
                  <a:pt x="1153" y="1256"/>
                </a:lnTo>
                <a:lnTo>
                  <a:pt x="1093" y="1209"/>
                </a:lnTo>
                <a:lnTo>
                  <a:pt x="1036" y="1160"/>
                </a:lnTo>
                <a:lnTo>
                  <a:pt x="982" y="1107"/>
                </a:lnTo>
                <a:lnTo>
                  <a:pt x="932" y="1049"/>
                </a:lnTo>
                <a:lnTo>
                  <a:pt x="914" y="1084"/>
                </a:lnTo>
                <a:lnTo>
                  <a:pt x="899" y="1123"/>
                </a:lnTo>
                <a:lnTo>
                  <a:pt x="888" y="1162"/>
                </a:lnTo>
                <a:lnTo>
                  <a:pt x="881" y="1203"/>
                </a:lnTo>
                <a:lnTo>
                  <a:pt x="879" y="1246"/>
                </a:lnTo>
                <a:lnTo>
                  <a:pt x="882" y="1295"/>
                </a:lnTo>
                <a:lnTo>
                  <a:pt x="891" y="1343"/>
                </a:lnTo>
                <a:lnTo>
                  <a:pt x="906" y="1389"/>
                </a:lnTo>
                <a:lnTo>
                  <a:pt x="926" y="1432"/>
                </a:lnTo>
                <a:lnTo>
                  <a:pt x="952" y="1472"/>
                </a:lnTo>
                <a:lnTo>
                  <a:pt x="982" y="1508"/>
                </a:lnTo>
                <a:lnTo>
                  <a:pt x="1015" y="1541"/>
                </a:lnTo>
                <a:lnTo>
                  <a:pt x="1053" y="1570"/>
                </a:lnTo>
                <a:lnTo>
                  <a:pt x="1006" y="1565"/>
                </a:lnTo>
                <a:lnTo>
                  <a:pt x="960" y="1555"/>
                </a:lnTo>
                <a:lnTo>
                  <a:pt x="917" y="1540"/>
                </a:lnTo>
                <a:lnTo>
                  <a:pt x="877" y="1520"/>
                </a:lnTo>
                <a:lnTo>
                  <a:pt x="877" y="1522"/>
                </a:lnTo>
                <a:lnTo>
                  <a:pt x="877" y="1525"/>
                </a:lnTo>
                <a:lnTo>
                  <a:pt x="880" y="1575"/>
                </a:lnTo>
                <a:lnTo>
                  <a:pt x="889" y="1624"/>
                </a:lnTo>
                <a:lnTo>
                  <a:pt x="904" y="1671"/>
                </a:lnTo>
                <a:lnTo>
                  <a:pt x="925" y="1714"/>
                </a:lnTo>
                <a:lnTo>
                  <a:pt x="951" y="1754"/>
                </a:lnTo>
                <a:lnTo>
                  <a:pt x="982" y="1791"/>
                </a:lnTo>
                <a:lnTo>
                  <a:pt x="1017" y="1824"/>
                </a:lnTo>
                <a:lnTo>
                  <a:pt x="1055" y="1852"/>
                </a:lnTo>
                <a:lnTo>
                  <a:pt x="1096" y="1876"/>
                </a:lnTo>
                <a:lnTo>
                  <a:pt x="1142" y="1894"/>
                </a:lnTo>
                <a:lnTo>
                  <a:pt x="1188" y="1907"/>
                </a:lnTo>
                <a:lnTo>
                  <a:pt x="1155" y="1914"/>
                </a:lnTo>
                <a:lnTo>
                  <a:pt x="1121" y="1919"/>
                </a:lnTo>
                <a:lnTo>
                  <a:pt x="1087" y="1920"/>
                </a:lnTo>
                <a:lnTo>
                  <a:pt x="1049" y="1919"/>
                </a:lnTo>
                <a:lnTo>
                  <a:pt x="1012" y="1914"/>
                </a:lnTo>
                <a:lnTo>
                  <a:pt x="1030" y="1959"/>
                </a:lnTo>
                <a:lnTo>
                  <a:pt x="1054" y="2001"/>
                </a:lnTo>
                <a:lnTo>
                  <a:pt x="1081" y="2039"/>
                </a:lnTo>
                <a:lnTo>
                  <a:pt x="1113" y="2074"/>
                </a:lnTo>
                <a:lnTo>
                  <a:pt x="1149" y="2105"/>
                </a:lnTo>
                <a:lnTo>
                  <a:pt x="1189" y="2132"/>
                </a:lnTo>
                <a:lnTo>
                  <a:pt x="1232" y="2153"/>
                </a:lnTo>
                <a:lnTo>
                  <a:pt x="1278" y="2170"/>
                </a:lnTo>
                <a:lnTo>
                  <a:pt x="1326" y="2179"/>
                </a:lnTo>
                <a:lnTo>
                  <a:pt x="1377" y="2184"/>
                </a:lnTo>
                <a:lnTo>
                  <a:pt x="1325" y="2221"/>
                </a:lnTo>
                <a:lnTo>
                  <a:pt x="1270" y="2255"/>
                </a:lnTo>
                <a:lnTo>
                  <a:pt x="1213" y="2282"/>
                </a:lnTo>
                <a:lnTo>
                  <a:pt x="1153" y="2307"/>
                </a:lnTo>
                <a:lnTo>
                  <a:pt x="1091" y="2326"/>
                </a:lnTo>
                <a:lnTo>
                  <a:pt x="1027" y="2339"/>
                </a:lnTo>
                <a:lnTo>
                  <a:pt x="961" y="2348"/>
                </a:lnTo>
                <a:lnTo>
                  <a:pt x="894" y="2350"/>
                </a:lnTo>
                <a:lnTo>
                  <a:pt x="846" y="2349"/>
                </a:lnTo>
                <a:lnTo>
                  <a:pt x="799" y="2346"/>
                </a:lnTo>
                <a:lnTo>
                  <a:pt x="866" y="2385"/>
                </a:lnTo>
                <a:lnTo>
                  <a:pt x="935" y="2420"/>
                </a:lnTo>
                <a:lnTo>
                  <a:pt x="1006" y="2450"/>
                </a:lnTo>
                <a:lnTo>
                  <a:pt x="1080" y="2474"/>
                </a:lnTo>
                <a:lnTo>
                  <a:pt x="1156" y="2494"/>
                </a:lnTo>
                <a:lnTo>
                  <a:pt x="1235" y="2508"/>
                </a:lnTo>
                <a:lnTo>
                  <a:pt x="1315" y="2518"/>
                </a:lnTo>
                <a:lnTo>
                  <a:pt x="1397" y="2520"/>
                </a:lnTo>
                <a:lnTo>
                  <a:pt x="1479" y="2518"/>
                </a:lnTo>
                <a:lnTo>
                  <a:pt x="1556" y="2510"/>
                </a:lnTo>
                <a:lnTo>
                  <a:pt x="1631" y="2497"/>
                </a:lnTo>
                <a:lnTo>
                  <a:pt x="1704" y="2480"/>
                </a:lnTo>
                <a:lnTo>
                  <a:pt x="1773" y="2459"/>
                </a:lnTo>
                <a:lnTo>
                  <a:pt x="1840" y="2434"/>
                </a:lnTo>
                <a:lnTo>
                  <a:pt x="1904" y="2404"/>
                </a:lnTo>
                <a:lnTo>
                  <a:pt x="1964" y="2371"/>
                </a:lnTo>
                <a:lnTo>
                  <a:pt x="2021" y="2335"/>
                </a:lnTo>
                <a:lnTo>
                  <a:pt x="2075" y="2295"/>
                </a:lnTo>
                <a:lnTo>
                  <a:pt x="2126" y="2253"/>
                </a:lnTo>
                <a:lnTo>
                  <a:pt x="2174" y="2207"/>
                </a:lnTo>
                <a:lnTo>
                  <a:pt x="2220" y="2159"/>
                </a:lnTo>
                <a:lnTo>
                  <a:pt x="2261" y="2109"/>
                </a:lnTo>
                <a:lnTo>
                  <a:pt x="2299" y="2057"/>
                </a:lnTo>
                <a:lnTo>
                  <a:pt x="2334" y="2003"/>
                </a:lnTo>
                <a:lnTo>
                  <a:pt x="2367" y="1947"/>
                </a:lnTo>
                <a:lnTo>
                  <a:pt x="2396" y="1890"/>
                </a:lnTo>
                <a:lnTo>
                  <a:pt x="2421" y="1833"/>
                </a:lnTo>
                <a:lnTo>
                  <a:pt x="2442" y="1773"/>
                </a:lnTo>
                <a:lnTo>
                  <a:pt x="2461" y="1714"/>
                </a:lnTo>
                <a:lnTo>
                  <a:pt x="2477" y="1654"/>
                </a:lnTo>
                <a:lnTo>
                  <a:pt x="2489" y="1593"/>
                </a:lnTo>
                <a:lnTo>
                  <a:pt x="2497" y="1533"/>
                </a:lnTo>
                <a:lnTo>
                  <a:pt x="2503" y="1472"/>
                </a:lnTo>
                <a:lnTo>
                  <a:pt x="2505" y="1413"/>
                </a:lnTo>
                <a:lnTo>
                  <a:pt x="2504" y="1362"/>
                </a:lnTo>
                <a:lnTo>
                  <a:pt x="2547" y="1327"/>
                </a:lnTo>
                <a:lnTo>
                  <a:pt x="2590" y="1290"/>
                </a:lnTo>
                <a:lnTo>
                  <a:pt x="2629" y="1250"/>
                </a:lnTo>
                <a:lnTo>
                  <a:pt x="2665" y="1206"/>
                </a:lnTo>
                <a:lnTo>
                  <a:pt x="2699" y="1161"/>
                </a:lnTo>
                <a:lnTo>
                  <a:pt x="2645" y="1182"/>
                </a:lnTo>
                <a:lnTo>
                  <a:pt x="2590" y="1199"/>
                </a:lnTo>
                <a:lnTo>
                  <a:pt x="2532" y="1213"/>
                </a:lnTo>
                <a:lnTo>
                  <a:pt x="2474" y="1221"/>
                </a:lnTo>
                <a:lnTo>
                  <a:pt x="2513" y="1195"/>
                </a:lnTo>
                <a:lnTo>
                  <a:pt x="2548" y="1164"/>
                </a:lnTo>
                <a:lnTo>
                  <a:pt x="2579" y="1130"/>
                </a:lnTo>
                <a:lnTo>
                  <a:pt x="2607" y="1092"/>
                </a:lnTo>
                <a:lnTo>
                  <a:pt x="2628" y="1050"/>
                </a:lnTo>
                <a:lnTo>
                  <a:pt x="2646" y="1007"/>
                </a:lnTo>
                <a:lnTo>
                  <a:pt x="2587" y="1038"/>
                </a:lnTo>
                <a:lnTo>
                  <a:pt x="2527" y="1064"/>
                </a:lnTo>
                <a:lnTo>
                  <a:pt x="2463" y="1085"/>
                </a:lnTo>
                <a:lnTo>
                  <a:pt x="2399" y="1100"/>
                </a:lnTo>
                <a:lnTo>
                  <a:pt x="2366" y="1071"/>
                </a:lnTo>
                <a:lnTo>
                  <a:pt x="2331" y="1043"/>
                </a:lnTo>
                <a:lnTo>
                  <a:pt x="2292" y="1021"/>
                </a:lnTo>
                <a:lnTo>
                  <a:pt x="2250" y="1003"/>
                </a:lnTo>
                <a:lnTo>
                  <a:pt x="2207" y="989"/>
                </a:lnTo>
                <a:lnTo>
                  <a:pt x="2161" y="981"/>
                </a:lnTo>
                <a:lnTo>
                  <a:pt x="2114" y="978"/>
                </a:lnTo>
                <a:close/>
                <a:moveTo>
                  <a:pt x="1748" y="0"/>
                </a:moveTo>
                <a:lnTo>
                  <a:pt x="1855" y="3"/>
                </a:lnTo>
                <a:lnTo>
                  <a:pt x="1960" y="13"/>
                </a:lnTo>
                <a:lnTo>
                  <a:pt x="2064" y="29"/>
                </a:lnTo>
                <a:lnTo>
                  <a:pt x="2165" y="50"/>
                </a:lnTo>
                <a:lnTo>
                  <a:pt x="2263" y="76"/>
                </a:lnTo>
                <a:lnTo>
                  <a:pt x="2360" y="109"/>
                </a:lnTo>
                <a:lnTo>
                  <a:pt x="2453" y="147"/>
                </a:lnTo>
                <a:lnTo>
                  <a:pt x="2544" y="191"/>
                </a:lnTo>
                <a:lnTo>
                  <a:pt x="2632" y="239"/>
                </a:lnTo>
                <a:lnTo>
                  <a:pt x="2717" y="292"/>
                </a:lnTo>
                <a:lnTo>
                  <a:pt x="2798" y="350"/>
                </a:lnTo>
                <a:lnTo>
                  <a:pt x="2876" y="411"/>
                </a:lnTo>
                <a:lnTo>
                  <a:pt x="2950" y="478"/>
                </a:lnTo>
                <a:lnTo>
                  <a:pt x="3020" y="548"/>
                </a:lnTo>
                <a:lnTo>
                  <a:pt x="3087" y="622"/>
                </a:lnTo>
                <a:lnTo>
                  <a:pt x="3148" y="700"/>
                </a:lnTo>
                <a:lnTo>
                  <a:pt x="3207" y="781"/>
                </a:lnTo>
                <a:lnTo>
                  <a:pt x="3260" y="866"/>
                </a:lnTo>
                <a:lnTo>
                  <a:pt x="3307" y="954"/>
                </a:lnTo>
                <a:lnTo>
                  <a:pt x="3351" y="1045"/>
                </a:lnTo>
                <a:lnTo>
                  <a:pt x="3389" y="1138"/>
                </a:lnTo>
                <a:lnTo>
                  <a:pt x="3422" y="1235"/>
                </a:lnTo>
                <a:lnTo>
                  <a:pt x="3448" y="1333"/>
                </a:lnTo>
                <a:lnTo>
                  <a:pt x="3469" y="1434"/>
                </a:lnTo>
                <a:lnTo>
                  <a:pt x="3485" y="1538"/>
                </a:lnTo>
                <a:lnTo>
                  <a:pt x="3495" y="1643"/>
                </a:lnTo>
                <a:lnTo>
                  <a:pt x="3498" y="1748"/>
                </a:lnTo>
                <a:lnTo>
                  <a:pt x="3498" y="1750"/>
                </a:lnTo>
                <a:lnTo>
                  <a:pt x="3495" y="1856"/>
                </a:lnTo>
                <a:lnTo>
                  <a:pt x="3485" y="1960"/>
                </a:lnTo>
                <a:lnTo>
                  <a:pt x="3469" y="2064"/>
                </a:lnTo>
                <a:lnTo>
                  <a:pt x="3448" y="2165"/>
                </a:lnTo>
                <a:lnTo>
                  <a:pt x="3422" y="2263"/>
                </a:lnTo>
                <a:lnTo>
                  <a:pt x="3389" y="2360"/>
                </a:lnTo>
                <a:lnTo>
                  <a:pt x="3351" y="2453"/>
                </a:lnTo>
                <a:lnTo>
                  <a:pt x="3307" y="2544"/>
                </a:lnTo>
                <a:lnTo>
                  <a:pt x="3260" y="2632"/>
                </a:lnTo>
                <a:lnTo>
                  <a:pt x="3207" y="2717"/>
                </a:lnTo>
                <a:lnTo>
                  <a:pt x="3148" y="2798"/>
                </a:lnTo>
                <a:lnTo>
                  <a:pt x="3087" y="2876"/>
                </a:lnTo>
                <a:lnTo>
                  <a:pt x="3020" y="2950"/>
                </a:lnTo>
                <a:lnTo>
                  <a:pt x="2950" y="3020"/>
                </a:lnTo>
                <a:lnTo>
                  <a:pt x="2876" y="3087"/>
                </a:lnTo>
                <a:lnTo>
                  <a:pt x="2798" y="3148"/>
                </a:lnTo>
                <a:lnTo>
                  <a:pt x="2717" y="3207"/>
                </a:lnTo>
                <a:lnTo>
                  <a:pt x="2632" y="3260"/>
                </a:lnTo>
                <a:lnTo>
                  <a:pt x="2544" y="3307"/>
                </a:lnTo>
                <a:lnTo>
                  <a:pt x="2453" y="3351"/>
                </a:lnTo>
                <a:lnTo>
                  <a:pt x="2360" y="3389"/>
                </a:lnTo>
                <a:lnTo>
                  <a:pt x="2263" y="3422"/>
                </a:lnTo>
                <a:lnTo>
                  <a:pt x="2165" y="3448"/>
                </a:lnTo>
                <a:lnTo>
                  <a:pt x="2064" y="3469"/>
                </a:lnTo>
                <a:lnTo>
                  <a:pt x="1960" y="3485"/>
                </a:lnTo>
                <a:lnTo>
                  <a:pt x="1855" y="3495"/>
                </a:lnTo>
                <a:lnTo>
                  <a:pt x="1750" y="3498"/>
                </a:lnTo>
                <a:lnTo>
                  <a:pt x="1748" y="3498"/>
                </a:lnTo>
                <a:lnTo>
                  <a:pt x="1642" y="3495"/>
                </a:lnTo>
                <a:lnTo>
                  <a:pt x="1538" y="3485"/>
                </a:lnTo>
                <a:lnTo>
                  <a:pt x="1434" y="3469"/>
                </a:lnTo>
                <a:lnTo>
                  <a:pt x="1333" y="3448"/>
                </a:lnTo>
                <a:lnTo>
                  <a:pt x="1235" y="3422"/>
                </a:lnTo>
                <a:lnTo>
                  <a:pt x="1138" y="3389"/>
                </a:lnTo>
                <a:lnTo>
                  <a:pt x="1045" y="3351"/>
                </a:lnTo>
                <a:lnTo>
                  <a:pt x="954" y="3307"/>
                </a:lnTo>
                <a:lnTo>
                  <a:pt x="866" y="3260"/>
                </a:lnTo>
                <a:lnTo>
                  <a:pt x="781" y="3207"/>
                </a:lnTo>
                <a:lnTo>
                  <a:pt x="700" y="3148"/>
                </a:lnTo>
                <a:lnTo>
                  <a:pt x="622" y="3087"/>
                </a:lnTo>
                <a:lnTo>
                  <a:pt x="548" y="3020"/>
                </a:lnTo>
                <a:lnTo>
                  <a:pt x="478" y="2950"/>
                </a:lnTo>
                <a:lnTo>
                  <a:pt x="411" y="2876"/>
                </a:lnTo>
                <a:lnTo>
                  <a:pt x="350" y="2798"/>
                </a:lnTo>
                <a:lnTo>
                  <a:pt x="292" y="2717"/>
                </a:lnTo>
                <a:lnTo>
                  <a:pt x="239" y="2632"/>
                </a:lnTo>
                <a:lnTo>
                  <a:pt x="191" y="2544"/>
                </a:lnTo>
                <a:lnTo>
                  <a:pt x="147" y="2453"/>
                </a:lnTo>
                <a:lnTo>
                  <a:pt x="109" y="2360"/>
                </a:lnTo>
                <a:lnTo>
                  <a:pt x="76" y="2263"/>
                </a:lnTo>
                <a:lnTo>
                  <a:pt x="50" y="2165"/>
                </a:lnTo>
                <a:lnTo>
                  <a:pt x="29" y="2064"/>
                </a:lnTo>
                <a:lnTo>
                  <a:pt x="13" y="1960"/>
                </a:lnTo>
                <a:lnTo>
                  <a:pt x="3" y="1856"/>
                </a:lnTo>
                <a:lnTo>
                  <a:pt x="0" y="1749"/>
                </a:lnTo>
                <a:lnTo>
                  <a:pt x="3" y="1643"/>
                </a:lnTo>
                <a:lnTo>
                  <a:pt x="13" y="1538"/>
                </a:lnTo>
                <a:lnTo>
                  <a:pt x="29" y="1434"/>
                </a:lnTo>
                <a:lnTo>
                  <a:pt x="50" y="1333"/>
                </a:lnTo>
                <a:lnTo>
                  <a:pt x="76" y="1235"/>
                </a:lnTo>
                <a:lnTo>
                  <a:pt x="109" y="1138"/>
                </a:lnTo>
                <a:lnTo>
                  <a:pt x="147" y="1045"/>
                </a:lnTo>
                <a:lnTo>
                  <a:pt x="191" y="954"/>
                </a:lnTo>
                <a:lnTo>
                  <a:pt x="239" y="866"/>
                </a:lnTo>
                <a:lnTo>
                  <a:pt x="292" y="781"/>
                </a:lnTo>
                <a:lnTo>
                  <a:pt x="350" y="700"/>
                </a:lnTo>
                <a:lnTo>
                  <a:pt x="411" y="622"/>
                </a:lnTo>
                <a:lnTo>
                  <a:pt x="478" y="548"/>
                </a:lnTo>
                <a:lnTo>
                  <a:pt x="548" y="478"/>
                </a:lnTo>
                <a:lnTo>
                  <a:pt x="622" y="411"/>
                </a:lnTo>
                <a:lnTo>
                  <a:pt x="700" y="350"/>
                </a:lnTo>
                <a:lnTo>
                  <a:pt x="781" y="292"/>
                </a:lnTo>
                <a:lnTo>
                  <a:pt x="866" y="239"/>
                </a:lnTo>
                <a:lnTo>
                  <a:pt x="954" y="191"/>
                </a:lnTo>
                <a:lnTo>
                  <a:pt x="1045" y="147"/>
                </a:lnTo>
                <a:lnTo>
                  <a:pt x="1138" y="109"/>
                </a:lnTo>
                <a:lnTo>
                  <a:pt x="1235" y="76"/>
                </a:lnTo>
                <a:lnTo>
                  <a:pt x="1333" y="50"/>
                </a:lnTo>
                <a:lnTo>
                  <a:pt x="1434" y="29"/>
                </a:lnTo>
                <a:lnTo>
                  <a:pt x="1538" y="13"/>
                </a:lnTo>
                <a:lnTo>
                  <a:pt x="1642" y="3"/>
                </a:lnTo>
                <a:lnTo>
                  <a:pt x="1748"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nvGrpSpPr>
          <p:cNvPr id="55" name="Group 54"/>
          <p:cNvGrpSpPr>
            <a:grpSpLocks noChangeAspect="1"/>
          </p:cNvGrpSpPr>
          <p:nvPr/>
        </p:nvGrpSpPr>
        <p:grpSpPr>
          <a:xfrm>
            <a:off x="1643741" y="3390556"/>
            <a:ext cx="324000" cy="324000"/>
            <a:chOff x="4319588" y="2319338"/>
            <a:chExt cx="504825" cy="504825"/>
          </a:xfrm>
          <a:solidFill>
            <a:schemeClr val="accent4"/>
          </a:solidFill>
        </p:grpSpPr>
        <p:sp>
          <p:nvSpPr>
            <p:cNvPr id="56" name="Freeform 31"/>
            <p:cNvSpPr>
              <a:spLocks noEditPoints="1"/>
            </p:cNvSpPr>
            <p:nvPr/>
          </p:nvSpPr>
          <p:spPr bwMode="auto">
            <a:xfrm>
              <a:off x="4576763" y="2578101"/>
              <a:ext cx="46038" cy="117475"/>
            </a:xfrm>
            <a:custGeom>
              <a:avLst/>
              <a:gdLst>
                <a:gd name="T0" fmla="*/ 163 w 318"/>
                <a:gd name="T1" fmla="*/ 296 h 814"/>
                <a:gd name="T2" fmla="*/ 145 w 318"/>
                <a:gd name="T3" fmla="*/ 300 h 814"/>
                <a:gd name="T4" fmla="*/ 126 w 318"/>
                <a:gd name="T5" fmla="*/ 308 h 814"/>
                <a:gd name="T6" fmla="*/ 108 w 318"/>
                <a:gd name="T7" fmla="*/ 323 h 814"/>
                <a:gd name="T8" fmla="*/ 108 w 318"/>
                <a:gd name="T9" fmla="*/ 689 h 814"/>
                <a:gd name="T10" fmla="*/ 126 w 318"/>
                <a:gd name="T11" fmla="*/ 703 h 814"/>
                <a:gd name="T12" fmla="*/ 145 w 318"/>
                <a:gd name="T13" fmla="*/ 712 h 814"/>
                <a:gd name="T14" fmla="*/ 163 w 318"/>
                <a:gd name="T15" fmla="*/ 715 h 814"/>
                <a:gd name="T16" fmla="*/ 177 w 318"/>
                <a:gd name="T17" fmla="*/ 713 h 814"/>
                <a:gd name="T18" fmla="*/ 190 w 318"/>
                <a:gd name="T19" fmla="*/ 705 h 814"/>
                <a:gd name="T20" fmla="*/ 198 w 318"/>
                <a:gd name="T21" fmla="*/ 695 h 814"/>
                <a:gd name="T22" fmla="*/ 206 w 318"/>
                <a:gd name="T23" fmla="*/ 679 h 814"/>
                <a:gd name="T24" fmla="*/ 209 w 318"/>
                <a:gd name="T25" fmla="*/ 659 h 814"/>
                <a:gd name="T26" fmla="*/ 210 w 318"/>
                <a:gd name="T27" fmla="*/ 633 h 814"/>
                <a:gd name="T28" fmla="*/ 210 w 318"/>
                <a:gd name="T29" fmla="*/ 378 h 814"/>
                <a:gd name="T30" fmla="*/ 209 w 318"/>
                <a:gd name="T31" fmla="*/ 353 h 814"/>
                <a:gd name="T32" fmla="*/ 206 w 318"/>
                <a:gd name="T33" fmla="*/ 332 h 814"/>
                <a:gd name="T34" fmla="*/ 198 w 318"/>
                <a:gd name="T35" fmla="*/ 316 h 814"/>
                <a:gd name="T36" fmla="*/ 190 w 318"/>
                <a:gd name="T37" fmla="*/ 306 h 814"/>
                <a:gd name="T38" fmla="*/ 177 w 318"/>
                <a:gd name="T39" fmla="*/ 298 h 814"/>
                <a:gd name="T40" fmla="*/ 163 w 318"/>
                <a:gd name="T41" fmla="*/ 296 h 814"/>
                <a:gd name="T42" fmla="*/ 0 w 318"/>
                <a:gd name="T43" fmla="*/ 0 h 814"/>
                <a:gd name="T44" fmla="*/ 108 w 318"/>
                <a:gd name="T45" fmla="*/ 0 h 814"/>
                <a:gd name="T46" fmla="*/ 108 w 318"/>
                <a:gd name="T47" fmla="*/ 263 h 814"/>
                <a:gd name="T48" fmla="*/ 129 w 318"/>
                <a:gd name="T49" fmla="*/ 240 h 814"/>
                <a:gd name="T50" fmla="*/ 152 w 318"/>
                <a:gd name="T51" fmla="*/ 221 h 814"/>
                <a:gd name="T52" fmla="*/ 175 w 318"/>
                <a:gd name="T53" fmla="*/ 208 h 814"/>
                <a:gd name="T54" fmla="*/ 197 w 318"/>
                <a:gd name="T55" fmla="*/ 201 h 814"/>
                <a:gd name="T56" fmla="*/ 222 w 318"/>
                <a:gd name="T57" fmla="*/ 198 h 814"/>
                <a:gd name="T58" fmla="*/ 242 w 318"/>
                <a:gd name="T59" fmla="*/ 200 h 814"/>
                <a:gd name="T60" fmla="*/ 260 w 318"/>
                <a:gd name="T61" fmla="*/ 205 h 814"/>
                <a:gd name="T62" fmla="*/ 276 w 318"/>
                <a:gd name="T63" fmla="*/ 215 h 814"/>
                <a:gd name="T64" fmla="*/ 288 w 318"/>
                <a:gd name="T65" fmla="*/ 228 h 814"/>
                <a:gd name="T66" fmla="*/ 299 w 318"/>
                <a:gd name="T67" fmla="*/ 245 h 814"/>
                <a:gd name="T68" fmla="*/ 307 w 318"/>
                <a:gd name="T69" fmla="*/ 266 h 814"/>
                <a:gd name="T70" fmla="*/ 313 w 318"/>
                <a:gd name="T71" fmla="*/ 287 h 814"/>
                <a:gd name="T72" fmla="*/ 316 w 318"/>
                <a:gd name="T73" fmla="*/ 314 h 814"/>
                <a:gd name="T74" fmla="*/ 318 w 318"/>
                <a:gd name="T75" fmla="*/ 347 h 814"/>
                <a:gd name="T76" fmla="*/ 318 w 318"/>
                <a:gd name="T77" fmla="*/ 386 h 814"/>
                <a:gd name="T78" fmla="*/ 318 w 318"/>
                <a:gd name="T79" fmla="*/ 625 h 814"/>
                <a:gd name="T80" fmla="*/ 318 w 318"/>
                <a:gd name="T81" fmla="*/ 664 h 814"/>
                <a:gd name="T82" fmla="*/ 316 w 318"/>
                <a:gd name="T83" fmla="*/ 697 h 814"/>
                <a:gd name="T84" fmla="*/ 313 w 318"/>
                <a:gd name="T85" fmla="*/ 725 h 814"/>
                <a:gd name="T86" fmla="*/ 307 w 318"/>
                <a:gd name="T87" fmla="*/ 747 h 814"/>
                <a:gd name="T88" fmla="*/ 299 w 318"/>
                <a:gd name="T89" fmla="*/ 767 h 814"/>
                <a:gd name="T90" fmla="*/ 288 w 318"/>
                <a:gd name="T91" fmla="*/ 783 h 814"/>
                <a:gd name="T92" fmla="*/ 276 w 318"/>
                <a:gd name="T93" fmla="*/ 797 h 814"/>
                <a:gd name="T94" fmla="*/ 260 w 318"/>
                <a:gd name="T95" fmla="*/ 805 h 814"/>
                <a:gd name="T96" fmla="*/ 242 w 318"/>
                <a:gd name="T97" fmla="*/ 811 h 814"/>
                <a:gd name="T98" fmla="*/ 222 w 318"/>
                <a:gd name="T99" fmla="*/ 814 h 814"/>
                <a:gd name="T100" fmla="*/ 198 w 318"/>
                <a:gd name="T101" fmla="*/ 810 h 814"/>
                <a:gd name="T102" fmla="*/ 175 w 318"/>
                <a:gd name="T103" fmla="*/ 803 h 814"/>
                <a:gd name="T104" fmla="*/ 153 w 318"/>
                <a:gd name="T105" fmla="*/ 789 h 814"/>
                <a:gd name="T106" fmla="*/ 130 w 318"/>
                <a:gd name="T107" fmla="*/ 770 h 814"/>
                <a:gd name="T108" fmla="*/ 108 w 318"/>
                <a:gd name="T109" fmla="*/ 747 h 814"/>
                <a:gd name="T110" fmla="*/ 108 w 318"/>
                <a:gd name="T111" fmla="*/ 805 h 814"/>
                <a:gd name="T112" fmla="*/ 0 w 318"/>
                <a:gd name="T113" fmla="*/ 805 h 814"/>
                <a:gd name="T114" fmla="*/ 0 w 318"/>
                <a:gd name="T115"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 h="814">
                  <a:moveTo>
                    <a:pt x="163" y="296"/>
                  </a:moveTo>
                  <a:lnTo>
                    <a:pt x="145" y="300"/>
                  </a:lnTo>
                  <a:lnTo>
                    <a:pt x="126" y="308"/>
                  </a:lnTo>
                  <a:lnTo>
                    <a:pt x="108" y="323"/>
                  </a:lnTo>
                  <a:lnTo>
                    <a:pt x="108" y="689"/>
                  </a:lnTo>
                  <a:lnTo>
                    <a:pt x="126" y="703"/>
                  </a:lnTo>
                  <a:lnTo>
                    <a:pt x="145" y="712"/>
                  </a:lnTo>
                  <a:lnTo>
                    <a:pt x="163" y="715"/>
                  </a:lnTo>
                  <a:lnTo>
                    <a:pt x="177" y="713"/>
                  </a:lnTo>
                  <a:lnTo>
                    <a:pt x="190" y="705"/>
                  </a:lnTo>
                  <a:lnTo>
                    <a:pt x="198" y="695"/>
                  </a:lnTo>
                  <a:lnTo>
                    <a:pt x="206" y="679"/>
                  </a:lnTo>
                  <a:lnTo>
                    <a:pt x="209" y="659"/>
                  </a:lnTo>
                  <a:lnTo>
                    <a:pt x="210" y="633"/>
                  </a:lnTo>
                  <a:lnTo>
                    <a:pt x="210" y="378"/>
                  </a:lnTo>
                  <a:lnTo>
                    <a:pt x="209" y="353"/>
                  </a:lnTo>
                  <a:lnTo>
                    <a:pt x="206" y="332"/>
                  </a:lnTo>
                  <a:lnTo>
                    <a:pt x="198" y="316"/>
                  </a:lnTo>
                  <a:lnTo>
                    <a:pt x="190" y="306"/>
                  </a:lnTo>
                  <a:lnTo>
                    <a:pt x="177" y="298"/>
                  </a:lnTo>
                  <a:lnTo>
                    <a:pt x="163" y="296"/>
                  </a:lnTo>
                  <a:close/>
                  <a:moveTo>
                    <a:pt x="0" y="0"/>
                  </a:moveTo>
                  <a:lnTo>
                    <a:pt x="108" y="0"/>
                  </a:lnTo>
                  <a:lnTo>
                    <a:pt x="108" y="263"/>
                  </a:lnTo>
                  <a:lnTo>
                    <a:pt x="129" y="240"/>
                  </a:lnTo>
                  <a:lnTo>
                    <a:pt x="152" y="221"/>
                  </a:lnTo>
                  <a:lnTo>
                    <a:pt x="175" y="208"/>
                  </a:lnTo>
                  <a:lnTo>
                    <a:pt x="197" y="201"/>
                  </a:lnTo>
                  <a:lnTo>
                    <a:pt x="222" y="198"/>
                  </a:lnTo>
                  <a:lnTo>
                    <a:pt x="242" y="200"/>
                  </a:lnTo>
                  <a:lnTo>
                    <a:pt x="260" y="205"/>
                  </a:lnTo>
                  <a:lnTo>
                    <a:pt x="276" y="215"/>
                  </a:lnTo>
                  <a:lnTo>
                    <a:pt x="288" y="228"/>
                  </a:lnTo>
                  <a:lnTo>
                    <a:pt x="299" y="245"/>
                  </a:lnTo>
                  <a:lnTo>
                    <a:pt x="307" y="266"/>
                  </a:lnTo>
                  <a:lnTo>
                    <a:pt x="313" y="287"/>
                  </a:lnTo>
                  <a:lnTo>
                    <a:pt x="316" y="314"/>
                  </a:lnTo>
                  <a:lnTo>
                    <a:pt x="318" y="347"/>
                  </a:lnTo>
                  <a:lnTo>
                    <a:pt x="318" y="386"/>
                  </a:lnTo>
                  <a:lnTo>
                    <a:pt x="318" y="625"/>
                  </a:lnTo>
                  <a:lnTo>
                    <a:pt x="318" y="664"/>
                  </a:lnTo>
                  <a:lnTo>
                    <a:pt x="316" y="697"/>
                  </a:lnTo>
                  <a:lnTo>
                    <a:pt x="313" y="725"/>
                  </a:lnTo>
                  <a:lnTo>
                    <a:pt x="307" y="747"/>
                  </a:lnTo>
                  <a:lnTo>
                    <a:pt x="299" y="767"/>
                  </a:lnTo>
                  <a:lnTo>
                    <a:pt x="288" y="783"/>
                  </a:lnTo>
                  <a:lnTo>
                    <a:pt x="276" y="797"/>
                  </a:lnTo>
                  <a:lnTo>
                    <a:pt x="260" y="805"/>
                  </a:lnTo>
                  <a:lnTo>
                    <a:pt x="242" y="811"/>
                  </a:lnTo>
                  <a:lnTo>
                    <a:pt x="222" y="814"/>
                  </a:lnTo>
                  <a:lnTo>
                    <a:pt x="198" y="810"/>
                  </a:lnTo>
                  <a:lnTo>
                    <a:pt x="175" y="803"/>
                  </a:lnTo>
                  <a:lnTo>
                    <a:pt x="153" y="789"/>
                  </a:lnTo>
                  <a:lnTo>
                    <a:pt x="130" y="770"/>
                  </a:lnTo>
                  <a:lnTo>
                    <a:pt x="108" y="747"/>
                  </a:lnTo>
                  <a:lnTo>
                    <a:pt x="108" y="805"/>
                  </a:lnTo>
                  <a:lnTo>
                    <a:pt x="0" y="80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7" name="Freeform 32"/>
            <p:cNvSpPr>
              <a:spLocks/>
            </p:cNvSpPr>
            <p:nvPr/>
          </p:nvSpPr>
          <p:spPr bwMode="auto">
            <a:xfrm>
              <a:off x="4462463" y="2578101"/>
              <a:ext cx="53975" cy="115888"/>
            </a:xfrm>
            <a:custGeom>
              <a:avLst/>
              <a:gdLst>
                <a:gd name="T0" fmla="*/ 0 w 378"/>
                <a:gd name="T1" fmla="*/ 0 h 805"/>
                <a:gd name="T2" fmla="*/ 378 w 378"/>
                <a:gd name="T3" fmla="*/ 0 h 805"/>
                <a:gd name="T4" fmla="*/ 378 w 378"/>
                <a:gd name="T5" fmla="*/ 114 h 805"/>
                <a:gd name="T6" fmla="*/ 248 w 378"/>
                <a:gd name="T7" fmla="*/ 114 h 805"/>
                <a:gd name="T8" fmla="*/ 248 w 378"/>
                <a:gd name="T9" fmla="*/ 805 h 805"/>
                <a:gd name="T10" fmla="*/ 127 w 378"/>
                <a:gd name="T11" fmla="*/ 805 h 805"/>
                <a:gd name="T12" fmla="*/ 127 w 378"/>
                <a:gd name="T13" fmla="*/ 114 h 805"/>
                <a:gd name="T14" fmla="*/ 0 w 378"/>
                <a:gd name="T15" fmla="*/ 114 h 805"/>
                <a:gd name="T16" fmla="*/ 0 w 378"/>
                <a:gd name="T17"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805">
                  <a:moveTo>
                    <a:pt x="0" y="0"/>
                  </a:moveTo>
                  <a:lnTo>
                    <a:pt x="378" y="0"/>
                  </a:lnTo>
                  <a:lnTo>
                    <a:pt x="378" y="114"/>
                  </a:lnTo>
                  <a:lnTo>
                    <a:pt x="248" y="114"/>
                  </a:lnTo>
                  <a:lnTo>
                    <a:pt x="248" y="805"/>
                  </a:lnTo>
                  <a:lnTo>
                    <a:pt x="127" y="805"/>
                  </a:lnTo>
                  <a:lnTo>
                    <a:pt x="127" y="114"/>
                  </a:lnTo>
                  <a:lnTo>
                    <a:pt x="0" y="11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8" name="Freeform 33"/>
            <p:cNvSpPr>
              <a:spLocks/>
            </p:cNvSpPr>
            <p:nvPr/>
          </p:nvSpPr>
          <p:spPr bwMode="auto">
            <a:xfrm>
              <a:off x="4560888" y="2457451"/>
              <a:ext cx="14288" cy="61913"/>
            </a:xfrm>
            <a:custGeom>
              <a:avLst/>
              <a:gdLst>
                <a:gd name="T0" fmla="*/ 52 w 104"/>
                <a:gd name="T1" fmla="*/ 0 h 423"/>
                <a:gd name="T2" fmla="*/ 69 w 104"/>
                <a:gd name="T3" fmla="*/ 2 h 423"/>
                <a:gd name="T4" fmla="*/ 81 w 104"/>
                <a:gd name="T5" fmla="*/ 9 h 423"/>
                <a:gd name="T6" fmla="*/ 91 w 104"/>
                <a:gd name="T7" fmla="*/ 21 h 423"/>
                <a:gd name="T8" fmla="*/ 98 w 104"/>
                <a:gd name="T9" fmla="*/ 37 h 423"/>
                <a:gd name="T10" fmla="*/ 102 w 104"/>
                <a:gd name="T11" fmla="*/ 59 h 423"/>
                <a:gd name="T12" fmla="*/ 104 w 104"/>
                <a:gd name="T13" fmla="*/ 84 h 423"/>
                <a:gd name="T14" fmla="*/ 104 w 104"/>
                <a:gd name="T15" fmla="*/ 339 h 423"/>
                <a:gd name="T16" fmla="*/ 102 w 104"/>
                <a:gd name="T17" fmla="*/ 364 h 423"/>
                <a:gd name="T18" fmla="*/ 98 w 104"/>
                <a:gd name="T19" fmla="*/ 385 h 423"/>
                <a:gd name="T20" fmla="*/ 91 w 104"/>
                <a:gd name="T21" fmla="*/ 402 h 423"/>
                <a:gd name="T22" fmla="*/ 81 w 104"/>
                <a:gd name="T23" fmla="*/ 414 h 423"/>
                <a:gd name="T24" fmla="*/ 69 w 104"/>
                <a:gd name="T25" fmla="*/ 421 h 423"/>
                <a:gd name="T26" fmla="*/ 52 w 104"/>
                <a:gd name="T27" fmla="*/ 423 h 423"/>
                <a:gd name="T28" fmla="*/ 36 w 104"/>
                <a:gd name="T29" fmla="*/ 421 h 423"/>
                <a:gd name="T30" fmla="*/ 22 w 104"/>
                <a:gd name="T31" fmla="*/ 414 h 423"/>
                <a:gd name="T32" fmla="*/ 12 w 104"/>
                <a:gd name="T33" fmla="*/ 402 h 423"/>
                <a:gd name="T34" fmla="*/ 5 w 104"/>
                <a:gd name="T35" fmla="*/ 385 h 423"/>
                <a:gd name="T36" fmla="*/ 1 w 104"/>
                <a:gd name="T37" fmla="*/ 364 h 423"/>
                <a:gd name="T38" fmla="*/ 0 w 104"/>
                <a:gd name="T39" fmla="*/ 339 h 423"/>
                <a:gd name="T40" fmla="*/ 0 w 104"/>
                <a:gd name="T41" fmla="*/ 84 h 423"/>
                <a:gd name="T42" fmla="*/ 1 w 104"/>
                <a:gd name="T43" fmla="*/ 59 h 423"/>
                <a:gd name="T44" fmla="*/ 5 w 104"/>
                <a:gd name="T45" fmla="*/ 37 h 423"/>
                <a:gd name="T46" fmla="*/ 12 w 104"/>
                <a:gd name="T47" fmla="*/ 21 h 423"/>
                <a:gd name="T48" fmla="*/ 22 w 104"/>
                <a:gd name="T49" fmla="*/ 9 h 423"/>
                <a:gd name="T50" fmla="*/ 36 w 104"/>
                <a:gd name="T51" fmla="*/ 2 h 423"/>
                <a:gd name="T52" fmla="*/ 52 w 104"/>
                <a:gd name="T53"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4" h="423">
                  <a:moveTo>
                    <a:pt x="52" y="0"/>
                  </a:moveTo>
                  <a:lnTo>
                    <a:pt x="69" y="2"/>
                  </a:lnTo>
                  <a:lnTo>
                    <a:pt x="81" y="9"/>
                  </a:lnTo>
                  <a:lnTo>
                    <a:pt x="91" y="21"/>
                  </a:lnTo>
                  <a:lnTo>
                    <a:pt x="98" y="37"/>
                  </a:lnTo>
                  <a:lnTo>
                    <a:pt x="102" y="59"/>
                  </a:lnTo>
                  <a:lnTo>
                    <a:pt x="104" y="84"/>
                  </a:lnTo>
                  <a:lnTo>
                    <a:pt x="104" y="339"/>
                  </a:lnTo>
                  <a:lnTo>
                    <a:pt x="102" y="364"/>
                  </a:lnTo>
                  <a:lnTo>
                    <a:pt x="98" y="385"/>
                  </a:lnTo>
                  <a:lnTo>
                    <a:pt x="91" y="402"/>
                  </a:lnTo>
                  <a:lnTo>
                    <a:pt x="81" y="414"/>
                  </a:lnTo>
                  <a:lnTo>
                    <a:pt x="69" y="421"/>
                  </a:lnTo>
                  <a:lnTo>
                    <a:pt x="52" y="423"/>
                  </a:lnTo>
                  <a:lnTo>
                    <a:pt x="36" y="421"/>
                  </a:lnTo>
                  <a:lnTo>
                    <a:pt x="22" y="414"/>
                  </a:lnTo>
                  <a:lnTo>
                    <a:pt x="12" y="402"/>
                  </a:lnTo>
                  <a:lnTo>
                    <a:pt x="5" y="385"/>
                  </a:lnTo>
                  <a:lnTo>
                    <a:pt x="1" y="364"/>
                  </a:lnTo>
                  <a:lnTo>
                    <a:pt x="0" y="339"/>
                  </a:lnTo>
                  <a:lnTo>
                    <a:pt x="0" y="84"/>
                  </a:lnTo>
                  <a:lnTo>
                    <a:pt x="1" y="59"/>
                  </a:lnTo>
                  <a:lnTo>
                    <a:pt x="5" y="37"/>
                  </a:lnTo>
                  <a:lnTo>
                    <a:pt x="12" y="21"/>
                  </a:lnTo>
                  <a:lnTo>
                    <a:pt x="22" y="9"/>
                  </a:lnTo>
                  <a:lnTo>
                    <a:pt x="36" y="2"/>
                  </a:lnTo>
                  <a:lnTo>
                    <a:pt x="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59" name="Freeform 34"/>
            <p:cNvSpPr>
              <a:spLocks noEditPoints="1"/>
            </p:cNvSpPr>
            <p:nvPr/>
          </p:nvSpPr>
          <p:spPr bwMode="auto">
            <a:xfrm>
              <a:off x="4635501" y="2606676"/>
              <a:ext cx="46038" cy="88900"/>
            </a:xfrm>
            <a:custGeom>
              <a:avLst/>
              <a:gdLst>
                <a:gd name="T0" fmla="*/ 145 w 324"/>
                <a:gd name="T1" fmla="*/ 100 h 616"/>
                <a:gd name="T2" fmla="*/ 121 w 324"/>
                <a:gd name="T3" fmla="*/ 118 h 616"/>
                <a:gd name="T4" fmla="*/ 109 w 324"/>
                <a:gd name="T5" fmla="*/ 156 h 616"/>
                <a:gd name="T6" fmla="*/ 107 w 324"/>
                <a:gd name="T7" fmla="*/ 236 h 616"/>
                <a:gd name="T8" fmla="*/ 217 w 324"/>
                <a:gd name="T9" fmla="*/ 181 h 616"/>
                <a:gd name="T10" fmla="*/ 211 w 324"/>
                <a:gd name="T11" fmla="*/ 135 h 616"/>
                <a:gd name="T12" fmla="*/ 193 w 324"/>
                <a:gd name="T13" fmla="*/ 108 h 616"/>
                <a:gd name="T14" fmla="*/ 162 w 324"/>
                <a:gd name="T15" fmla="*/ 98 h 616"/>
                <a:gd name="T16" fmla="*/ 195 w 324"/>
                <a:gd name="T17" fmla="*/ 2 h 616"/>
                <a:gd name="T18" fmla="*/ 249 w 324"/>
                <a:gd name="T19" fmla="*/ 22 h 616"/>
                <a:gd name="T20" fmla="*/ 292 w 324"/>
                <a:gd name="T21" fmla="*/ 61 h 616"/>
                <a:gd name="T22" fmla="*/ 313 w 324"/>
                <a:gd name="T23" fmla="*/ 106 h 616"/>
                <a:gd name="T24" fmla="*/ 323 w 324"/>
                <a:gd name="T25" fmla="*/ 166 h 616"/>
                <a:gd name="T26" fmla="*/ 324 w 324"/>
                <a:gd name="T27" fmla="*/ 327 h 616"/>
                <a:gd name="T28" fmla="*/ 107 w 324"/>
                <a:gd name="T29" fmla="*/ 433 h 616"/>
                <a:gd name="T30" fmla="*/ 113 w 324"/>
                <a:gd name="T31" fmla="*/ 480 h 616"/>
                <a:gd name="T32" fmla="*/ 132 w 324"/>
                <a:gd name="T33" fmla="*/ 507 h 616"/>
                <a:gd name="T34" fmla="*/ 163 w 324"/>
                <a:gd name="T35" fmla="*/ 517 h 616"/>
                <a:gd name="T36" fmla="*/ 190 w 324"/>
                <a:gd name="T37" fmla="*/ 510 h 616"/>
                <a:gd name="T38" fmla="*/ 207 w 324"/>
                <a:gd name="T39" fmla="*/ 489 h 616"/>
                <a:gd name="T40" fmla="*/ 213 w 324"/>
                <a:gd name="T41" fmla="*/ 465 h 616"/>
                <a:gd name="T42" fmla="*/ 214 w 324"/>
                <a:gd name="T43" fmla="*/ 428 h 616"/>
                <a:gd name="T44" fmla="*/ 324 w 324"/>
                <a:gd name="T45" fmla="*/ 399 h 616"/>
                <a:gd name="T46" fmla="*/ 324 w 324"/>
                <a:gd name="T47" fmla="*/ 440 h 616"/>
                <a:gd name="T48" fmla="*/ 323 w 324"/>
                <a:gd name="T49" fmla="*/ 475 h 616"/>
                <a:gd name="T50" fmla="*/ 318 w 324"/>
                <a:gd name="T51" fmla="*/ 509 h 616"/>
                <a:gd name="T52" fmla="*/ 297 w 324"/>
                <a:gd name="T53" fmla="*/ 551 h 616"/>
                <a:gd name="T54" fmla="*/ 263 w 324"/>
                <a:gd name="T55" fmla="*/ 587 h 616"/>
                <a:gd name="T56" fmla="*/ 218 w 324"/>
                <a:gd name="T57" fmla="*/ 608 h 616"/>
                <a:gd name="T58" fmla="*/ 165 w 324"/>
                <a:gd name="T59" fmla="*/ 616 h 616"/>
                <a:gd name="T60" fmla="*/ 104 w 324"/>
                <a:gd name="T61" fmla="*/ 605 h 616"/>
                <a:gd name="T62" fmla="*/ 55 w 324"/>
                <a:gd name="T63" fmla="*/ 575 h 616"/>
                <a:gd name="T64" fmla="*/ 22 w 324"/>
                <a:gd name="T65" fmla="*/ 534 h 616"/>
                <a:gd name="T66" fmla="*/ 5 w 324"/>
                <a:gd name="T67" fmla="*/ 481 h 616"/>
                <a:gd name="T68" fmla="*/ 0 w 324"/>
                <a:gd name="T69" fmla="*/ 412 h 616"/>
                <a:gd name="T70" fmla="*/ 1 w 324"/>
                <a:gd name="T71" fmla="*/ 166 h 616"/>
                <a:gd name="T72" fmla="*/ 12 w 324"/>
                <a:gd name="T73" fmla="*/ 106 h 616"/>
                <a:gd name="T74" fmla="*/ 34 w 324"/>
                <a:gd name="T75" fmla="*/ 61 h 616"/>
                <a:gd name="T76" fmla="*/ 76 w 324"/>
                <a:gd name="T77" fmla="*/ 22 h 616"/>
                <a:gd name="T78" fmla="*/ 131 w 324"/>
                <a:gd name="T79" fmla="*/ 2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4" h="616">
                  <a:moveTo>
                    <a:pt x="162" y="98"/>
                  </a:moveTo>
                  <a:lnTo>
                    <a:pt x="145" y="100"/>
                  </a:lnTo>
                  <a:lnTo>
                    <a:pt x="131" y="108"/>
                  </a:lnTo>
                  <a:lnTo>
                    <a:pt x="121" y="118"/>
                  </a:lnTo>
                  <a:lnTo>
                    <a:pt x="113" y="135"/>
                  </a:lnTo>
                  <a:lnTo>
                    <a:pt x="109" y="156"/>
                  </a:lnTo>
                  <a:lnTo>
                    <a:pt x="107" y="181"/>
                  </a:lnTo>
                  <a:lnTo>
                    <a:pt x="107" y="236"/>
                  </a:lnTo>
                  <a:lnTo>
                    <a:pt x="217" y="236"/>
                  </a:lnTo>
                  <a:lnTo>
                    <a:pt x="217" y="181"/>
                  </a:lnTo>
                  <a:lnTo>
                    <a:pt x="215" y="156"/>
                  </a:lnTo>
                  <a:lnTo>
                    <a:pt x="211" y="135"/>
                  </a:lnTo>
                  <a:lnTo>
                    <a:pt x="203" y="118"/>
                  </a:lnTo>
                  <a:lnTo>
                    <a:pt x="193" y="108"/>
                  </a:lnTo>
                  <a:lnTo>
                    <a:pt x="179" y="100"/>
                  </a:lnTo>
                  <a:lnTo>
                    <a:pt x="162" y="98"/>
                  </a:lnTo>
                  <a:close/>
                  <a:moveTo>
                    <a:pt x="163" y="0"/>
                  </a:moveTo>
                  <a:lnTo>
                    <a:pt x="195" y="2"/>
                  </a:lnTo>
                  <a:lnTo>
                    <a:pt x="224" y="9"/>
                  </a:lnTo>
                  <a:lnTo>
                    <a:pt x="249" y="22"/>
                  </a:lnTo>
                  <a:lnTo>
                    <a:pt x="271" y="39"/>
                  </a:lnTo>
                  <a:lnTo>
                    <a:pt x="292" y="61"/>
                  </a:lnTo>
                  <a:lnTo>
                    <a:pt x="304" y="81"/>
                  </a:lnTo>
                  <a:lnTo>
                    <a:pt x="313" y="106"/>
                  </a:lnTo>
                  <a:lnTo>
                    <a:pt x="319" y="134"/>
                  </a:lnTo>
                  <a:lnTo>
                    <a:pt x="323" y="166"/>
                  </a:lnTo>
                  <a:lnTo>
                    <a:pt x="324" y="202"/>
                  </a:lnTo>
                  <a:lnTo>
                    <a:pt x="324" y="327"/>
                  </a:lnTo>
                  <a:lnTo>
                    <a:pt x="107" y="327"/>
                  </a:lnTo>
                  <a:lnTo>
                    <a:pt x="107" y="433"/>
                  </a:lnTo>
                  <a:lnTo>
                    <a:pt x="109" y="459"/>
                  </a:lnTo>
                  <a:lnTo>
                    <a:pt x="113" y="480"/>
                  </a:lnTo>
                  <a:lnTo>
                    <a:pt x="121" y="496"/>
                  </a:lnTo>
                  <a:lnTo>
                    <a:pt x="132" y="507"/>
                  </a:lnTo>
                  <a:lnTo>
                    <a:pt x="146" y="515"/>
                  </a:lnTo>
                  <a:lnTo>
                    <a:pt x="163" y="517"/>
                  </a:lnTo>
                  <a:lnTo>
                    <a:pt x="178" y="515"/>
                  </a:lnTo>
                  <a:lnTo>
                    <a:pt x="190" y="510"/>
                  </a:lnTo>
                  <a:lnTo>
                    <a:pt x="200" y="501"/>
                  </a:lnTo>
                  <a:lnTo>
                    <a:pt x="207" y="489"/>
                  </a:lnTo>
                  <a:lnTo>
                    <a:pt x="212" y="474"/>
                  </a:lnTo>
                  <a:lnTo>
                    <a:pt x="213" y="465"/>
                  </a:lnTo>
                  <a:lnTo>
                    <a:pt x="214" y="450"/>
                  </a:lnTo>
                  <a:lnTo>
                    <a:pt x="214" y="428"/>
                  </a:lnTo>
                  <a:lnTo>
                    <a:pt x="214" y="399"/>
                  </a:lnTo>
                  <a:lnTo>
                    <a:pt x="324" y="399"/>
                  </a:lnTo>
                  <a:lnTo>
                    <a:pt x="324" y="415"/>
                  </a:lnTo>
                  <a:lnTo>
                    <a:pt x="324" y="440"/>
                  </a:lnTo>
                  <a:lnTo>
                    <a:pt x="324" y="459"/>
                  </a:lnTo>
                  <a:lnTo>
                    <a:pt x="323" y="475"/>
                  </a:lnTo>
                  <a:lnTo>
                    <a:pt x="322" y="485"/>
                  </a:lnTo>
                  <a:lnTo>
                    <a:pt x="318" y="509"/>
                  </a:lnTo>
                  <a:lnTo>
                    <a:pt x="308" y="531"/>
                  </a:lnTo>
                  <a:lnTo>
                    <a:pt x="297" y="551"/>
                  </a:lnTo>
                  <a:lnTo>
                    <a:pt x="281" y="570"/>
                  </a:lnTo>
                  <a:lnTo>
                    <a:pt x="263" y="587"/>
                  </a:lnTo>
                  <a:lnTo>
                    <a:pt x="242" y="599"/>
                  </a:lnTo>
                  <a:lnTo>
                    <a:pt x="218" y="608"/>
                  </a:lnTo>
                  <a:lnTo>
                    <a:pt x="193" y="613"/>
                  </a:lnTo>
                  <a:lnTo>
                    <a:pt x="165" y="616"/>
                  </a:lnTo>
                  <a:lnTo>
                    <a:pt x="133" y="612"/>
                  </a:lnTo>
                  <a:lnTo>
                    <a:pt x="104" y="605"/>
                  </a:lnTo>
                  <a:lnTo>
                    <a:pt x="78" y="593"/>
                  </a:lnTo>
                  <a:lnTo>
                    <a:pt x="55" y="575"/>
                  </a:lnTo>
                  <a:lnTo>
                    <a:pt x="35" y="553"/>
                  </a:lnTo>
                  <a:lnTo>
                    <a:pt x="22" y="534"/>
                  </a:lnTo>
                  <a:lnTo>
                    <a:pt x="13" y="510"/>
                  </a:lnTo>
                  <a:lnTo>
                    <a:pt x="5" y="481"/>
                  </a:lnTo>
                  <a:lnTo>
                    <a:pt x="1" y="449"/>
                  </a:lnTo>
                  <a:lnTo>
                    <a:pt x="0" y="412"/>
                  </a:lnTo>
                  <a:lnTo>
                    <a:pt x="0" y="202"/>
                  </a:lnTo>
                  <a:lnTo>
                    <a:pt x="1" y="166"/>
                  </a:lnTo>
                  <a:lnTo>
                    <a:pt x="5" y="134"/>
                  </a:lnTo>
                  <a:lnTo>
                    <a:pt x="12" y="106"/>
                  </a:lnTo>
                  <a:lnTo>
                    <a:pt x="21" y="81"/>
                  </a:lnTo>
                  <a:lnTo>
                    <a:pt x="34" y="61"/>
                  </a:lnTo>
                  <a:lnTo>
                    <a:pt x="54" y="39"/>
                  </a:lnTo>
                  <a:lnTo>
                    <a:pt x="76" y="22"/>
                  </a:lnTo>
                  <a:lnTo>
                    <a:pt x="103" y="9"/>
                  </a:lnTo>
                  <a:lnTo>
                    <a:pt x="131" y="2"/>
                  </a:lnTo>
                  <a:lnTo>
                    <a:pt x="1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60" name="Freeform 35"/>
            <p:cNvSpPr>
              <a:spLocks/>
            </p:cNvSpPr>
            <p:nvPr/>
          </p:nvSpPr>
          <p:spPr bwMode="auto">
            <a:xfrm>
              <a:off x="4518026" y="2608263"/>
              <a:ext cx="46038" cy="87313"/>
            </a:xfrm>
            <a:custGeom>
              <a:avLst/>
              <a:gdLst>
                <a:gd name="T0" fmla="*/ 0 w 312"/>
                <a:gd name="T1" fmla="*/ 0 h 609"/>
                <a:gd name="T2" fmla="*/ 108 w 312"/>
                <a:gd name="T3" fmla="*/ 0 h 609"/>
                <a:gd name="T4" fmla="*/ 108 w 312"/>
                <a:gd name="T5" fmla="*/ 442 h 609"/>
                <a:gd name="T6" fmla="*/ 108 w 312"/>
                <a:gd name="T7" fmla="*/ 463 h 609"/>
                <a:gd name="T8" fmla="*/ 108 w 312"/>
                <a:gd name="T9" fmla="*/ 477 h 609"/>
                <a:gd name="T10" fmla="*/ 109 w 312"/>
                <a:gd name="T11" fmla="*/ 485 h 609"/>
                <a:gd name="T12" fmla="*/ 112 w 312"/>
                <a:gd name="T13" fmla="*/ 495 h 609"/>
                <a:gd name="T14" fmla="*/ 117 w 312"/>
                <a:gd name="T15" fmla="*/ 504 h 609"/>
                <a:gd name="T16" fmla="*/ 125 w 312"/>
                <a:gd name="T17" fmla="*/ 508 h 609"/>
                <a:gd name="T18" fmla="*/ 135 w 312"/>
                <a:gd name="T19" fmla="*/ 510 h 609"/>
                <a:gd name="T20" fmla="*/ 151 w 312"/>
                <a:gd name="T21" fmla="*/ 507 h 609"/>
                <a:gd name="T22" fmla="*/ 169 w 312"/>
                <a:gd name="T23" fmla="*/ 497 h 609"/>
                <a:gd name="T24" fmla="*/ 186 w 312"/>
                <a:gd name="T25" fmla="*/ 481 h 609"/>
                <a:gd name="T26" fmla="*/ 204 w 312"/>
                <a:gd name="T27" fmla="*/ 459 h 609"/>
                <a:gd name="T28" fmla="*/ 204 w 312"/>
                <a:gd name="T29" fmla="*/ 0 h 609"/>
                <a:gd name="T30" fmla="*/ 312 w 312"/>
                <a:gd name="T31" fmla="*/ 0 h 609"/>
                <a:gd name="T32" fmla="*/ 312 w 312"/>
                <a:gd name="T33" fmla="*/ 600 h 609"/>
                <a:gd name="T34" fmla="*/ 204 w 312"/>
                <a:gd name="T35" fmla="*/ 600 h 609"/>
                <a:gd name="T36" fmla="*/ 204 w 312"/>
                <a:gd name="T37" fmla="*/ 534 h 609"/>
                <a:gd name="T38" fmla="*/ 178 w 312"/>
                <a:gd name="T39" fmla="*/ 561 h 609"/>
                <a:gd name="T40" fmla="*/ 153 w 312"/>
                <a:gd name="T41" fmla="*/ 582 h 609"/>
                <a:gd name="T42" fmla="*/ 127 w 312"/>
                <a:gd name="T43" fmla="*/ 597 h 609"/>
                <a:gd name="T44" fmla="*/ 104 w 312"/>
                <a:gd name="T45" fmla="*/ 605 h 609"/>
                <a:gd name="T46" fmla="*/ 80 w 312"/>
                <a:gd name="T47" fmla="*/ 609 h 609"/>
                <a:gd name="T48" fmla="*/ 60 w 312"/>
                <a:gd name="T49" fmla="*/ 606 h 609"/>
                <a:gd name="T50" fmla="*/ 42 w 312"/>
                <a:gd name="T51" fmla="*/ 601 h 609"/>
                <a:gd name="T52" fmla="*/ 29 w 312"/>
                <a:gd name="T53" fmla="*/ 593 h 609"/>
                <a:gd name="T54" fmla="*/ 17 w 312"/>
                <a:gd name="T55" fmla="*/ 580 h 609"/>
                <a:gd name="T56" fmla="*/ 10 w 312"/>
                <a:gd name="T57" fmla="*/ 563 h 609"/>
                <a:gd name="T58" fmla="*/ 5 w 312"/>
                <a:gd name="T59" fmla="*/ 548 h 609"/>
                <a:gd name="T60" fmla="*/ 2 w 312"/>
                <a:gd name="T61" fmla="*/ 528 h 609"/>
                <a:gd name="T62" fmla="*/ 0 w 312"/>
                <a:gd name="T63" fmla="*/ 504 h 609"/>
                <a:gd name="T64" fmla="*/ 0 w 312"/>
                <a:gd name="T65" fmla="*/ 475 h 609"/>
                <a:gd name="T66" fmla="*/ 0 w 312"/>
                <a:gd name="T67" fmla="*/ 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2" h="609">
                  <a:moveTo>
                    <a:pt x="0" y="0"/>
                  </a:moveTo>
                  <a:lnTo>
                    <a:pt x="108" y="0"/>
                  </a:lnTo>
                  <a:lnTo>
                    <a:pt x="108" y="442"/>
                  </a:lnTo>
                  <a:lnTo>
                    <a:pt x="108" y="463"/>
                  </a:lnTo>
                  <a:lnTo>
                    <a:pt x="108" y="477"/>
                  </a:lnTo>
                  <a:lnTo>
                    <a:pt x="109" y="485"/>
                  </a:lnTo>
                  <a:lnTo>
                    <a:pt x="112" y="495"/>
                  </a:lnTo>
                  <a:lnTo>
                    <a:pt x="117" y="504"/>
                  </a:lnTo>
                  <a:lnTo>
                    <a:pt x="125" y="508"/>
                  </a:lnTo>
                  <a:lnTo>
                    <a:pt x="135" y="510"/>
                  </a:lnTo>
                  <a:lnTo>
                    <a:pt x="151" y="507"/>
                  </a:lnTo>
                  <a:lnTo>
                    <a:pt x="169" y="497"/>
                  </a:lnTo>
                  <a:lnTo>
                    <a:pt x="186" y="481"/>
                  </a:lnTo>
                  <a:lnTo>
                    <a:pt x="204" y="459"/>
                  </a:lnTo>
                  <a:lnTo>
                    <a:pt x="204" y="0"/>
                  </a:lnTo>
                  <a:lnTo>
                    <a:pt x="312" y="0"/>
                  </a:lnTo>
                  <a:lnTo>
                    <a:pt x="312" y="600"/>
                  </a:lnTo>
                  <a:lnTo>
                    <a:pt x="204" y="600"/>
                  </a:lnTo>
                  <a:lnTo>
                    <a:pt x="204" y="534"/>
                  </a:lnTo>
                  <a:lnTo>
                    <a:pt x="178" y="561"/>
                  </a:lnTo>
                  <a:lnTo>
                    <a:pt x="153" y="582"/>
                  </a:lnTo>
                  <a:lnTo>
                    <a:pt x="127" y="597"/>
                  </a:lnTo>
                  <a:lnTo>
                    <a:pt x="104" y="605"/>
                  </a:lnTo>
                  <a:lnTo>
                    <a:pt x="80" y="609"/>
                  </a:lnTo>
                  <a:lnTo>
                    <a:pt x="60" y="606"/>
                  </a:lnTo>
                  <a:lnTo>
                    <a:pt x="42" y="601"/>
                  </a:lnTo>
                  <a:lnTo>
                    <a:pt x="29" y="593"/>
                  </a:lnTo>
                  <a:lnTo>
                    <a:pt x="17" y="580"/>
                  </a:lnTo>
                  <a:lnTo>
                    <a:pt x="10" y="563"/>
                  </a:lnTo>
                  <a:lnTo>
                    <a:pt x="5" y="548"/>
                  </a:lnTo>
                  <a:lnTo>
                    <a:pt x="2" y="528"/>
                  </a:lnTo>
                  <a:lnTo>
                    <a:pt x="0" y="504"/>
                  </a:lnTo>
                  <a:lnTo>
                    <a:pt x="0" y="47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sp>
          <p:nvSpPr>
            <p:cNvPr id="61" name="Freeform 36"/>
            <p:cNvSpPr>
              <a:spLocks noEditPoints="1"/>
            </p:cNvSpPr>
            <p:nvPr/>
          </p:nvSpPr>
          <p:spPr bwMode="auto">
            <a:xfrm>
              <a:off x="4319588" y="2319338"/>
              <a:ext cx="504825" cy="504825"/>
            </a:xfrm>
            <a:custGeom>
              <a:avLst/>
              <a:gdLst>
                <a:gd name="T0" fmla="*/ 1211 w 3498"/>
                <a:gd name="T1" fmla="*/ 1596 h 3498"/>
                <a:gd name="T2" fmla="*/ 952 w 3498"/>
                <a:gd name="T3" fmla="*/ 1665 h 3498"/>
                <a:gd name="T4" fmla="*/ 868 w 3498"/>
                <a:gd name="T5" fmla="*/ 1854 h 3498"/>
                <a:gd name="T6" fmla="*/ 849 w 3498"/>
                <a:gd name="T7" fmla="*/ 2210 h 3498"/>
                <a:gd name="T8" fmla="*/ 868 w 3498"/>
                <a:gd name="T9" fmla="*/ 2566 h 3498"/>
                <a:gd name="T10" fmla="*/ 951 w 3498"/>
                <a:gd name="T11" fmla="*/ 2756 h 3498"/>
                <a:gd name="T12" fmla="*/ 1209 w 3498"/>
                <a:gd name="T13" fmla="*/ 2824 h 3498"/>
                <a:gd name="T14" fmla="*/ 1884 w 3498"/>
                <a:gd name="T15" fmla="*/ 2837 h 3498"/>
                <a:gd name="T16" fmla="*/ 2457 w 3498"/>
                <a:gd name="T17" fmla="*/ 2805 h 3498"/>
                <a:gd name="T18" fmla="*/ 2590 w 3498"/>
                <a:gd name="T19" fmla="*/ 2702 h 3498"/>
                <a:gd name="T20" fmla="*/ 2644 w 3498"/>
                <a:gd name="T21" fmla="*/ 2424 h 3498"/>
                <a:gd name="T22" fmla="*/ 2647 w 3498"/>
                <a:gd name="T23" fmla="*/ 2068 h 3498"/>
                <a:gd name="T24" fmla="*/ 2607 w 3498"/>
                <a:gd name="T25" fmla="*/ 1751 h 3498"/>
                <a:gd name="T26" fmla="*/ 2490 w 3498"/>
                <a:gd name="T27" fmla="*/ 1627 h 3498"/>
                <a:gd name="T28" fmla="*/ 2019 w 3498"/>
                <a:gd name="T29" fmla="*/ 1586 h 3498"/>
                <a:gd name="T30" fmla="*/ 1977 w 3498"/>
                <a:gd name="T31" fmla="*/ 1377 h 3498"/>
                <a:gd name="T32" fmla="*/ 2006 w 3498"/>
                <a:gd name="T33" fmla="*/ 1467 h 3498"/>
                <a:gd name="T34" fmla="*/ 2106 w 3498"/>
                <a:gd name="T35" fmla="*/ 1471 h 3498"/>
                <a:gd name="T36" fmla="*/ 2293 w 3498"/>
                <a:gd name="T37" fmla="*/ 1474 h 3498"/>
                <a:gd name="T38" fmla="*/ 2147 w 3498"/>
                <a:gd name="T39" fmla="*/ 1371 h 3498"/>
                <a:gd name="T40" fmla="*/ 2090 w 3498"/>
                <a:gd name="T41" fmla="*/ 1368 h 3498"/>
                <a:gd name="T42" fmla="*/ 2086 w 3498"/>
                <a:gd name="T43" fmla="*/ 1314 h 3498"/>
                <a:gd name="T44" fmla="*/ 1664 w 3498"/>
                <a:gd name="T45" fmla="*/ 871 h 3498"/>
                <a:gd name="T46" fmla="*/ 1574 w 3498"/>
                <a:gd name="T47" fmla="*/ 968 h 3498"/>
                <a:gd name="T48" fmla="*/ 1564 w 3498"/>
                <a:gd name="T49" fmla="*/ 1314 h 3498"/>
                <a:gd name="T50" fmla="*/ 1615 w 3498"/>
                <a:gd name="T51" fmla="*/ 1444 h 3498"/>
                <a:gd name="T52" fmla="*/ 1755 w 3498"/>
                <a:gd name="T53" fmla="*/ 1481 h 3498"/>
                <a:gd name="T54" fmla="*/ 1865 w 3498"/>
                <a:gd name="T55" fmla="*/ 1401 h 3498"/>
                <a:gd name="T56" fmla="*/ 1886 w 3498"/>
                <a:gd name="T57" fmla="*/ 1065 h 3498"/>
                <a:gd name="T58" fmla="*/ 1852 w 3498"/>
                <a:gd name="T59" fmla="*/ 923 h 3498"/>
                <a:gd name="T60" fmla="*/ 1724 w 3498"/>
                <a:gd name="T61" fmla="*/ 862 h 3498"/>
                <a:gd name="T62" fmla="*/ 1253 w 3498"/>
                <a:gd name="T63" fmla="*/ 992 h 3498"/>
                <a:gd name="T64" fmla="*/ 1292 w 3498"/>
                <a:gd name="T65" fmla="*/ 1474 h 3498"/>
                <a:gd name="T66" fmla="*/ 1355 w 3498"/>
                <a:gd name="T67" fmla="*/ 981 h 3498"/>
                <a:gd name="T68" fmla="*/ 1960 w 3498"/>
                <a:gd name="T69" fmla="*/ 13 h 3498"/>
                <a:gd name="T70" fmla="*/ 2453 w 3498"/>
                <a:gd name="T71" fmla="*/ 147 h 3498"/>
                <a:gd name="T72" fmla="*/ 2876 w 3498"/>
                <a:gd name="T73" fmla="*/ 411 h 3498"/>
                <a:gd name="T74" fmla="*/ 3207 w 3498"/>
                <a:gd name="T75" fmla="*/ 781 h 3498"/>
                <a:gd name="T76" fmla="*/ 3422 w 3498"/>
                <a:gd name="T77" fmla="*/ 1235 h 3498"/>
                <a:gd name="T78" fmla="*/ 3498 w 3498"/>
                <a:gd name="T79" fmla="*/ 1748 h 3498"/>
                <a:gd name="T80" fmla="*/ 3448 w 3498"/>
                <a:gd name="T81" fmla="*/ 2165 h 3498"/>
                <a:gd name="T82" fmla="*/ 3260 w 3498"/>
                <a:gd name="T83" fmla="*/ 2632 h 3498"/>
                <a:gd name="T84" fmla="*/ 2950 w 3498"/>
                <a:gd name="T85" fmla="*/ 3020 h 3498"/>
                <a:gd name="T86" fmla="*/ 2544 w 3498"/>
                <a:gd name="T87" fmla="*/ 3307 h 3498"/>
                <a:gd name="T88" fmla="*/ 2064 w 3498"/>
                <a:gd name="T89" fmla="*/ 3469 h 3498"/>
                <a:gd name="T90" fmla="*/ 1642 w 3498"/>
                <a:gd name="T91" fmla="*/ 3495 h 3498"/>
                <a:gd name="T92" fmla="*/ 1138 w 3498"/>
                <a:gd name="T93" fmla="*/ 3389 h 3498"/>
                <a:gd name="T94" fmla="*/ 700 w 3498"/>
                <a:gd name="T95" fmla="*/ 3148 h 3498"/>
                <a:gd name="T96" fmla="*/ 350 w 3498"/>
                <a:gd name="T97" fmla="*/ 2798 h 3498"/>
                <a:gd name="T98" fmla="*/ 109 w 3498"/>
                <a:gd name="T99" fmla="*/ 2360 h 3498"/>
                <a:gd name="T100" fmla="*/ 3 w 3498"/>
                <a:gd name="T101" fmla="*/ 1856 h 3498"/>
                <a:gd name="T102" fmla="*/ 50 w 3498"/>
                <a:gd name="T103" fmla="*/ 1333 h 3498"/>
                <a:gd name="T104" fmla="*/ 239 w 3498"/>
                <a:gd name="T105" fmla="*/ 866 h 3498"/>
                <a:gd name="T106" fmla="*/ 548 w 3498"/>
                <a:gd name="T107" fmla="*/ 478 h 3498"/>
                <a:gd name="T108" fmla="*/ 954 w 3498"/>
                <a:gd name="T109" fmla="*/ 191 h 3498"/>
                <a:gd name="T110" fmla="*/ 1434 w 3498"/>
                <a:gd name="T111" fmla="*/ 29 h 3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8" h="3498">
                  <a:moveTo>
                    <a:pt x="1748" y="1584"/>
                  </a:moveTo>
                  <a:lnTo>
                    <a:pt x="1614" y="1584"/>
                  </a:lnTo>
                  <a:lnTo>
                    <a:pt x="1479" y="1586"/>
                  </a:lnTo>
                  <a:lnTo>
                    <a:pt x="1344" y="1589"/>
                  </a:lnTo>
                  <a:lnTo>
                    <a:pt x="1211" y="1596"/>
                  </a:lnTo>
                  <a:lnTo>
                    <a:pt x="1077" y="1608"/>
                  </a:lnTo>
                  <a:lnTo>
                    <a:pt x="1042" y="1615"/>
                  </a:lnTo>
                  <a:lnTo>
                    <a:pt x="1009" y="1627"/>
                  </a:lnTo>
                  <a:lnTo>
                    <a:pt x="979" y="1644"/>
                  </a:lnTo>
                  <a:lnTo>
                    <a:pt x="952" y="1665"/>
                  </a:lnTo>
                  <a:lnTo>
                    <a:pt x="928" y="1690"/>
                  </a:lnTo>
                  <a:lnTo>
                    <a:pt x="908" y="1719"/>
                  </a:lnTo>
                  <a:lnTo>
                    <a:pt x="893" y="1751"/>
                  </a:lnTo>
                  <a:lnTo>
                    <a:pt x="881" y="1785"/>
                  </a:lnTo>
                  <a:lnTo>
                    <a:pt x="868" y="1854"/>
                  </a:lnTo>
                  <a:lnTo>
                    <a:pt x="860" y="1925"/>
                  </a:lnTo>
                  <a:lnTo>
                    <a:pt x="854" y="1996"/>
                  </a:lnTo>
                  <a:lnTo>
                    <a:pt x="851" y="2068"/>
                  </a:lnTo>
                  <a:lnTo>
                    <a:pt x="850" y="2139"/>
                  </a:lnTo>
                  <a:lnTo>
                    <a:pt x="849" y="2210"/>
                  </a:lnTo>
                  <a:lnTo>
                    <a:pt x="850" y="2281"/>
                  </a:lnTo>
                  <a:lnTo>
                    <a:pt x="851" y="2352"/>
                  </a:lnTo>
                  <a:lnTo>
                    <a:pt x="853" y="2424"/>
                  </a:lnTo>
                  <a:lnTo>
                    <a:pt x="859" y="2495"/>
                  </a:lnTo>
                  <a:lnTo>
                    <a:pt x="868" y="2566"/>
                  </a:lnTo>
                  <a:lnTo>
                    <a:pt x="881" y="2635"/>
                  </a:lnTo>
                  <a:lnTo>
                    <a:pt x="891" y="2670"/>
                  </a:lnTo>
                  <a:lnTo>
                    <a:pt x="907" y="2702"/>
                  </a:lnTo>
                  <a:lnTo>
                    <a:pt x="928" y="2731"/>
                  </a:lnTo>
                  <a:lnTo>
                    <a:pt x="951" y="2756"/>
                  </a:lnTo>
                  <a:lnTo>
                    <a:pt x="978" y="2776"/>
                  </a:lnTo>
                  <a:lnTo>
                    <a:pt x="1008" y="2793"/>
                  </a:lnTo>
                  <a:lnTo>
                    <a:pt x="1041" y="2805"/>
                  </a:lnTo>
                  <a:lnTo>
                    <a:pt x="1075" y="2811"/>
                  </a:lnTo>
                  <a:lnTo>
                    <a:pt x="1209" y="2824"/>
                  </a:lnTo>
                  <a:lnTo>
                    <a:pt x="1344" y="2831"/>
                  </a:lnTo>
                  <a:lnTo>
                    <a:pt x="1479" y="2836"/>
                  </a:lnTo>
                  <a:lnTo>
                    <a:pt x="1614" y="2837"/>
                  </a:lnTo>
                  <a:lnTo>
                    <a:pt x="1748" y="2837"/>
                  </a:lnTo>
                  <a:lnTo>
                    <a:pt x="1884" y="2837"/>
                  </a:lnTo>
                  <a:lnTo>
                    <a:pt x="2019" y="2836"/>
                  </a:lnTo>
                  <a:lnTo>
                    <a:pt x="2154" y="2831"/>
                  </a:lnTo>
                  <a:lnTo>
                    <a:pt x="2289" y="2824"/>
                  </a:lnTo>
                  <a:lnTo>
                    <a:pt x="2423" y="2811"/>
                  </a:lnTo>
                  <a:lnTo>
                    <a:pt x="2457" y="2805"/>
                  </a:lnTo>
                  <a:lnTo>
                    <a:pt x="2489" y="2793"/>
                  </a:lnTo>
                  <a:lnTo>
                    <a:pt x="2520" y="2776"/>
                  </a:lnTo>
                  <a:lnTo>
                    <a:pt x="2546" y="2756"/>
                  </a:lnTo>
                  <a:lnTo>
                    <a:pt x="2571" y="2731"/>
                  </a:lnTo>
                  <a:lnTo>
                    <a:pt x="2590" y="2702"/>
                  </a:lnTo>
                  <a:lnTo>
                    <a:pt x="2605" y="2670"/>
                  </a:lnTo>
                  <a:lnTo>
                    <a:pt x="2617" y="2635"/>
                  </a:lnTo>
                  <a:lnTo>
                    <a:pt x="2630" y="2566"/>
                  </a:lnTo>
                  <a:lnTo>
                    <a:pt x="2638" y="2495"/>
                  </a:lnTo>
                  <a:lnTo>
                    <a:pt x="2644" y="2424"/>
                  </a:lnTo>
                  <a:lnTo>
                    <a:pt x="2647" y="2352"/>
                  </a:lnTo>
                  <a:lnTo>
                    <a:pt x="2648" y="2281"/>
                  </a:lnTo>
                  <a:lnTo>
                    <a:pt x="2649" y="2210"/>
                  </a:lnTo>
                  <a:lnTo>
                    <a:pt x="2648" y="2139"/>
                  </a:lnTo>
                  <a:lnTo>
                    <a:pt x="2647" y="2068"/>
                  </a:lnTo>
                  <a:lnTo>
                    <a:pt x="2645" y="1996"/>
                  </a:lnTo>
                  <a:lnTo>
                    <a:pt x="2639" y="1925"/>
                  </a:lnTo>
                  <a:lnTo>
                    <a:pt x="2630" y="1854"/>
                  </a:lnTo>
                  <a:lnTo>
                    <a:pt x="2617" y="1785"/>
                  </a:lnTo>
                  <a:lnTo>
                    <a:pt x="2607" y="1751"/>
                  </a:lnTo>
                  <a:lnTo>
                    <a:pt x="2591" y="1719"/>
                  </a:lnTo>
                  <a:lnTo>
                    <a:pt x="2571" y="1690"/>
                  </a:lnTo>
                  <a:lnTo>
                    <a:pt x="2547" y="1665"/>
                  </a:lnTo>
                  <a:lnTo>
                    <a:pt x="2520" y="1644"/>
                  </a:lnTo>
                  <a:lnTo>
                    <a:pt x="2490" y="1627"/>
                  </a:lnTo>
                  <a:lnTo>
                    <a:pt x="2457" y="1615"/>
                  </a:lnTo>
                  <a:lnTo>
                    <a:pt x="2423" y="1608"/>
                  </a:lnTo>
                  <a:lnTo>
                    <a:pt x="2289" y="1596"/>
                  </a:lnTo>
                  <a:lnTo>
                    <a:pt x="2154" y="1589"/>
                  </a:lnTo>
                  <a:lnTo>
                    <a:pt x="2019" y="1586"/>
                  </a:lnTo>
                  <a:lnTo>
                    <a:pt x="1884" y="1584"/>
                  </a:lnTo>
                  <a:lnTo>
                    <a:pt x="1748" y="1584"/>
                  </a:lnTo>
                  <a:close/>
                  <a:moveTo>
                    <a:pt x="1976" y="869"/>
                  </a:moveTo>
                  <a:lnTo>
                    <a:pt x="1976" y="1347"/>
                  </a:lnTo>
                  <a:lnTo>
                    <a:pt x="1977" y="1377"/>
                  </a:lnTo>
                  <a:lnTo>
                    <a:pt x="1979" y="1402"/>
                  </a:lnTo>
                  <a:lnTo>
                    <a:pt x="1981" y="1423"/>
                  </a:lnTo>
                  <a:lnTo>
                    <a:pt x="1985" y="1438"/>
                  </a:lnTo>
                  <a:lnTo>
                    <a:pt x="1994" y="1454"/>
                  </a:lnTo>
                  <a:lnTo>
                    <a:pt x="2006" y="1467"/>
                  </a:lnTo>
                  <a:lnTo>
                    <a:pt x="2020" y="1477"/>
                  </a:lnTo>
                  <a:lnTo>
                    <a:pt x="2037" y="1482"/>
                  </a:lnTo>
                  <a:lnTo>
                    <a:pt x="2057" y="1483"/>
                  </a:lnTo>
                  <a:lnTo>
                    <a:pt x="2082" y="1480"/>
                  </a:lnTo>
                  <a:lnTo>
                    <a:pt x="2106" y="1471"/>
                  </a:lnTo>
                  <a:lnTo>
                    <a:pt x="2131" y="1456"/>
                  </a:lnTo>
                  <a:lnTo>
                    <a:pt x="2156" y="1435"/>
                  </a:lnTo>
                  <a:lnTo>
                    <a:pt x="2183" y="1408"/>
                  </a:lnTo>
                  <a:lnTo>
                    <a:pt x="2183" y="1474"/>
                  </a:lnTo>
                  <a:lnTo>
                    <a:pt x="2293" y="1474"/>
                  </a:lnTo>
                  <a:lnTo>
                    <a:pt x="2293" y="869"/>
                  </a:lnTo>
                  <a:lnTo>
                    <a:pt x="2183" y="869"/>
                  </a:lnTo>
                  <a:lnTo>
                    <a:pt x="2183" y="1331"/>
                  </a:lnTo>
                  <a:lnTo>
                    <a:pt x="2165" y="1355"/>
                  </a:lnTo>
                  <a:lnTo>
                    <a:pt x="2147" y="1371"/>
                  </a:lnTo>
                  <a:lnTo>
                    <a:pt x="2130" y="1380"/>
                  </a:lnTo>
                  <a:lnTo>
                    <a:pt x="2114" y="1383"/>
                  </a:lnTo>
                  <a:lnTo>
                    <a:pt x="2103" y="1382"/>
                  </a:lnTo>
                  <a:lnTo>
                    <a:pt x="2096" y="1377"/>
                  </a:lnTo>
                  <a:lnTo>
                    <a:pt x="2090" y="1368"/>
                  </a:lnTo>
                  <a:lnTo>
                    <a:pt x="2088" y="1357"/>
                  </a:lnTo>
                  <a:lnTo>
                    <a:pt x="2087" y="1353"/>
                  </a:lnTo>
                  <a:lnTo>
                    <a:pt x="2086" y="1344"/>
                  </a:lnTo>
                  <a:lnTo>
                    <a:pt x="2086" y="1331"/>
                  </a:lnTo>
                  <a:lnTo>
                    <a:pt x="2086" y="1314"/>
                  </a:lnTo>
                  <a:lnTo>
                    <a:pt x="2086" y="869"/>
                  </a:lnTo>
                  <a:lnTo>
                    <a:pt x="1976" y="869"/>
                  </a:lnTo>
                  <a:close/>
                  <a:moveTo>
                    <a:pt x="1724" y="862"/>
                  </a:moveTo>
                  <a:lnTo>
                    <a:pt x="1692" y="864"/>
                  </a:lnTo>
                  <a:lnTo>
                    <a:pt x="1664" y="871"/>
                  </a:lnTo>
                  <a:lnTo>
                    <a:pt x="1639" y="884"/>
                  </a:lnTo>
                  <a:lnTo>
                    <a:pt x="1615" y="901"/>
                  </a:lnTo>
                  <a:lnTo>
                    <a:pt x="1596" y="923"/>
                  </a:lnTo>
                  <a:lnTo>
                    <a:pt x="1584" y="943"/>
                  </a:lnTo>
                  <a:lnTo>
                    <a:pt x="1574" y="968"/>
                  </a:lnTo>
                  <a:lnTo>
                    <a:pt x="1568" y="996"/>
                  </a:lnTo>
                  <a:lnTo>
                    <a:pt x="1564" y="1029"/>
                  </a:lnTo>
                  <a:lnTo>
                    <a:pt x="1562" y="1065"/>
                  </a:lnTo>
                  <a:lnTo>
                    <a:pt x="1562" y="1278"/>
                  </a:lnTo>
                  <a:lnTo>
                    <a:pt x="1564" y="1314"/>
                  </a:lnTo>
                  <a:lnTo>
                    <a:pt x="1568" y="1347"/>
                  </a:lnTo>
                  <a:lnTo>
                    <a:pt x="1574" y="1376"/>
                  </a:lnTo>
                  <a:lnTo>
                    <a:pt x="1584" y="1400"/>
                  </a:lnTo>
                  <a:lnTo>
                    <a:pt x="1596" y="1421"/>
                  </a:lnTo>
                  <a:lnTo>
                    <a:pt x="1615" y="1444"/>
                  </a:lnTo>
                  <a:lnTo>
                    <a:pt x="1639" y="1461"/>
                  </a:lnTo>
                  <a:lnTo>
                    <a:pt x="1664" y="1473"/>
                  </a:lnTo>
                  <a:lnTo>
                    <a:pt x="1692" y="1481"/>
                  </a:lnTo>
                  <a:lnTo>
                    <a:pt x="1724" y="1483"/>
                  </a:lnTo>
                  <a:lnTo>
                    <a:pt x="1755" y="1481"/>
                  </a:lnTo>
                  <a:lnTo>
                    <a:pt x="1784" y="1473"/>
                  </a:lnTo>
                  <a:lnTo>
                    <a:pt x="1809" y="1461"/>
                  </a:lnTo>
                  <a:lnTo>
                    <a:pt x="1833" y="1444"/>
                  </a:lnTo>
                  <a:lnTo>
                    <a:pt x="1852" y="1421"/>
                  </a:lnTo>
                  <a:lnTo>
                    <a:pt x="1865" y="1401"/>
                  </a:lnTo>
                  <a:lnTo>
                    <a:pt x="1874" y="1376"/>
                  </a:lnTo>
                  <a:lnTo>
                    <a:pt x="1880" y="1347"/>
                  </a:lnTo>
                  <a:lnTo>
                    <a:pt x="1885" y="1314"/>
                  </a:lnTo>
                  <a:lnTo>
                    <a:pt x="1886" y="1278"/>
                  </a:lnTo>
                  <a:lnTo>
                    <a:pt x="1886" y="1065"/>
                  </a:lnTo>
                  <a:lnTo>
                    <a:pt x="1885" y="1029"/>
                  </a:lnTo>
                  <a:lnTo>
                    <a:pt x="1880" y="996"/>
                  </a:lnTo>
                  <a:lnTo>
                    <a:pt x="1874" y="968"/>
                  </a:lnTo>
                  <a:lnTo>
                    <a:pt x="1865" y="943"/>
                  </a:lnTo>
                  <a:lnTo>
                    <a:pt x="1852" y="923"/>
                  </a:lnTo>
                  <a:lnTo>
                    <a:pt x="1833" y="901"/>
                  </a:lnTo>
                  <a:lnTo>
                    <a:pt x="1809" y="884"/>
                  </a:lnTo>
                  <a:lnTo>
                    <a:pt x="1784" y="871"/>
                  </a:lnTo>
                  <a:lnTo>
                    <a:pt x="1755" y="864"/>
                  </a:lnTo>
                  <a:lnTo>
                    <a:pt x="1724" y="862"/>
                  </a:lnTo>
                  <a:close/>
                  <a:moveTo>
                    <a:pt x="1140" y="661"/>
                  </a:moveTo>
                  <a:lnTo>
                    <a:pt x="1179" y="775"/>
                  </a:lnTo>
                  <a:lnTo>
                    <a:pt x="1219" y="888"/>
                  </a:lnTo>
                  <a:lnTo>
                    <a:pt x="1237" y="942"/>
                  </a:lnTo>
                  <a:lnTo>
                    <a:pt x="1253" y="992"/>
                  </a:lnTo>
                  <a:lnTo>
                    <a:pt x="1266" y="1037"/>
                  </a:lnTo>
                  <a:lnTo>
                    <a:pt x="1277" y="1078"/>
                  </a:lnTo>
                  <a:lnTo>
                    <a:pt x="1286" y="1114"/>
                  </a:lnTo>
                  <a:lnTo>
                    <a:pt x="1292" y="1146"/>
                  </a:lnTo>
                  <a:lnTo>
                    <a:pt x="1292" y="1474"/>
                  </a:lnTo>
                  <a:lnTo>
                    <a:pt x="1414" y="1474"/>
                  </a:lnTo>
                  <a:lnTo>
                    <a:pt x="1414" y="1146"/>
                  </a:lnTo>
                  <a:lnTo>
                    <a:pt x="1560" y="661"/>
                  </a:lnTo>
                  <a:lnTo>
                    <a:pt x="1437" y="661"/>
                  </a:lnTo>
                  <a:lnTo>
                    <a:pt x="1355" y="981"/>
                  </a:lnTo>
                  <a:lnTo>
                    <a:pt x="1269" y="661"/>
                  </a:lnTo>
                  <a:lnTo>
                    <a:pt x="1140" y="661"/>
                  </a:lnTo>
                  <a:close/>
                  <a:moveTo>
                    <a:pt x="1748" y="0"/>
                  </a:moveTo>
                  <a:lnTo>
                    <a:pt x="1855" y="3"/>
                  </a:lnTo>
                  <a:lnTo>
                    <a:pt x="1960" y="13"/>
                  </a:lnTo>
                  <a:lnTo>
                    <a:pt x="2064" y="29"/>
                  </a:lnTo>
                  <a:lnTo>
                    <a:pt x="2165" y="50"/>
                  </a:lnTo>
                  <a:lnTo>
                    <a:pt x="2263" y="76"/>
                  </a:lnTo>
                  <a:lnTo>
                    <a:pt x="2360" y="109"/>
                  </a:lnTo>
                  <a:lnTo>
                    <a:pt x="2453" y="147"/>
                  </a:lnTo>
                  <a:lnTo>
                    <a:pt x="2544" y="191"/>
                  </a:lnTo>
                  <a:lnTo>
                    <a:pt x="2632" y="239"/>
                  </a:lnTo>
                  <a:lnTo>
                    <a:pt x="2717" y="292"/>
                  </a:lnTo>
                  <a:lnTo>
                    <a:pt x="2798" y="350"/>
                  </a:lnTo>
                  <a:lnTo>
                    <a:pt x="2876" y="411"/>
                  </a:lnTo>
                  <a:lnTo>
                    <a:pt x="2950" y="478"/>
                  </a:lnTo>
                  <a:lnTo>
                    <a:pt x="3020" y="548"/>
                  </a:lnTo>
                  <a:lnTo>
                    <a:pt x="3087" y="622"/>
                  </a:lnTo>
                  <a:lnTo>
                    <a:pt x="3148" y="700"/>
                  </a:lnTo>
                  <a:lnTo>
                    <a:pt x="3207" y="781"/>
                  </a:lnTo>
                  <a:lnTo>
                    <a:pt x="3260" y="866"/>
                  </a:lnTo>
                  <a:lnTo>
                    <a:pt x="3307" y="954"/>
                  </a:lnTo>
                  <a:lnTo>
                    <a:pt x="3351" y="1045"/>
                  </a:lnTo>
                  <a:lnTo>
                    <a:pt x="3389" y="1138"/>
                  </a:lnTo>
                  <a:lnTo>
                    <a:pt x="3422" y="1235"/>
                  </a:lnTo>
                  <a:lnTo>
                    <a:pt x="3448" y="1333"/>
                  </a:lnTo>
                  <a:lnTo>
                    <a:pt x="3469" y="1434"/>
                  </a:lnTo>
                  <a:lnTo>
                    <a:pt x="3485" y="1538"/>
                  </a:lnTo>
                  <a:lnTo>
                    <a:pt x="3495" y="1643"/>
                  </a:lnTo>
                  <a:lnTo>
                    <a:pt x="3498" y="1748"/>
                  </a:lnTo>
                  <a:lnTo>
                    <a:pt x="3498" y="1750"/>
                  </a:lnTo>
                  <a:lnTo>
                    <a:pt x="3495" y="1856"/>
                  </a:lnTo>
                  <a:lnTo>
                    <a:pt x="3485" y="1960"/>
                  </a:lnTo>
                  <a:lnTo>
                    <a:pt x="3469" y="2064"/>
                  </a:lnTo>
                  <a:lnTo>
                    <a:pt x="3448" y="2165"/>
                  </a:lnTo>
                  <a:lnTo>
                    <a:pt x="3422" y="2263"/>
                  </a:lnTo>
                  <a:lnTo>
                    <a:pt x="3389" y="2360"/>
                  </a:lnTo>
                  <a:lnTo>
                    <a:pt x="3351" y="2453"/>
                  </a:lnTo>
                  <a:lnTo>
                    <a:pt x="3307" y="2544"/>
                  </a:lnTo>
                  <a:lnTo>
                    <a:pt x="3260" y="2632"/>
                  </a:lnTo>
                  <a:lnTo>
                    <a:pt x="3207" y="2717"/>
                  </a:lnTo>
                  <a:lnTo>
                    <a:pt x="3148" y="2798"/>
                  </a:lnTo>
                  <a:lnTo>
                    <a:pt x="3087" y="2876"/>
                  </a:lnTo>
                  <a:lnTo>
                    <a:pt x="3020" y="2950"/>
                  </a:lnTo>
                  <a:lnTo>
                    <a:pt x="2950" y="3020"/>
                  </a:lnTo>
                  <a:lnTo>
                    <a:pt x="2876" y="3087"/>
                  </a:lnTo>
                  <a:lnTo>
                    <a:pt x="2798" y="3148"/>
                  </a:lnTo>
                  <a:lnTo>
                    <a:pt x="2717" y="3207"/>
                  </a:lnTo>
                  <a:lnTo>
                    <a:pt x="2632" y="3260"/>
                  </a:lnTo>
                  <a:lnTo>
                    <a:pt x="2544" y="3307"/>
                  </a:lnTo>
                  <a:lnTo>
                    <a:pt x="2453" y="3351"/>
                  </a:lnTo>
                  <a:lnTo>
                    <a:pt x="2360" y="3389"/>
                  </a:lnTo>
                  <a:lnTo>
                    <a:pt x="2263" y="3422"/>
                  </a:lnTo>
                  <a:lnTo>
                    <a:pt x="2165" y="3448"/>
                  </a:lnTo>
                  <a:lnTo>
                    <a:pt x="2064" y="3469"/>
                  </a:lnTo>
                  <a:lnTo>
                    <a:pt x="1960" y="3485"/>
                  </a:lnTo>
                  <a:lnTo>
                    <a:pt x="1855" y="3495"/>
                  </a:lnTo>
                  <a:lnTo>
                    <a:pt x="1750" y="3498"/>
                  </a:lnTo>
                  <a:lnTo>
                    <a:pt x="1748" y="3498"/>
                  </a:lnTo>
                  <a:lnTo>
                    <a:pt x="1642" y="3495"/>
                  </a:lnTo>
                  <a:lnTo>
                    <a:pt x="1538" y="3485"/>
                  </a:lnTo>
                  <a:lnTo>
                    <a:pt x="1434" y="3469"/>
                  </a:lnTo>
                  <a:lnTo>
                    <a:pt x="1333" y="3448"/>
                  </a:lnTo>
                  <a:lnTo>
                    <a:pt x="1235" y="3422"/>
                  </a:lnTo>
                  <a:lnTo>
                    <a:pt x="1138" y="3389"/>
                  </a:lnTo>
                  <a:lnTo>
                    <a:pt x="1045" y="3351"/>
                  </a:lnTo>
                  <a:lnTo>
                    <a:pt x="954" y="3307"/>
                  </a:lnTo>
                  <a:lnTo>
                    <a:pt x="866" y="3260"/>
                  </a:lnTo>
                  <a:lnTo>
                    <a:pt x="781" y="3207"/>
                  </a:lnTo>
                  <a:lnTo>
                    <a:pt x="700" y="3148"/>
                  </a:lnTo>
                  <a:lnTo>
                    <a:pt x="622" y="3087"/>
                  </a:lnTo>
                  <a:lnTo>
                    <a:pt x="548" y="3020"/>
                  </a:lnTo>
                  <a:lnTo>
                    <a:pt x="478" y="2950"/>
                  </a:lnTo>
                  <a:lnTo>
                    <a:pt x="411" y="2876"/>
                  </a:lnTo>
                  <a:lnTo>
                    <a:pt x="350" y="2798"/>
                  </a:lnTo>
                  <a:lnTo>
                    <a:pt x="292" y="2717"/>
                  </a:lnTo>
                  <a:lnTo>
                    <a:pt x="239" y="2632"/>
                  </a:lnTo>
                  <a:lnTo>
                    <a:pt x="191" y="2544"/>
                  </a:lnTo>
                  <a:lnTo>
                    <a:pt x="147" y="2453"/>
                  </a:lnTo>
                  <a:lnTo>
                    <a:pt x="109" y="2360"/>
                  </a:lnTo>
                  <a:lnTo>
                    <a:pt x="76" y="2263"/>
                  </a:lnTo>
                  <a:lnTo>
                    <a:pt x="50" y="2165"/>
                  </a:lnTo>
                  <a:lnTo>
                    <a:pt x="29" y="2064"/>
                  </a:lnTo>
                  <a:lnTo>
                    <a:pt x="13" y="1960"/>
                  </a:lnTo>
                  <a:lnTo>
                    <a:pt x="3" y="1856"/>
                  </a:lnTo>
                  <a:lnTo>
                    <a:pt x="0" y="1749"/>
                  </a:lnTo>
                  <a:lnTo>
                    <a:pt x="3" y="1643"/>
                  </a:lnTo>
                  <a:lnTo>
                    <a:pt x="13" y="1538"/>
                  </a:lnTo>
                  <a:lnTo>
                    <a:pt x="29" y="1434"/>
                  </a:lnTo>
                  <a:lnTo>
                    <a:pt x="50" y="1333"/>
                  </a:lnTo>
                  <a:lnTo>
                    <a:pt x="76" y="1235"/>
                  </a:lnTo>
                  <a:lnTo>
                    <a:pt x="109" y="1138"/>
                  </a:lnTo>
                  <a:lnTo>
                    <a:pt x="147" y="1045"/>
                  </a:lnTo>
                  <a:lnTo>
                    <a:pt x="191" y="954"/>
                  </a:lnTo>
                  <a:lnTo>
                    <a:pt x="239" y="866"/>
                  </a:lnTo>
                  <a:lnTo>
                    <a:pt x="292" y="781"/>
                  </a:lnTo>
                  <a:lnTo>
                    <a:pt x="350" y="700"/>
                  </a:lnTo>
                  <a:lnTo>
                    <a:pt x="411" y="622"/>
                  </a:lnTo>
                  <a:lnTo>
                    <a:pt x="478" y="548"/>
                  </a:lnTo>
                  <a:lnTo>
                    <a:pt x="548" y="478"/>
                  </a:lnTo>
                  <a:lnTo>
                    <a:pt x="622" y="411"/>
                  </a:lnTo>
                  <a:lnTo>
                    <a:pt x="700" y="350"/>
                  </a:lnTo>
                  <a:lnTo>
                    <a:pt x="781" y="292"/>
                  </a:lnTo>
                  <a:lnTo>
                    <a:pt x="866" y="239"/>
                  </a:lnTo>
                  <a:lnTo>
                    <a:pt x="954" y="191"/>
                  </a:lnTo>
                  <a:lnTo>
                    <a:pt x="1045" y="147"/>
                  </a:lnTo>
                  <a:lnTo>
                    <a:pt x="1138" y="109"/>
                  </a:lnTo>
                  <a:lnTo>
                    <a:pt x="1235" y="76"/>
                  </a:lnTo>
                  <a:lnTo>
                    <a:pt x="1333" y="50"/>
                  </a:lnTo>
                  <a:lnTo>
                    <a:pt x="1434" y="29"/>
                  </a:lnTo>
                  <a:lnTo>
                    <a:pt x="1538" y="13"/>
                  </a:lnTo>
                  <a:lnTo>
                    <a:pt x="1642" y="3"/>
                  </a:lnTo>
                  <a:lnTo>
                    <a:pt x="17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 xmlns:p14="http://schemas.microsoft.com/office/powerpoint/2010/main" val="28165241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graphicFrame>
        <p:nvGraphicFramePr>
          <p:cNvPr id="35" name="Table 34"/>
          <p:cNvGraphicFramePr>
            <a:graphicFrameLocks noGrp="1"/>
          </p:cNvGraphicFramePr>
          <p:nvPr>
            <p:extLst>
              <p:ext uri="{D42A27DB-BD31-4B8C-83A1-F6EECF244321}">
                <p14:modId xmlns="" xmlns:p14="http://schemas.microsoft.com/office/powerpoint/2010/main" val="1249814120"/>
              </p:ext>
            </p:extLst>
          </p:nvPr>
        </p:nvGraphicFramePr>
        <p:xfrm>
          <a:off x="1264749" y="802323"/>
          <a:ext cx="7809180" cy="3291840"/>
        </p:xfrm>
        <a:graphic>
          <a:graphicData uri="http://schemas.openxmlformats.org/drawingml/2006/table">
            <a:tbl>
              <a:tblPr firstRow="1" bandRow="1">
                <a:tableStyleId>{5C22544A-7EE6-4342-B048-85BDC9FD1C3A}</a:tableStyleId>
              </a:tblPr>
              <a:tblGrid>
                <a:gridCol w="1261428">
                  <a:extLst>
                    <a:ext uri="{9D8B030D-6E8A-4147-A177-3AD203B41FA5}">
                      <a16:colId xmlns="" xmlns:a16="http://schemas.microsoft.com/office/drawing/2014/main" val="4097312899"/>
                    </a:ext>
                  </a:extLst>
                </a:gridCol>
                <a:gridCol w="818469">
                  <a:extLst>
                    <a:ext uri="{9D8B030D-6E8A-4147-A177-3AD203B41FA5}">
                      <a16:colId xmlns="" xmlns:a16="http://schemas.microsoft.com/office/drawing/2014/main" val="423132752"/>
                    </a:ext>
                  </a:extLst>
                </a:gridCol>
                <a:gridCol w="818469">
                  <a:extLst>
                    <a:ext uri="{9D8B030D-6E8A-4147-A177-3AD203B41FA5}">
                      <a16:colId xmlns="" xmlns:a16="http://schemas.microsoft.com/office/drawing/2014/main" val="4219316229"/>
                    </a:ext>
                  </a:extLst>
                </a:gridCol>
                <a:gridCol w="818469">
                  <a:extLst>
                    <a:ext uri="{9D8B030D-6E8A-4147-A177-3AD203B41FA5}">
                      <a16:colId xmlns="" xmlns:a16="http://schemas.microsoft.com/office/drawing/2014/main" val="1787162061"/>
                    </a:ext>
                  </a:extLst>
                </a:gridCol>
                <a:gridCol w="818469">
                  <a:extLst>
                    <a:ext uri="{9D8B030D-6E8A-4147-A177-3AD203B41FA5}">
                      <a16:colId xmlns="" xmlns:a16="http://schemas.microsoft.com/office/drawing/2014/main" val="2152887589"/>
                    </a:ext>
                  </a:extLst>
                </a:gridCol>
                <a:gridCol w="818469">
                  <a:extLst>
                    <a:ext uri="{9D8B030D-6E8A-4147-A177-3AD203B41FA5}">
                      <a16:colId xmlns="" xmlns:a16="http://schemas.microsoft.com/office/drawing/2014/main" val="2827966949"/>
                    </a:ext>
                  </a:extLst>
                </a:gridCol>
                <a:gridCol w="818469">
                  <a:extLst>
                    <a:ext uri="{9D8B030D-6E8A-4147-A177-3AD203B41FA5}">
                      <a16:colId xmlns="" xmlns:a16="http://schemas.microsoft.com/office/drawing/2014/main" val="3382413841"/>
                    </a:ext>
                  </a:extLst>
                </a:gridCol>
                <a:gridCol w="818469">
                  <a:extLst>
                    <a:ext uri="{9D8B030D-6E8A-4147-A177-3AD203B41FA5}">
                      <a16:colId xmlns="" xmlns:a16="http://schemas.microsoft.com/office/drawing/2014/main" val="3950064647"/>
                    </a:ext>
                  </a:extLst>
                </a:gridCol>
                <a:gridCol w="818469">
                  <a:extLst>
                    <a:ext uri="{9D8B030D-6E8A-4147-A177-3AD203B41FA5}">
                      <a16:colId xmlns="" xmlns:a16="http://schemas.microsoft.com/office/drawing/2014/main" val="3493984165"/>
                    </a:ext>
                  </a:extLst>
                </a:gridCol>
              </a:tblGrid>
              <a:tr h="0">
                <a:tc>
                  <a:txBody>
                    <a:bodyPr/>
                    <a:lstStyle/>
                    <a:p>
                      <a:endParaRPr lang="en-US" sz="900"/>
                    </a:p>
                  </a:txBody>
                  <a:tcPr/>
                </a:tc>
                <a:tc>
                  <a:txBody>
                    <a:bodyPr/>
                    <a:lstStyle/>
                    <a:p>
                      <a:pPr algn="ctr"/>
                      <a:r>
                        <a:rPr lang="en-US" sz="800" dirty="0"/>
                        <a:t>8001G</a:t>
                      </a:r>
                    </a:p>
                  </a:txBody>
                  <a:tcPr/>
                </a:tc>
                <a:tc>
                  <a:txBody>
                    <a:bodyPr/>
                    <a:lstStyle/>
                    <a:p>
                      <a:pPr algn="ctr"/>
                      <a:r>
                        <a:rPr lang="en-US" sz="800" dirty="0">
                          <a:solidFill>
                            <a:schemeClr val="bg1"/>
                          </a:solidFill>
                        </a:rPr>
                        <a:t>8008/8008G</a:t>
                      </a:r>
                    </a:p>
                  </a:txBody>
                  <a:tcPr/>
                </a:tc>
                <a:tc>
                  <a:txBody>
                    <a:bodyPr/>
                    <a:lstStyle/>
                    <a:p>
                      <a:pPr algn="ctr"/>
                      <a:r>
                        <a:rPr lang="en-US" sz="900"/>
                        <a:t>8018</a:t>
                      </a:r>
                    </a:p>
                  </a:txBody>
                  <a:tcPr/>
                </a:tc>
                <a:tc>
                  <a:txBody>
                    <a:bodyPr/>
                    <a:lstStyle/>
                    <a:p>
                      <a:pPr algn="ctr"/>
                      <a:r>
                        <a:rPr lang="en-US" sz="900"/>
                        <a:t>8028s</a:t>
                      </a:r>
                    </a:p>
                  </a:txBody>
                  <a:tcPr/>
                </a:tc>
                <a:tc>
                  <a:txBody>
                    <a:bodyPr/>
                    <a:lstStyle/>
                    <a:p>
                      <a:pPr algn="ctr"/>
                      <a:r>
                        <a:rPr lang="en-US" sz="900"/>
                        <a:t>8058s</a:t>
                      </a:r>
                    </a:p>
                  </a:txBody>
                  <a:tcPr/>
                </a:tc>
                <a:tc>
                  <a:txBody>
                    <a:bodyPr/>
                    <a:lstStyle/>
                    <a:p>
                      <a:pPr algn="ctr"/>
                      <a:r>
                        <a:rPr lang="en-US" sz="900" dirty="0"/>
                        <a:t>8068s BT</a:t>
                      </a:r>
                      <a:br>
                        <a:rPr lang="en-US" sz="900" dirty="0"/>
                      </a:br>
                      <a:r>
                        <a:rPr lang="en-US" sz="600" dirty="0"/>
                        <a:t>8068s</a:t>
                      </a:r>
                    </a:p>
                  </a:txBody>
                  <a:tcPr/>
                </a:tc>
                <a:tc>
                  <a:txBody>
                    <a:bodyPr/>
                    <a:lstStyle/>
                    <a:p>
                      <a:pPr algn="ctr"/>
                      <a:r>
                        <a:rPr lang="en-US" sz="900" dirty="0"/>
                        <a:t>8078s BT</a:t>
                      </a:r>
                      <a:br>
                        <a:rPr lang="en-US" sz="900" dirty="0"/>
                      </a:br>
                      <a:r>
                        <a:rPr lang="en-US" sz="600" dirty="0"/>
                        <a:t>8078s</a:t>
                      </a:r>
                    </a:p>
                  </a:txBody>
                  <a:tcPr/>
                </a:tc>
                <a:tc>
                  <a:txBody>
                    <a:bodyPr/>
                    <a:lstStyle/>
                    <a:p>
                      <a:pPr algn="ctr"/>
                      <a:r>
                        <a:rPr lang="en-US" sz="900" dirty="0"/>
                        <a:t>8088</a:t>
                      </a:r>
                      <a:r>
                        <a:rPr lang="en-US" sz="600" dirty="0"/>
                        <a:t>v2</a:t>
                      </a:r>
                      <a:r>
                        <a:rPr lang="en-US" sz="900" dirty="0"/>
                        <a:t> BT</a:t>
                      </a:r>
                      <a:br>
                        <a:rPr lang="en-US" sz="900" dirty="0"/>
                      </a:br>
                      <a:r>
                        <a:rPr lang="en-US" sz="600" dirty="0"/>
                        <a:t>8088 </a:t>
                      </a:r>
                      <a:r>
                        <a:rPr lang="en-US" sz="400" dirty="0"/>
                        <a:t>BT </a:t>
                      </a:r>
                      <a:r>
                        <a:rPr lang="en-US" sz="400" dirty="0" err="1"/>
                        <a:t>NoCam</a:t>
                      </a:r>
                      <a:r>
                        <a:rPr lang="en-US" sz="600" dirty="0"/>
                        <a:t>, 8088</a:t>
                      </a:r>
                      <a:endParaRPr lang="en-US" sz="900" dirty="0"/>
                    </a:p>
                  </a:txBody>
                  <a:tcPr marL="45720" marR="45720"/>
                </a:tc>
                <a:extLst>
                  <a:ext uri="{0D108BD9-81ED-4DB2-BD59-A6C34878D82A}">
                    <a16:rowId xmlns="" xmlns:a16="http://schemas.microsoft.com/office/drawing/2014/main" val="1612626686"/>
                  </a:ext>
                </a:extLst>
              </a:tr>
              <a:tr h="0">
                <a:tc>
                  <a:txBody>
                    <a:bodyPr/>
                    <a:lstStyle/>
                    <a:p>
                      <a:r>
                        <a:rPr lang="en-US" sz="1050" b="1" dirty="0">
                          <a:solidFill>
                            <a:schemeClr val="tx1"/>
                          </a:solidFill>
                        </a:rPr>
                        <a:t>Key highlights</a:t>
                      </a:r>
                      <a:br>
                        <a:rPr lang="en-US" sz="1050" b="1" dirty="0">
                          <a:solidFill>
                            <a:schemeClr val="tx1"/>
                          </a:solidFill>
                        </a:rPr>
                      </a:br>
                      <a:r>
                        <a:rPr lang="en-US" sz="1050" b="1" dirty="0">
                          <a:solidFill>
                            <a:schemeClr val="tx1"/>
                          </a:solidFill>
                        </a:rPr>
                        <a:t>at</a:t>
                      </a:r>
                      <a:r>
                        <a:rPr lang="en-US" sz="1050" b="1" baseline="0" dirty="0">
                          <a:solidFill>
                            <a:schemeClr val="tx1"/>
                          </a:solidFill>
                        </a:rPr>
                        <a:t> a glance</a:t>
                      </a:r>
                      <a:endParaRPr lang="en-US" sz="1050" b="1" dirty="0">
                        <a:solidFill>
                          <a:schemeClr val="tx1"/>
                        </a:solidFill>
                      </a:endParaRPr>
                    </a:p>
                  </a:txBody>
                  <a:tcPr marL="45720" marR="45720"/>
                </a:tc>
                <a:tc>
                  <a:txBody>
                    <a:bodyPr/>
                    <a:lstStyle/>
                    <a:p>
                      <a:pPr algn="ctr"/>
                      <a:r>
                        <a:rPr lang="en-US" sz="700">
                          <a:solidFill>
                            <a:schemeClr val="tx1"/>
                          </a:solidFill>
                        </a:rPr>
                        <a:t>SIP</a:t>
                      </a:r>
                    </a:p>
                  </a:txBody>
                  <a:tcPr marL="45720" marR="45720"/>
                </a:tc>
                <a:tc>
                  <a:txBody>
                    <a:bodyPr/>
                    <a:lstStyle/>
                    <a:p>
                      <a:pPr algn="ctr"/>
                      <a:r>
                        <a:rPr lang="en-US" sz="700">
                          <a:solidFill>
                            <a:schemeClr val="tx1"/>
                          </a:solidFill>
                        </a:rPr>
                        <a:t>Compact,</a:t>
                      </a:r>
                      <a:br>
                        <a:rPr lang="en-US" sz="700">
                          <a:solidFill>
                            <a:schemeClr val="tx1"/>
                          </a:solidFill>
                        </a:rPr>
                      </a:br>
                      <a:r>
                        <a:rPr lang="en-US" sz="700">
                          <a:solidFill>
                            <a:schemeClr val="tx1"/>
                          </a:solidFill>
                        </a:rPr>
                        <a:t>Business features</a:t>
                      </a:r>
                    </a:p>
                  </a:txBody>
                  <a:tcPr marL="45720" marR="45720"/>
                </a:tc>
                <a:tc>
                  <a:txBody>
                    <a:bodyPr/>
                    <a:lstStyle/>
                    <a:p>
                      <a:pPr algn="ctr"/>
                      <a:r>
                        <a:rPr lang="en-US" sz="700">
                          <a:solidFill>
                            <a:schemeClr val="tx1"/>
                          </a:solidFill>
                        </a:rPr>
                        <a:t>Compact,</a:t>
                      </a:r>
                      <a:br>
                        <a:rPr lang="en-US" sz="700">
                          <a:solidFill>
                            <a:schemeClr val="tx1"/>
                          </a:solidFill>
                        </a:rPr>
                      </a:br>
                      <a:r>
                        <a:rPr lang="en-US" sz="700">
                          <a:solidFill>
                            <a:schemeClr val="tx1"/>
                          </a:solidFill>
                        </a:rPr>
                        <a:t>Speed dial</a:t>
                      </a:r>
                      <a:r>
                        <a:rPr lang="en-US" sz="700" baseline="0">
                          <a:solidFill>
                            <a:schemeClr val="tx1"/>
                          </a:solidFill>
                        </a:rPr>
                        <a:t> </a:t>
                      </a:r>
                      <a:r>
                        <a:rPr lang="en-US" sz="700">
                          <a:solidFill>
                            <a:schemeClr val="tx1"/>
                          </a:solidFill>
                        </a:rPr>
                        <a:t>keys</a:t>
                      </a:r>
                    </a:p>
                  </a:txBody>
                  <a:tcPr marL="45720" marR="45720"/>
                </a:tc>
                <a:tc>
                  <a:txBody>
                    <a:bodyPr/>
                    <a:lstStyle/>
                    <a:p>
                      <a:pPr algn="ctr"/>
                      <a:r>
                        <a:rPr lang="en-US" sz="700">
                          <a:solidFill>
                            <a:schemeClr val="tx1"/>
                          </a:solidFill>
                        </a:rPr>
                        <a:t>Alphabetic</a:t>
                      </a:r>
                      <a:br>
                        <a:rPr lang="en-US" sz="700">
                          <a:solidFill>
                            <a:schemeClr val="tx1"/>
                          </a:solidFill>
                        </a:rPr>
                      </a:br>
                      <a:r>
                        <a:rPr lang="en-US" sz="700">
                          <a:solidFill>
                            <a:schemeClr val="tx1"/>
                          </a:solidFill>
                        </a:rPr>
                        <a:t>Keyboard</a:t>
                      </a:r>
                    </a:p>
                  </a:txBody>
                  <a:tcPr marL="45720" marR="45720"/>
                </a:tc>
                <a:tc>
                  <a:txBody>
                    <a:bodyPr/>
                    <a:lstStyle/>
                    <a:p>
                      <a:pPr algn="ctr"/>
                      <a:r>
                        <a:rPr lang="en-US" sz="700">
                          <a:solidFill>
                            <a:schemeClr val="tx1"/>
                          </a:solidFill>
                        </a:rPr>
                        <a:t>5</a:t>
                      </a:r>
                      <a:r>
                        <a:rPr lang="en-US" sz="700" baseline="0">
                          <a:solidFill>
                            <a:schemeClr val="tx1"/>
                          </a:solidFill>
                        </a:rPr>
                        <a:t>-line c</a:t>
                      </a:r>
                      <a:r>
                        <a:rPr lang="en-US" sz="700">
                          <a:solidFill>
                            <a:schemeClr val="tx1"/>
                          </a:solidFill>
                        </a:rPr>
                        <a:t>olor screen</a:t>
                      </a:r>
                    </a:p>
                  </a:txBody>
                  <a:tcPr marL="45720" marR="45720"/>
                </a:tc>
                <a:tc>
                  <a:txBody>
                    <a:bodyPr/>
                    <a:lstStyle/>
                    <a:p>
                      <a:pPr algn="ctr"/>
                      <a:r>
                        <a:rPr lang="en-US" sz="700">
                          <a:solidFill>
                            <a:schemeClr val="tx1"/>
                          </a:solidFill>
                        </a:rPr>
                        <a:t>Bluetooth</a:t>
                      </a:r>
                      <a:br>
                        <a:rPr lang="en-US" sz="700">
                          <a:solidFill>
                            <a:schemeClr val="tx1"/>
                          </a:solidFill>
                        </a:rPr>
                      </a:br>
                      <a:r>
                        <a:rPr lang="en-US" sz="700">
                          <a:solidFill>
                            <a:schemeClr val="tx1"/>
                          </a:solidFill>
                        </a:rPr>
                        <a:t>Handse</a:t>
                      </a:r>
                      <a:r>
                        <a:rPr lang="en-US" sz="700" baseline="0">
                          <a:solidFill>
                            <a:schemeClr val="tx1"/>
                          </a:solidFill>
                        </a:rPr>
                        <a:t>t/ Headset</a:t>
                      </a:r>
                      <a:endParaRPr lang="en-US" sz="700">
                        <a:solidFill>
                          <a:schemeClr val="tx1"/>
                        </a:solidFill>
                      </a:endParaRPr>
                    </a:p>
                  </a:txBody>
                  <a:tcPr marL="45720" marR="45720"/>
                </a:tc>
                <a:tc>
                  <a:txBody>
                    <a:bodyPr/>
                    <a:lstStyle/>
                    <a:p>
                      <a:pPr algn="ctr"/>
                      <a:r>
                        <a:rPr lang="en-US" sz="700" dirty="0">
                          <a:solidFill>
                            <a:schemeClr val="tx1"/>
                          </a:solidFill>
                        </a:rPr>
                        <a:t>Touch</a:t>
                      </a:r>
                      <a:br>
                        <a:rPr lang="en-US" sz="700" dirty="0">
                          <a:solidFill>
                            <a:schemeClr val="tx1"/>
                          </a:solidFill>
                        </a:rPr>
                      </a:br>
                      <a:r>
                        <a:rPr lang="en-US" sz="700" dirty="0">
                          <a:solidFill>
                            <a:schemeClr val="tx1"/>
                          </a:solidFill>
                        </a:rPr>
                        <a:t>screen</a:t>
                      </a:r>
                    </a:p>
                  </a:txBody>
                  <a:tcPr marL="45720" marR="45720"/>
                </a:tc>
                <a:tc>
                  <a:txBody>
                    <a:bodyPr/>
                    <a:lstStyle/>
                    <a:p>
                      <a:pPr algn="ctr"/>
                      <a:r>
                        <a:rPr lang="en-US" sz="700" dirty="0">
                          <a:solidFill>
                            <a:schemeClr val="tx1"/>
                          </a:solidFill>
                        </a:rPr>
                        <a:t>100% Touch,</a:t>
                      </a:r>
                    </a:p>
                    <a:p>
                      <a:pPr algn="ctr"/>
                      <a:r>
                        <a:rPr lang="en-US" sz="700" dirty="0">
                          <a:solidFill>
                            <a:schemeClr val="tx1"/>
                          </a:solidFill>
                        </a:rPr>
                        <a:t>Video, </a:t>
                      </a:r>
                      <a:r>
                        <a:rPr lang="en-US" sz="600" dirty="0">
                          <a:solidFill>
                            <a:schemeClr val="tx1"/>
                          </a:solidFill>
                        </a:rPr>
                        <a:t>Android</a:t>
                      </a:r>
                      <a:r>
                        <a:rPr lang="en-US" sz="700" dirty="0">
                          <a:solidFill>
                            <a:schemeClr val="tx1"/>
                          </a:solidFill>
                        </a:rPr>
                        <a:t> apps</a:t>
                      </a:r>
                    </a:p>
                  </a:txBody>
                  <a:tcPr marL="45720" marR="45720"/>
                </a:tc>
                <a:extLst>
                  <a:ext uri="{0D108BD9-81ED-4DB2-BD59-A6C34878D82A}">
                    <a16:rowId xmlns="" xmlns:a16="http://schemas.microsoft.com/office/drawing/2014/main" val="1216290461"/>
                  </a:ext>
                </a:extLst>
              </a:tr>
              <a:tr h="144000">
                <a:tc>
                  <a:txBody>
                    <a:bodyPr/>
                    <a:lstStyle/>
                    <a:p>
                      <a:r>
                        <a:rPr lang="en-US" sz="600">
                          <a:solidFill>
                            <a:schemeClr val="tx1"/>
                          </a:solidFill>
                        </a:rPr>
                        <a:t>Rainbow connected</a:t>
                      </a:r>
                    </a:p>
                  </a:txBody>
                  <a:tcPr marL="45720" marR="45720"/>
                </a:tc>
                <a:tc>
                  <a:txBody>
                    <a:bodyPr/>
                    <a:lstStyle/>
                    <a:p>
                      <a:pPr algn="ctr"/>
                      <a:endParaRPr lang="en-US" sz="600" dirty="0">
                        <a:solidFill>
                          <a:schemeClr val="tx1"/>
                        </a:solidFill>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extLst>
                  <a:ext uri="{0D108BD9-81ED-4DB2-BD59-A6C34878D82A}">
                    <a16:rowId xmlns="" xmlns:a16="http://schemas.microsoft.com/office/drawing/2014/main" val="1162986307"/>
                  </a:ext>
                </a:extLst>
              </a:tr>
              <a:tr h="144000">
                <a:tc>
                  <a:txBody>
                    <a:bodyPr/>
                    <a:lstStyle/>
                    <a:p>
                      <a:r>
                        <a:rPr lang="en-US" sz="600">
                          <a:solidFill>
                            <a:schemeClr val="tx1"/>
                          </a:solidFill>
                        </a:rPr>
                        <a:t>Capacitive touch screen</a:t>
                      </a:r>
                    </a:p>
                  </a:txBody>
                  <a:tcPr marL="45720" marR="45720"/>
                </a:tc>
                <a:tc>
                  <a:txBody>
                    <a:bodyPr/>
                    <a:lstStyle/>
                    <a:p>
                      <a:pPr algn="ctr"/>
                      <a:endParaRPr lang="en-US" sz="600" dirty="0">
                        <a:solidFill>
                          <a:schemeClr val="tx1"/>
                        </a:solidFill>
                      </a:endParaRPr>
                    </a:p>
                  </a:txBody>
                  <a:tcPr marL="45720" marR="45720"/>
                </a:tc>
                <a:tc>
                  <a:txBody>
                    <a:bodyPr/>
                    <a:lstStyle/>
                    <a:p>
                      <a:pPr algn="ctr"/>
                      <a:endParaRPr lang="en-US" sz="600">
                        <a:solidFill>
                          <a:schemeClr val="tx1"/>
                        </a:solidFill>
                      </a:endParaRPr>
                    </a:p>
                  </a:txBody>
                  <a:tcPr marL="45720" marR="45720"/>
                </a:tc>
                <a:tc>
                  <a:txBody>
                    <a:bodyPr/>
                    <a:lstStyle/>
                    <a:p>
                      <a:pPr algn="ctr"/>
                      <a:endParaRPr lang="en-US" sz="600">
                        <a:solidFill>
                          <a:schemeClr val="tx1"/>
                        </a:solidFill>
                      </a:endParaRPr>
                    </a:p>
                  </a:txBody>
                  <a:tcPr marL="45720" marR="45720"/>
                </a:tc>
                <a:tc>
                  <a:txBody>
                    <a:bodyPr/>
                    <a:lstStyle/>
                    <a:p>
                      <a:pPr algn="ctr"/>
                      <a:endParaRPr lang="en-US" sz="600">
                        <a:solidFill>
                          <a:schemeClr val="tx1"/>
                        </a:solidFill>
                      </a:endParaRPr>
                    </a:p>
                  </a:txBody>
                  <a:tcPr marL="45720" marR="45720"/>
                </a:tc>
                <a:tc>
                  <a:txBody>
                    <a:bodyPr/>
                    <a:lstStyle/>
                    <a:p>
                      <a:pPr algn="ctr"/>
                      <a:endParaRPr lang="en-US" sz="600">
                        <a:solidFill>
                          <a:schemeClr val="tx1"/>
                        </a:solidFill>
                      </a:endParaRPr>
                    </a:p>
                  </a:txBody>
                  <a:tcPr marL="45720" marR="45720"/>
                </a:tc>
                <a:tc>
                  <a:txBody>
                    <a:bodyPr/>
                    <a:lstStyle/>
                    <a:p>
                      <a:pPr algn="ctr"/>
                      <a:endParaRPr lang="en-US" sz="600">
                        <a:solidFill>
                          <a:schemeClr val="tx1"/>
                        </a:solidFill>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        (5”)</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        (7”)</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extLst>
                  <a:ext uri="{0D108BD9-81ED-4DB2-BD59-A6C34878D82A}">
                    <a16:rowId xmlns="" xmlns:a16="http://schemas.microsoft.com/office/drawing/2014/main" val="1801990957"/>
                  </a:ext>
                </a:extLst>
              </a:tr>
              <a:tr h="144000">
                <a:tc gridSpan="3">
                  <a:txBody>
                    <a:bodyPr/>
                    <a:lstStyle/>
                    <a:p>
                      <a:pPr marL="0" algn="l" defTabSz="696777" rtl="0" eaLnBrk="1" latinLnBrk="0" hangingPunct="1"/>
                      <a:r>
                        <a:rPr lang="en-US" sz="600" kern="1200" dirty="0">
                          <a:solidFill>
                            <a:schemeClr val="tx1"/>
                          </a:solidFill>
                          <a:latin typeface="+mn-lt"/>
                          <a:ea typeface="+mn-ea"/>
                          <a:cs typeface="+mn-cs"/>
                        </a:rPr>
                        <a:t>Bluetooth (headset, pairing with smartphone) </a:t>
                      </a:r>
                    </a:p>
                  </a:txBody>
                  <a:tcPr marL="45720" marR="45720"/>
                </a:tc>
                <a:tc hMerge="1">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Trebuchet MS"/>
                        <a:ea typeface="+mn-ea"/>
                        <a:cs typeface="+mn-cs"/>
                      </a:endParaRPr>
                    </a:p>
                  </a:txBody>
                  <a:tcPr/>
                </a:tc>
                <a:tc hMerge="1">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Trebuchet MS"/>
                        <a:ea typeface="+mn-ea"/>
                        <a:cs typeface="+mn-cs"/>
                      </a:endParaRPr>
                    </a:p>
                  </a:txBody>
                  <a:tcPr/>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extLst>
                  <a:ext uri="{0D108BD9-81ED-4DB2-BD59-A6C34878D82A}">
                    <a16:rowId xmlns="" xmlns:a16="http://schemas.microsoft.com/office/drawing/2014/main" val="2372414991"/>
                  </a:ext>
                </a:extLst>
              </a:tr>
              <a:tr h="144000">
                <a:tc>
                  <a:txBody>
                    <a:bodyPr/>
                    <a:lstStyle/>
                    <a:p>
                      <a:pPr marL="0" algn="l" defTabSz="696777" rtl="0" eaLnBrk="1" latinLnBrk="0" hangingPunct="1"/>
                      <a:r>
                        <a:rPr lang="en-US" sz="600" kern="1200">
                          <a:solidFill>
                            <a:schemeClr val="tx1"/>
                          </a:solidFill>
                          <a:latin typeface="+mn-lt"/>
                          <a:ea typeface="+mn-ea"/>
                          <a:cs typeface="+mn-cs"/>
                        </a:rPr>
                        <a:t>Color screen</a:t>
                      </a:r>
                    </a:p>
                  </a:txBody>
                  <a:tcPr marL="45720" marR="45720"/>
                </a:tc>
                <a:tc>
                  <a:txBody>
                    <a:bodyPr/>
                    <a:lstStyle/>
                    <a:p>
                      <a:pPr marL="0" algn="l" defTabSz="696777" rtl="0" eaLnBrk="1" latinLnBrk="0" hangingPunct="1"/>
                      <a:endParaRPr lang="en-US" sz="600" kern="1200">
                        <a:solidFill>
                          <a:schemeClr val="tx1"/>
                        </a:solidFill>
                        <a:latin typeface="+mn-lt"/>
                        <a:ea typeface="+mn-ea"/>
                        <a:cs typeface="+mn-cs"/>
                      </a:endParaRPr>
                    </a:p>
                  </a:txBody>
                  <a:tcPr marL="45720" marR="45720"/>
                </a:tc>
                <a:tc>
                  <a:txBody>
                    <a:bodyPr/>
                    <a:lstStyle/>
                    <a:p>
                      <a:pPr marL="0" marR="0" lvl="0" indent="0" algn="l" defTabSz="696777" rtl="0" eaLnBrk="1" fontAlgn="auto" latinLnBrk="0" hangingPunct="1">
                        <a:lnSpc>
                          <a:spcPct val="100000"/>
                        </a:lnSpc>
                        <a:spcBef>
                          <a:spcPts val="0"/>
                        </a:spcBef>
                        <a:spcAft>
                          <a:spcPts val="0"/>
                        </a:spcAft>
                        <a:buClrTx/>
                        <a:buSzTx/>
                        <a:buFontTx/>
                        <a:buNone/>
                        <a:tabLst/>
                        <a:defRPr/>
                      </a:pPr>
                      <a:endParaRPr lang="en-US" sz="600" kern="1200" noProof="0">
                        <a:solidFill>
                          <a:schemeClr val="tx1"/>
                        </a:solidFill>
                        <a:latin typeface="+mn-lt"/>
                        <a:ea typeface="+mn-ea"/>
                        <a:cs typeface="+mn-cs"/>
                      </a:endParaRPr>
                    </a:p>
                  </a:txBody>
                  <a:tcPr marL="45720" marR="45720"/>
                </a:tc>
                <a:tc>
                  <a:txBody>
                    <a:bodyPr/>
                    <a:lstStyle/>
                    <a:p>
                      <a:pPr marL="0" marR="0" lvl="0" indent="0" algn="l" defTabSz="696777" rtl="0" eaLnBrk="1" fontAlgn="auto" latinLnBrk="0" hangingPunct="1">
                        <a:lnSpc>
                          <a:spcPct val="100000"/>
                        </a:lnSpc>
                        <a:spcBef>
                          <a:spcPts val="0"/>
                        </a:spcBef>
                        <a:spcAft>
                          <a:spcPts val="0"/>
                        </a:spcAft>
                        <a:buClrTx/>
                        <a:buSzTx/>
                        <a:buFontTx/>
                        <a:buNone/>
                        <a:tabLst/>
                        <a:defRPr/>
                      </a:pPr>
                      <a:endParaRPr lang="en-US" sz="600" kern="1200" noProof="0">
                        <a:solidFill>
                          <a:schemeClr val="tx1"/>
                        </a:solidFill>
                        <a:latin typeface="+mn-lt"/>
                        <a:ea typeface="+mn-ea"/>
                        <a:cs typeface="+mn-cs"/>
                      </a:endParaRPr>
                    </a:p>
                  </a:txBody>
                  <a:tcPr marL="45720" marR="45720"/>
                </a:tc>
                <a:tc>
                  <a:txBody>
                    <a:bodyPr/>
                    <a:lstStyle/>
                    <a:p>
                      <a:pPr marL="0" marR="0" lvl="0" indent="0" algn="l" defTabSz="696777" rtl="0" eaLnBrk="1" fontAlgn="auto" latinLnBrk="0" hangingPunct="1">
                        <a:lnSpc>
                          <a:spcPct val="100000"/>
                        </a:lnSpc>
                        <a:spcBef>
                          <a:spcPts val="0"/>
                        </a:spcBef>
                        <a:spcAft>
                          <a:spcPts val="0"/>
                        </a:spcAft>
                        <a:buClrTx/>
                        <a:buSzTx/>
                        <a:buFontTx/>
                        <a:buNone/>
                        <a:tabLst/>
                        <a:defRPr/>
                      </a:pPr>
                      <a:endParaRPr lang="en-US" sz="600" kern="1200" noProof="0">
                        <a:solidFill>
                          <a:schemeClr val="tx1"/>
                        </a:solidFill>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extLst>
                  <a:ext uri="{0D108BD9-81ED-4DB2-BD59-A6C34878D82A}">
                    <a16:rowId xmlns="" xmlns:a16="http://schemas.microsoft.com/office/drawing/2014/main" val="1130793221"/>
                  </a:ext>
                </a:extLst>
              </a:tr>
              <a:tr h="144000">
                <a:tc gridSpan="2">
                  <a:txBody>
                    <a:bodyPr/>
                    <a:lstStyle/>
                    <a:p>
                      <a:r>
                        <a:rPr lang="en-US" sz="600">
                          <a:solidFill>
                            <a:schemeClr val="tx1"/>
                          </a:solidFill>
                        </a:rPr>
                        <a:t>Adjustable foot</a:t>
                      </a:r>
                      <a:r>
                        <a:rPr lang="en-US" sz="600" baseline="0">
                          <a:solidFill>
                            <a:schemeClr val="tx1"/>
                          </a:solidFill>
                        </a:rPr>
                        <a:t> s</a:t>
                      </a:r>
                      <a:r>
                        <a:rPr lang="en-US" sz="600">
                          <a:solidFill>
                            <a:schemeClr val="tx1"/>
                          </a:solidFill>
                        </a:rPr>
                        <a:t>tand (20-60°)</a:t>
                      </a:r>
                    </a:p>
                  </a:txBody>
                  <a:tcPr marL="45720" marR="45720"/>
                </a:tc>
                <a:tc hMerge="1">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Trebuchet MS"/>
                        <a:ea typeface="+mn-ea"/>
                        <a:cs typeface="+mn-cs"/>
                      </a:endParaRPr>
                    </a:p>
                  </a:txBody>
                  <a:tcPr/>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extLst>
                  <a:ext uri="{0D108BD9-81ED-4DB2-BD59-A6C34878D82A}">
                    <a16:rowId xmlns="" xmlns:a16="http://schemas.microsoft.com/office/drawing/2014/main" val="1666362794"/>
                  </a:ext>
                </a:extLst>
              </a:tr>
              <a:tr h="144000">
                <a:tc gridSpan="2">
                  <a:txBody>
                    <a:bodyPr/>
                    <a:lstStyle/>
                    <a:p>
                      <a:r>
                        <a:rPr lang="en-US" sz="600">
                          <a:solidFill>
                            <a:schemeClr val="tx1"/>
                          </a:solidFill>
                        </a:rPr>
                        <a:t>Mag. Alphabetic</a:t>
                      </a:r>
                      <a:r>
                        <a:rPr lang="en-US" sz="600" baseline="0">
                          <a:solidFill>
                            <a:schemeClr val="tx1"/>
                          </a:solidFill>
                        </a:rPr>
                        <a:t> Keyboard</a:t>
                      </a:r>
                      <a:endParaRPr lang="en-US" sz="600">
                        <a:solidFill>
                          <a:schemeClr val="tx1"/>
                        </a:solidFill>
                      </a:endParaRPr>
                    </a:p>
                  </a:txBody>
                  <a:tcPr marL="45720" marR="45720"/>
                </a:tc>
                <a:tc hMerge="1">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Trebuchet MS"/>
                        <a:ea typeface="+mn-ea"/>
                        <a:cs typeface="+mn-cs"/>
                      </a:endParaRPr>
                    </a:p>
                  </a:txBody>
                  <a:tcPr/>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Touch</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extLst>
                  <a:ext uri="{0D108BD9-81ED-4DB2-BD59-A6C34878D82A}">
                    <a16:rowId xmlns="" xmlns:a16="http://schemas.microsoft.com/office/drawing/2014/main" val="3417075414"/>
                  </a:ext>
                </a:extLst>
              </a:tr>
              <a:tr h="144000">
                <a:tc gridSpan="2">
                  <a:txBody>
                    <a:bodyPr/>
                    <a:lstStyle/>
                    <a:p>
                      <a:r>
                        <a:rPr lang="en-US" sz="600">
                          <a:solidFill>
                            <a:schemeClr val="tx1"/>
                          </a:solidFill>
                        </a:rPr>
                        <a:t>Speed-dial keys</a:t>
                      </a:r>
                    </a:p>
                  </a:txBody>
                  <a:tcPr marL="45720" marR="45720"/>
                </a:tc>
                <a:tc hMerge="1">
                  <a:txBody>
                    <a:bodyPr/>
                    <a:lstStyle/>
                    <a:p>
                      <a:endParaRPr lang="en-US"/>
                    </a:p>
                  </a:txBody>
                  <a:tcPr/>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Trebuchet MS"/>
                          <a:ea typeface="+mn-ea"/>
                          <a:cs typeface="+mn-cs"/>
                        </a:rPr>
                        <a:t>4</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mn-lt"/>
                          <a:ea typeface="+mn-ea"/>
                          <a:cs typeface="+mn-cs"/>
                        </a:rPr>
                        <a:t>   4 + key modules</a:t>
                      </a:r>
                    </a:p>
                  </a:txBody>
                  <a:tcPr marL="45720" marR="45720"/>
                </a:tc>
                <a:tc gridSpan="3">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rPr>
                        <a:t> + 10</a:t>
                      </a:r>
                      <a:r>
                        <a:rPr kumimoji="0" lang="en-US" sz="600" b="0" i="0" u="none" strike="noStrike" kern="1200" cap="none" spc="0" normalizeH="0" baseline="30000" noProof="0">
                          <a:ln>
                            <a:noFill/>
                          </a:ln>
                          <a:solidFill>
                            <a:schemeClr val="tx1"/>
                          </a:solidFill>
                          <a:effectLst/>
                          <a:uLnTx/>
                          <a:uFillTx/>
                          <a:latin typeface="Trebuchet MS"/>
                          <a:ea typeface="+mn-ea"/>
                          <a:cs typeface="+mn-cs"/>
                        </a:rPr>
                        <a:t>(1)</a:t>
                      </a:r>
                      <a:r>
                        <a:rPr kumimoji="0" lang="en-US" sz="600" b="0" i="0" u="none" strike="noStrike" kern="1200" cap="none" spc="0" normalizeH="0" baseline="0" noProof="0">
                          <a:ln>
                            <a:noFill/>
                          </a:ln>
                          <a:solidFill>
                            <a:schemeClr val="tx1"/>
                          </a:solidFill>
                          <a:effectLst/>
                          <a:uLnTx/>
                          <a:uFillTx/>
                          <a:latin typeface="Trebuchet MS"/>
                          <a:ea typeface="+mn-ea"/>
                          <a:cs typeface="+mn-cs"/>
                        </a:rPr>
                        <a:t>, 14 smart, 40 key modules</a:t>
                      </a:r>
                    </a:p>
                  </a:txBody>
                  <a:tcPr marL="45720" marR="45720"/>
                </a:tc>
                <a:tc hMerge="1">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Trebuchet MS"/>
                        <a:ea typeface="+mn-ea"/>
                        <a:cs typeface="+mn-cs"/>
                      </a:endParaRPr>
                    </a:p>
                  </a:txBody>
                  <a:tcPr/>
                </a:tc>
                <a:tc hMerge="1">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Trebuchet MS"/>
                        <a:ea typeface="+mn-ea"/>
                        <a:cs typeface="+mn-cs"/>
                      </a:endParaRPr>
                    </a:p>
                  </a:txBody>
                  <a:tcPr/>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rPr>
                        <a:t>-</a:t>
                      </a:r>
                    </a:p>
                  </a:txBody>
                  <a:tcPr marL="45720" marR="45720"/>
                </a:tc>
                <a:extLst>
                  <a:ext uri="{0D108BD9-81ED-4DB2-BD59-A6C34878D82A}">
                    <a16:rowId xmlns="" xmlns:a16="http://schemas.microsoft.com/office/drawing/2014/main" val="2361011578"/>
                  </a:ext>
                </a:extLst>
              </a:tr>
              <a:tr h="144000">
                <a:tc>
                  <a:txBody>
                    <a:bodyPr/>
                    <a:lstStyle/>
                    <a:p>
                      <a:r>
                        <a:rPr lang="en-US" sz="600">
                          <a:solidFill>
                            <a:schemeClr val="tx1"/>
                          </a:solidFill>
                        </a:rPr>
                        <a:t>Contextual</a:t>
                      </a:r>
                      <a:r>
                        <a:rPr lang="en-US" sz="600" baseline="0">
                          <a:solidFill>
                            <a:schemeClr val="tx1"/>
                          </a:solidFill>
                        </a:rPr>
                        <a:t> keys</a:t>
                      </a:r>
                      <a:endParaRPr lang="en-US" sz="600">
                        <a:solidFill>
                          <a:schemeClr val="tx1"/>
                        </a:solidFill>
                      </a:endParaRPr>
                    </a:p>
                  </a:txBody>
                  <a:tcPr marL="45720" marR="45720"/>
                </a:tc>
                <a:tc>
                  <a:txBody>
                    <a:bodyPr/>
                    <a:lstStyle/>
                    <a:p>
                      <a:pPr algn="ctr"/>
                      <a:r>
                        <a:rPr lang="en-US" sz="600">
                          <a:solidFill>
                            <a:schemeClr val="tx1"/>
                          </a:solidFill>
                        </a:rPr>
                        <a:t>6</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6</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6</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Trebuchet MS"/>
                          <a:ea typeface="+mn-ea"/>
                          <a:cs typeface="+mn-cs"/>
                          <a:sym typeface="Wingdings" panose="05000000000000000000" pitchFamily="2" charset="2"/>
                        </a:rPr>
                        <a:t>6</a:t>
                      </a:r>
                      <a:endParaRPr kumimoji="0" lang="en-US" sz="600" b="0" i="0" u="none" strike="noStrike" kern="1200" cap="none" spc="0" normalizeH="0" baseline="0" noProof="0" dirty="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10</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10</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Touch</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Touch</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extLst>
                  <a:ext uri="{0D108BD9-81ED-4DB2-BD59-A6C34878D82A}">
                    <a16:rowId xmlns="" xmlns:a16="http://schemas.microsoft.com/office/drawing/2014/main" val="602408372"/>
                  </a:ext>
                </a:extLst>
              </a:tr>
              <a:tr h="144000">
                <a:tc gridSpan="2">
                  <a:txBody>
                    <a:bodyPr/>
                    <a:lstStyle/>
                    <a:p>
                      <a:r>
                        <a:rPr lang="en-US" sz="600" err="1">
                          <a:solidFill>
                            <a:schemeClr val="tx1"/>
                          </a:solidFill>
                        </a:rPr>
                        <a:t>eHD</a:t>
                      </a:r>
                      <a:r>
                        <a:rPr lang="en-US" sz="600">
                          <a:solidFill>
                            <a:schemeClr val="tx1"/>
                          </a:solidFill>
                        </a:rPr>
                        <a:t> audio + </a:t>
                      </a:r>
                      <a:r>
                        <a:rPr lang="en-US" sz="600" err="1">
                          <a:solidFill>
                            <a:schemeClr val="tx1"/>
                          </a:solidFill>
                        </a:rPr>
                        <a:t>eHD</a:t>
                      </a:r>
                      <a:r>
                        <a:rPr lang="en-US" sz="600">
                          <a:solidFill>
                            <a:schemeClr val="tx1"/>
                          </a:solidFill>
                        </a:rPr>
                        <a:t> loudspeaker</a:t>
                      </a:r>
                    </a:p>
                  </a:txBody>
                  <a:tcPr marL="45720" marR="45720"/>
                </a:tc>
                <a:tc hMerge="1">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Trebuchet MS"/>
                        <a:ea typeface="+mn-ea"/>
                        <a:cs typeface="+mn-cs"/>
                      </a:endParaRPr>
                    </a:p>
                  </a:txBody>
                  <a:tcPr/>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dirty="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extLst>
                  <a:ext uri="{0D108BD9-81ED-4DB2-BD59-A6C34878D82A}">
                    <a16:rowId xmlns="" xmlns:a16="http://schemas.microsoft.com/office/drawing/2014/main" val="984185134"/>
                  </a:ext>
                </a:extLst>
              </a:tr>
              <a:tr h="144000">
                <a:tc>
                  <a:txBody>
                    <a:bodyPr/>
                    <a:lstStyle/>
                    <a:p>
                      <a:r>
                        <a:rPr lang="en-US" sz="600">
                          <a:solidFill>
                            <a:schemeClr val="tx1"/>
                          </a:solidFill>
                        </a:rPr>
                        <a:t>ALE business communications</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rPr>
                        <a:t>SIP</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dirty="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extLst>
                  <a:ext uri="{0D108BD9-81ED-4DB2-BD59-A6C34878D82A}">
                    <a16:rowId xmlns="" xmlns:a16="http://schemas.microsoft.com/office/drawing/2014/main" val="2112341009"/>
                  </a:ext>
                </a:extLst>
              </a:tr>
              <a:tr h="144000">
                <a:tc>
                  <a:txBody>
                    <a:bodyPr/>
                    <a:lstStyle/>
                    <a:p>
                      <a:r>
                        <a:rPr lang="en-US" sz="600">
                          <a:solidFill>
                            <a:schemeClr val="tx1"/>
                          </a:solidFill>
                        </a:rPr>
                        <a:t>Headset:</a:t>
                      </a:r>
                      <a:r>
                        <a:rPr lang="en-US" sz="600" baseline="0">
                          <a:solidFill>
                            <a:schemeClr val="tx1"/>
                          </a:solidFill>
                        </a:rPr>
                        <a:t> </a:t>
                      </a:r>
                      <a:r>
                        <a:rPr lang="en-US" sz="600">
                          <a:solidFill>
                            <a:schemeClr val="tx1"/>
                          </a:solidFill>
                        </a:rPr>
                        <a:t>RJ9 / 3.5mm jack</a:t>
                      </a:r>
                      <a:r>
                        <a:rPr lang="en-US" sz="600" baseline="0">
                          <a:solidFill>
                            <a:schemeClr val="tx1"/>
                          </a:solidFill>
                        </a:rPr>
                        <a:t> / USB</a:t>
                      </a:r>
                      <a:endParaRPr lang="en-US" sz="600">
                        <a:solidFill>
                          <a:schemeClr val="tx1"/>
                        </a:solidFill>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 -</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 -</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dirty="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mn-lt"/>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mn-lt"/>
                        <a:ea typeface="+mn-ea"/>
                        <a:cs typeface="+mn-cs"/>
                      </a:endParaRPr>
                    </a:p>
                  </a:txBody>
                  <a:tcPr marL="45720" marR="45720"/>
                </a:tc>
                <a:extLst>
                  <a:ext uri="{0D108BD9-81ED-4DB2-BD59-A6C34878D82A}">
                    <a16:rowId xmlns="" xmlns:a16="http://schemas.microsoft.com/office/drawing/2014/main" val="2828308679"/>
                  </a:ext>
                </a:extLst>
              </a:tr>
              <a:tr h="144000">
                <a:tc>
                  <a:txBody>
                    <a:bodyPr/>
                    <a:lstStyle/>
                    <a:p>
                      <a:r>
                        <a:rPr lang="en-US" sz="600">
                          <a:solidFill>
                            <a:schemeClr val="tx1"/>
                          </a:solidFill>
                        </a:rPr>
                        <a:t>Wideband audio</a:t>
                      </a: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dirty="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extLst>
                  <a:ext uri="{0D108BD9-81ED-4DB2-BD59-A6C34878D82A}">
                    <a16:rowId xmlns="" xmlns:a16="http://schemas.microsoft.com/office/drawing/2014/main" val="1214566083"/>
                  </a:ext>
                </a:extLst>
              </a:tr>
              <a:tr h="144000">
                <a:tc>
                  <a:txBody>
                    <a:bodyPr/>
                    <a:lstStyle/>
                    <a:p>
                      <a:r>
                        <a:rPr lang="en-US" sz="600">
                          <a:solidFill>
                            <a:schemeClr val="tx1"/>
                          </a:solidFill>
                        </a:rPr>
                        <a:t>VPN</a:t>
                      </a:r>
                      <a:r>
                        <a:rPr lang="en-US" sz="600" baseline="0">
                          <a:solidFill>
                            <a:schemeClr val="tx1"/>
                          </a:solidFill>
                        </a:rPr>
                        <a:t> client</a:t>
                      </a:r>
                      <a:endParaRPr lang="en-US" sz="600">
                        <a:solidFill>
                          <a:schemeClr val="tx1"/>
                        </a:solidFill>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dirty="0">
                        <a:ln>
                          <a:noFill/>
                        </a:ln>
                        <a:solidFill>
                          <a:schemeClr val="tx1"/>
                        </a:solidFill>
                        <a:effectLst/>
                        <a:uLnTx/>
                        <a:uFillTx/>
                        <a:latin typeface="Trebuchet MS"/>
                        <a:ea typeface="+mn-ea"/>
                        <a:cs typeface="+mn-cs"/>
                      </a:endParaRPr>
                    </a:p>
                  </a:txBody>
                  <a:tcPr marL="45720" marR="45720"/>
                </a:tc>
                <a:tc>
                  <a:txBody>
                    <a:bodyPr/>
                    <a:lstStyle/>
                    <a:p>
                      <a:pPr marL="0" marR="0" lvl="0" indent="0" algn="ctr" defTabSz="69677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tx1"/>
                          </a:solidFill>
                          <a:effectLst/>
                          <a:uLnTx/>
                          <a:uFillTx/>
                          <a:latin typeface="Trebuchet MS"/>
                          <a:ea typeface="+mn-ea"/>
                          <a:cs typeface="+mn-cs"/>
                          <a:sym typeface="Wingdings" panose="05000000000000000000" pitchFamily="2" charset="2"/>
                        </a:rPr>
                        <a:t></a:t>
                      </a:r>
                      <a:endParaRPr kumimoji="0" lang="en-US" sz="600" b="0" i="0" u="none" strike="noStrike" kern="1200" cap="none" spc="0" normalizeH="0" baseline="0" noProof="0">
                        <a:ln>
                          <a:noFill/>
                        </a:ln>
                        <a:solidFill>
                          <a:schemeClr val="tx1"/>
                        </a:solidFill>
                        <a:effectLst/>
                        <a:uLnTx/>
                        <a:uFillTx/>
                        <a:latin typeface="Trebuchet MS"/>
                        <a:ea typeface="+mn-ea"/>
                        <a:cs typeface="+mn-cs"/>
                      </a:endParaRPr>
                    </a:p>
                  </a:txBody>
                  <a:tcPr marL="45720" marR="45720"/>
                </a:tc>
                <a:extLst>
                  <a:ext uri="{0D108BD9-81ED-4DB2-BD59-A6C34878D82A}">
                    <a16:rowId xmlns="" xmlns:a16="http://schemas.microsoft.com/office/drawing/2014/main" val="1881787757"/>
                  </a:ext>
                </a:extLst>
              </a:tr>
              <a:tr h="144000">
                <a:tc>
                  <a:txBody>
                    <a:bodyPr/>
                    <a:lstStyle/>
                    <a:p>
                      <a:r>
                        <a:rPr lang="en-US" sz="600">
                          <a:solidFill>
                            <a:schemeClr val="tx1"/>
                          </a:solidFill>
                        </a:rPr>
                        <a:t>PC port</a:t>
                      </a:r>
                    </a:p>
                  </a:txBody>
                  <a:tcPr marL="45720" marR="45720"/>
                </a:tc>
                <a:tc>
                  <a:txBody>
                    <a:bodyPr/>
                    <a:lstStyle/>
                    <a:p>
                      <a:pPr algn="ctr"/>
                      <a:r>
                        <a:rPr lang="en-US" sz="600" dirty="0">
                          <a:solidFill>
                            <a:schemeClr val="tx1"/>
                          </a:solidFill>
                        </a:rPr>
                        <a:t>GE</a:t>
                      </a:r>
                    </a:p>
                  </a:txBody>
                  <a:tcPr marL="45720" marR="45720"/>
                </a:tc>
                <a:tc>
                  <a:txBody>
                    <a:bodyPr/>
                    <a:lstStyle/>
                    <a:p>
                      <a:pPr algn="ctr"/>
                      <a:r>
                        <a:rPr lang="en-US" sz="600" dirty="0">
                          <a:solidFill>
                            <a:schemeClr val="tx1"/>
                          </a:solidFill>
                        </a:rPr>
                        <a:t>FE/GE</a:t>
                      </a:r>
                    </a:p>
                  </a:txBody>
                  <a:tcPr marL="45720" marR="45720"/>
                </a:tc>
                <a:tc>
                  <a:txBody>
                    <a:bodyPr/>
                    <a:lstStyle/>
                    <a:p>
                      <a:pPr algn="ctr"/>
                      <a:r>
                        <a:rPr lang="en-US" sz="600">
                          <a:solidFill>
                            <a:schemeClr val="tx1"/>
                          </a:solidFill>
                        </a:rPr>
                        <a:t>GE</a:t>
                      </a:r>
                    </a:p>
                  </a:txBody>
                  <a:tcPr marL="45720" marR="45720"/>
                </a:tc>
                <a:tc>
                  <a:txBody>
                    <a:bodyPr/>
                    <a:lstStyle/>
                    <a:p>
                      <a:pPr algn="ctr"/>
                      <a:r>
                        <a:rPr lang="en-US" sz="600">
                          <a:solidFill>
                            <a:schemeClr val="tx1"/>
                          </a:solidFill>
                        </a:rPr>
                        <a:t>GE</a:t>
                      </a:r>
                    </a:p>
                  </a:txBody>
                  <a:tcPr marL="45720" marR="45720"/>
                </a:tc>
                <a:tc>
                  <a:txBody>
                    <a:bodyPr/>
                    <a:lstStyle/>
                    <a:p>
                      <a:pPr algn="ctr"/>
                      <a:r>
                        <a:rPr lang="en-US" sz="600">
                          <a:solidFill>
                            <a:schemeClr val="tx1"/>
                          </a:solidFill>
                        </a:rPr>
                        <a:t>GE</a:t>
                      </a:r>
                    </a:p>
                  </a:txBody>
                  <a:tcPr marL="45720" marR="45720"/>
                </a:tc>
                <a:tc>
                  <a:txBody>
                    <a:bodyPr/>
                    <a:lstStyle/>
                    <a:p>
                      <a:pPr algn="ctr"/>
                      <a:r>
                        <a:rPr lang="en-US" sz="600">
                          <a:solidFill>
                            <a:schemeClr val="tx1"/>
                          </a:solidFill>
                        </a:rPr>
                        <a:t>GE</a:t>
                      </a:r>
                    </a:p>
                  </a:txBody>
                  <a:tcPr marL="45720" marR="45720"/>
                </a:tc>
                <a:tc>
                  <a:txBody>
                    <a:bodyPr/>
                    <a:lstStyle/>
                    <a:p>
                      <a:pPr algn="ctr"/>
                      <a:r>
                        <a:rPr lang="en-US" sz="600" dirty="0">
                          <a:solidFill>
                            <a:schemeClr val="tx1"/>
                          </a:solidFill>
                        </a:rPr>
                        <a:t>GE</a:t>
                      </a:r>
                    </a:p>
                  </a:txBody>
                  <a:tcPr marL="45720" marR="45720"/>
                </a:tc>
                <a:tc>
                  <a:txBody>
                    <a:bodyPr/>
                    <a:lstStyle/>
                    <a:p>
                      <a:pPr algn="ctr"/>
                      <a:r>
                        <a:rPr lang="en-US" sz="600" dirty="0">
                          <a:solidFill>
                            <a:schemeClr val="tx1"/>
                          </a:solidFill>
                        </a:rPr>
                        <a:t>GE</a:t>
                      </a:r>
                    </a:p>
                  </a:txBody>
                  <a:tcPr marL="45720" marR="45720"/>
                </a:tc>
                <a:extLst>
                  <a:ext uri="{0D108BD9-81ED-4DB2-BD59-A6C34878D82A}">
                    <a16:rowId xmlns="" xmlns:a16="http://schemas.microsoft.com/office/drawing/2014/main" val="1349478722"/>
                  </a:ext>
                </a:extLst>
              </a:tr>
            </a:tbl>
          </a:graphicData>
        </a:graphic>
      </p:graphicFrame>
      <p:pic>
        <p:nvPicPr>
          <p:cNvPr id="36" name="Picture 35"/>
          <p:cNvPicPr>
            <a:picLocks noChangeAspect="1"/>
          </p:cNvPicPr>
          <p:nvPr/>
        </p:nvPicPr>
        <p:blipFill rotWithShape="1">
          <a:blip r:embed="rId3" cstate="print">
            <a:extLst>
              <a:ext uri="{28A0092B-C50C-407E-A947-70E740481C1C}">
                <a14:useLocalDpi xmlns="" xmlns:a14="http://schemas.microsoft.com/office/drawing/2010/main"/>
              </a:ext>
            </a:extLst>
          </a:blip>
          <a:srcRect/>
          <a:stretch/>
        </p:blipFill>
        <p:spPr>
          <a:xfrm>
            <a:off x="2344523" y="-59358"/>
            <a:ext cx="5895214" cy="1078900"/>
          </a:xfrm>
          <a:prstGeom prst="rect">
            <a:avLst/>
          </a:prstGeom>
        </p:spPr>
      </p:pic>
      <p:pic>
        <p:nvPicPr>
          <p:cNvPr id="37" name="Picture 36"/>
          <p:cNvPicPr>
            <a:picLocks noChangeAspect="1"/>
          </p:cNvPicPr>
          <p:nvPr/>
        </p:nvPicPr>
        <p:blipFill rotWithShape="1">
          <a:blip r:embed="rId4" cstate="print">
            <a:extLst>
              <a:ext uri="{28A0092B-C50C-407E-A947-70E740481C1C}">
                <a14:useLocalDpi xmlns="" xmlns:a14="http://schemas.microsoft.com/office/drawing/2010/main"/>
              </a:ext>
            </a:extLst>
          </a:blip>
          <a:srcRect/>
          <a:stretch/>
        </p:blipFill>
        <p:spPr>
          <a:xfrm>
            <a:off x="8198851" y="-59357"/>
            <a:ext cx="945149" cy="1078899"/>
          </a:xfrm>
          <a:prstGeom prst="rect">
            <a:avLst/>
          </a:prstGeom>
        </p:spPr>
      </p:pic>
      <p:sp>
        <p:nvSpPr>
          <p:cNvPr id="29" name="Rectangle 2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Expert communications</a:t>
            </a:r>
          </a:p>
        </p:txBody>
      </p:sp>
      <p:sp>
        <p:nvSpPr>
          <p:cNvPr id="30" name="Rectangle 2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Stylish design</a:t>
            </a:r>
          </a:p>
        </p:txBody>
      </p:sp>
      <p:sp>
        <p:nvSpPr>
          <p:cNvPr id="31" name="Rectangle 3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Premium experience</a:t>
            </a:r>
          </a:p>
        </p:txBody>
      </p:sp>
      <p:sp>
        <p:nvSpPr>
          <p:cNvPr id="32" name="Oval 31"/>
          <p:cNvSpPr/>
          <p:nvPr/>
        </p:nvSpPr>
        <p:spPr>
          <a:xfrm>
            <a:off x="1234427"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3" name="Oval 32"/>
          <p:cNvSpPr/>
          <p:nvPr/>
        </p:nvSpPr>
        <p:spPr>
          <a:xfrm>
            <a:off x="3884812" y="4154759"/>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38" name="Oval 37"/>
          <p:cNvSpPr/>
          <p:nvPr/>
        </p:nvSpPr>
        <p:spPr>
          <a:xfrm>
            <a:off x="6539851" y="4156950"/>
            <a:ext cx="152400" cy="152400"/>
          </a:xfrm>
          <a:prstGeom prst="ellipse">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2" name="TextBox 1"/>
          <p:cNvSpPr txBox="1"/>
          <p:nvPr/>
        </p:nvSpPr>
        <p:spPr>
          <a:xfrm>
            <a:off x="1097747" y="4624993"/>
            <a:ext cx="949299" cy="215444"/>
          </a:xfrm>
          <a:prstGeom prst="rect">
            <a:avLst/>
          </a:prstGeom>
          <a:noFill/>
        </p:spPr>
        <p:txBody>
          <a:bodyPr wrap="none" rtlCol="0">
            <a:spAutoFit/>
          </a:bodyPr>
          <a:lstStyle/>
          <a:p>
            <a:r>
              <a:rPr lang="en-US" sz="800">
                <a:latin typeface="+mj-lt"/>
                <a:cs typeface="Segoe UI" panose="020B0502040204020203" pitchFamily="34" charset="0"/>
              </a:rPr>
              <a:t>(1) except 8078s</a:t>
            </a:r>
          </a:p>
        </p:txBody>
      </p:sp>
      <p:sp>
        <p:nvSpPr>
          <p:cNvPr id="40" name="Rectangle 39">
            <a:hlinkClick r:id="rId5"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41" name="Rectangle 40">
            <a:hlinkClick r:id="rId6"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42" name="Rectangle 41">
            <a:hlinkClick r:id="rId7"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3" name="Rectangle 42">
            <a:hlinkClick r:id="rId8"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4" name="Rectangle 43">
            <a:hlinkClick r:id="rId9"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5" name="Rectangle 44">
            <a:hlinkClick r:id="rId10"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47" name="Rectangle 46">
            <a:hlinkClick r:id="rId11"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48" name="Rectangle 47">
            <a:hlinkClick r:id="rId12"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49" name="Rectangle 48">
            <a:hlinkClick r:id="rId13"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0" name="Rectangle 49">
            <a:hlinkClick r:id="rId14"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1" name="Rectangle 50">
            <a:hlinkClick r:id="rId15"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2" name="Rectangle 51">
            <a:hlinkClick r:id="rId16"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3" name="Rectangle 52">
            <a:hlinkClick r:id="rId17"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4" name="Rectangle 53">
            <a:hlinkClick r:id="rId18"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5" name="Oval 54"/>
          <p:cNvSpPr/>
          <p:nvPr/>
        </p:nvSpPr>
        <p:spPr>
          <a:xfrm>
            <a:off x="1094650" y="71891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79357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 xmlns:a14="http://schemas.microsoft.com/office/drawing/2010/main"/>
              </a:ext>
            </a:extLst>
          </a:blip>
          <a:stretch>
            <a:fillRect/>
          </a:stretch>
        </p:blipFill>
        <p:spPr bwMode="auto">
          <a:xfrm>
            <a:off x="-2823" y="0"/>
            <a:ext cx="9146823" cy="4663408"/>
          </a:xfrm>
          <a:prstGeom prst="rect">
            <a:avLst/>
          </a:prstGeom>
          <a:solidFill>
            <a:schemeClr val="accent5"/>
          </a:solidFill>
          <a:ln w="9525">
            <a:solidFill>
              <a:schemeClr val="bg1"/>
            </a:solidFill>
            <a:miter lim="800000"/>
            <a:headEnd/>
            <a:tailEnd/>
          </a:ln>
          <a:effectLst/>
          <a:extLst/>
        </p:spPr>
      </p:pic>
      <p:sp>
        <p:nvSpPr>
          <p:cNvPr id="5" name="Rectangle 4"/>
          <p:cNvSpPr/>
          <p:nvPr/>
        </p:nvSpPr>
        <p:spPr>
          <a:xfrm>
            <a:off x="1271306" y="3187298"/>
            <a:ext cx="7960528" cy="839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solidFill>
                  <a:schemeClr val="bg1"/>
                </a:solidFill>
                <a:latin typeface="Trebuchet MS" pitchFamily="34" charset="0"/>
              </a:rPr>
              <a:t>Short description</a:t>
            </a:r>
          </a:p>
          <a:p>
            <a:r>
              <a:rPr lang="en-US" sz="1000" dirty="0">
                <a:solidFill>
                  <a:schemeClr val="tx1"/>
                </a:solidFill>
                <a:latin typeface="Trebuchet MS" pitchFamily="34" charset="0"/>
              </a:rPr>
              <a:t>Makes collaboration between sites and teams easier. 7” touch screen, integrated camera and wideband audio for high-quality remote meetings. HDMI® output for screen duplication and USB input for external camera to transform any basic meeting room into a videoconferencing room. Supports a dedicated Rainbow app for video conversations with your Rainbow contacts. Supports Android apps for business customization. Also a cam-less model. ALE business communications.</a:t>
            </a:r>
          </a:p>
          <a:p>
            <a:endParaRPr lang="en-US" sz="1000" dirty="0">
              <a:solidFill>
                <a:schemeClr val="tx1"/>
              </a:solidFill>
              <a:latin typeface="Trebuchet MS" pitchFamily="34" charset="0"/>
            </a:endParaRPr>
          </a:p>
        </p:txBody>
      </p:sp>
      <p:sp>
        <p:nvSpPr>
          <p:cNvPr id="6" name="Rectangle 5"/>
          <p:cNvSpPr/>
          <p:nvPr/>
        </p:nvSpPr>
        <p:spPr>
          <a:xfrm>
            <a:off x="5251570" y="776782"/>
            <a:ext cx="3846530" cy="2600712"/>
          </a:xfrm>
          <a:prstGeom prst="rect">
            <a:avLst/>
          </a:prstGeom>
        </p:spPr>
        <p:txBody>
          <a:bodyPr wrap="square">
            <a:spAutoFit/>
          </a:bodyPr>
          <a:lstStyle/>
          <a:p>
            <a:pPr>
              <a:spcBef>
                <a:spcPts val="0"/>
              </a:spcBef>
              <a:buClr>
                <a:srgbClr val="00549F"/>
              </a:buClr>
            </a:pPr>
            <a:r>
              <a:rPr lang="en-US" sz="1200" dirty="0">
                <a:solidFill>
                  <a:schemeClr val="bg1"/>
                </a:solidFill>
                <a:latin typeface="Trebuchet MS" pitchFamily="34" charset="0"/>
              </a:rPr>
              <a:t>What our customers like</a:t>
            </a:r>
          </a:p>
          <a:p>
            <a:pPr marL="180000" indent="-180975">
              <a:spcBef>
                <a:spcPts val="0"/>
              </a:spcBef>
              <a:buClr>
                <a:srgbClr val="00549F"/>
              </a:buClr>
              <a:buFontTx/>
              <a:buChar char="•"/>
            </a:pPr>
            <a:r>
              <a:rPr lang="en-US" sz="1000" dirty="0">
                <a:latin typeface="Trebuchet MS" pitchFamily="34" charset="0"/>
              </a:rPr>
              <a:t>Sleek design and 100% touch experience</a:t>
            </a:r>
          </a:p>
          <a:p>
            <a:pPr marL="180000" indent="-180975">
              <a:spcBef>
                <a:spcPts val="0"/>
              </a:spcBef>
              <a:buClr>
                <a:srgbClr val="00549F"/>
              </a:buClr>
              <a:buFontTx/>
              <a:buChar char="•"/>
            </a:pPr>
            <a:r>
              <a:rPr lang="en-US" sz="1000" dirty="0">
                <a:latin typeface="Trebuchet MS" pitchFamily="34" charset="0"/>
              </a:rPr>
              <a:t>Android apps / web browser for business apps/customization or </a:t>
            </a:r>
            <a:r>
              <a:rPr lang="en-US" sz="1000" dirty="0" err="1">
                <a:latin typeface="Trebuchet MS" pitchFamily="34" charset="0"/>
              </a:rPr>
              <a:t>doorcam</a:t>
            </a:r>
            <a:endParaRPr lang="en-US" sz="1000" dirty="0">
              <a:latin typeface="Trebuchet MS" pitchFamily="34" charset="0"/>
            </a:endParaRPr>
          </a:p>
          <a:p>
            <a:pPr marL="180000" indent="-180975">
              <a:spcBef>
                <a:spcPts val="0"/>
              </a:spcBef>
              <a:buClr>
                <a:srgbClr val="00549F"/>
              </a:buClr>
              <a:buFontTx/>
              <a:buChar char="•"/>
            </a:pPr>
            <a:r>
              <a:rPr lang="en-US" sz="1000" dirty="0">
                <a:latin typeface="Trebuchet MS" pitchFamily="34" charset="0"/>
              </a:rPr>
              <a:t>Personal video (requires Rainbow or an Android video app)</a:t>
            </a:r>
          </a:p>
          <a:p>
            <a:pPr>
              <a:spcBef>
                <a:spcPts val="0"/>
              </a:spcBef>
              <a:buClr>
                <a:srgbClr val="00549F"/>
              </a:buClr>
            </a:pPr>
            <a:r>
              <a:rPr lang="en-US" sz="1200" dirty="0">
                <a:solidFill>
                  <a:schemeClr val="bg1"/>
                </a:solidFill>
                <a:latin typeface="Trebuchet MS" pitchFamily="34" charset="0"/>
              </a:rPr>
              <a:t>Benefits</a:t>
            </a:r>
          </a:p>
          <a:p>
            <a:pPr marL="180000" indent="-180975" eaLnBrk="0" hangingPunct="0">
              <a:spcBef>
                <a:spcPts val="0"/>
              </a:spcBef>
              <a:buClr>
                <a:srgbClr val="00549F"/>
              </a:buClr>
              <a:buFontTx/>
              <a:buChar char="•"/>
              <a:defRPr/>
            </a:pPr>
            <a:r>
              <a:rPr lang="en-US" sz="1000" dirty="0">
                <a:latin typeface="Trebuchet MS" pitchFamily="34" charset="0"/>
              </a:rPr>
              <a:t>High-quality experience for executives and business owners</a:t>
            </a:r>
          </a:p>
          <a:p>
            <a:pPr marL="180000" indent="-180975" eaLnBrk="0" hangingPunct="0">
              <a:spcBef>
                <a:spcPts val="0"/>
              </a:spcBef>
              <a:buClr>
                <a:srgbClr val="00549F"/>
              </a:buClr>
              <a:buFontTx/>
              <a:buChar char="•"/>
              <a:defRPr/>
            </a:pPr>
            <a:r>
              <a:rPr lang="en-US" sz="1000" dirty="0">
                <a:latin typeface="Trebuchet MS" pitchFamily="34" charset="0"/>
              </a:rPr>
              <a:t>Cost effective videoconferencing equipment </a:t>
            </a:r>
          </a:p>
          <a:p>
            <a:pPr marL="180000" indent="-180975" eaLnBrk="0" hangingPunct="0">
              <a:spcBef>
                <a:spcPts val="0"/>
              </a:spcBef>
              <a:buClr>
                <a:srgbClr val="00549F"/>
              </a:buClr>
              <a:buFontTx/>
              <a:buChar char="•"/>
              <a:defRPr/>
            </a:pPr>
            <a:r>
              <a:rPr lang="en-US" sz="1000" dirty="0">
                <a:latin typeface="Trebuchet MS" pitchFamily="34" charset="0"/>
              </a:rPr>
              <a:t>High quality audio / video meetings between sites / teams</a:t>
            </a:r>
          </a:p>
          <a:p>
            <a:pPr>
              <a:spcBef>
                <a:spcPts val="0"/>
              </a:spcBef>
              <a:buClr>
                <a:srgbClr val="00549F"/>
              </a:buClr>
            </a:pPr>
            <a:endParaRPr lang="en-US" sz="1200" dirty="0">
              <a:solidFill>
                <a:schemeClr val="bg1"/>
              </a:solidFill>
              <a:latin typeface="Trebuchet MS" pitchFamily="34" charset="0"/>
            </a:endParaRPr>
          </a:p>
          <a:p>
            <a:pPr>
              <a:spcBef>
                <a:spcPts val="0"/>
              </a:spcBef>
              <a:buClr>
                <a:srgbClr val="00549F"/>
              </a:buClr>
            </a:pPr>
            <a:r>
              <a:rPr lang="en-US" sz="1200" dirty="0">
                <a:solidFill>
                  <a:schemeClr val="bg1"/>
                </a:solidFill>
                <a:latin typeface="Trebuchet MS" pitchFamily="34" charset="0"/>
              </a:rPr>
              <a:t>Options</a:t>
            </a:r>
          </a:p>
          <a:p>
            <a:pPr marL="180000" indent="-180975">
              <a:spcBef>
                <a:spcPts val="0"/>
              </a:spcBef>
              <a:buClr>
                <a:srgbClr val="00549F"/>
              </a:buClr>
              <a:buFontTx/>
              <a:buChar char="•"/>
            </a:pPr>
            <a:r>
              <a:rPr lang="en-US" sz="1000" dirty="0">
                <a:latin typeface="Trebuchet MS" pitchFamily="34" charset="0"/>
              </a:rPr>
              <a:t>3MG27112ND No-cam model</a:t>
            </a:r>
          </a:p>
          <a:p>
            <a:pPr marL="180000" indent="-180975">
              <a:spcBef>
                <a:spcPts val="0"/>
              </a:spcBef>
              <a:buClr>
                <a:srgbClr val="00549F"/>
              </a:buClr>
              <a:buFontTx/>
              <a:buChar char="•"/>
            </a:pPr>
            <a:r>
              <a:rPr lang="en-US" sz="1000" dirty="0">
                <a:latin typeface="Trebuchet MS" pitchFamily="34" charset="0"/>
              </a:rPr>
              <a:t>3MG27113AB Wired handset model</a:t>
            </a:r>
          </a:p>
          <a:p>
            <a:pPr>
              <a:spcBef>
                <a:spcPts val="0"/>
              </a:spcBef>
              <a:buClr>
                <a:srgbClr val="00549F"/>
              </a:buClr>
            </a:pPr>
            <a:endParaRPr lang="en-US" sz="1000" dirty="0">
              <a:latin typeface="Trebuchet MS" pitchFamily="34" charset="0"/>
            </a:endParaRPr>
          </a:p>
          <a:p>
            <a:pPr marL="180975" indent="-180975">
              <a:buClr>
                <a:schemeClr val="bg2"/>
              </a:buClr>
              <a:buFontTx/>
              <a:buChar char="•"/>
            </a:pPr>
            <a:endParaRPr lang="en-US" sz="1000" dirty="0">
              <a:solidFill>
                <a:schemeClr val="tx1"/>
              </a:solidFill>
              <a:latin typeface="Trebuchet MS" pitchFamily="34" charset="0"/>
            </a:endParaRPr>
          </a:p>
        </p:txBody>
      </p:sp>
      <p:sp>
        <p:nvSpPr>
          <p:cNvPr id="12" name="Rectangle 11"/>
          <p:cNvSpPr/>
          <p:nvPr/>
        </p:nvSpPr>
        <p:spPr>
          <a:xfrm>
            <a:off x="5296979" y="753159"/>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3" name="Rectangle 12"/>
          <p:cNvSpPr/>
          <p:nvPr/>
        </p:nvSpPr>
        <p:spPr>
          <a:xfrm>
            <a:off x="5343177" y="2023212"/>
            <a:ext cx="4055135"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a:solidFill>
                <a:schemeClr val="bg1"/>
              </a:solidFill>
              <a:latin typeface="Trebuchet MS" pitchFamily="34" charset="0"/>
            </a:endParaRPr>
          </a:p>
        </p:txBody>
      </p:sp>
      <p:sp>
        <p:nvSpPr>
          <p:cNvPr id="15" name="Rectangle 14"/>
          <p:cNvSpPr/>
          <p:nvPr/>
        </p:nvSpPr>
        <p:spPr>
          <a:xfrm>
            <a:off x="-4528" y="-13974"/>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Collaboration</a:t>
            </a:r>
          </a:p>
        </p:txBody>
      </p:sp>
      <p:sp>
        <p:nvSpPr>
          <p:cNvPr id="16" name="Rectangle 15"/>
          <p:cNvSpPr/>
          <p:nvPr/>
        </p:nvSpPr>
        <p:spPr>
          <a:xfrm>
            <a:off x="-4528" y="656198"/>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IP phones</a:t>
            </a:r>
          </a:p>
        </p:txBody>
      </p:sp>
      <p:sp>
        <p:nvSpPr>
          <p:cNvPr id="17" name="Rectangle 16"/>
          <p:cNvSpPr/>
          <p:nvPr/>
        </p:nvSpPr>
        <p:spPr>
          <a:xfrm>
            <a:off x="-4528" y="1326370"/>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Other phones</a:t>
            </a:r>
          </a:p>
        </p:txBody>
      </p:sp>
      <p:sp>
        <p:nvSpPr>
          <p:cNvPr id="18" name="Rectangle 17"/>
          <p:cNvSpPr/>
          <p:nvPr/>
        </p:nvSpPr>
        <p:spPr>
          <a:xfrm>
            <a:off x="-4528" y="991284"/>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Digital phones</a:t>
            </a:r>
          </a:p>
        </p:txBody>
      </p:sp>
      <p:sp>
        <p:nvSpPr>
          <p:cNvPr id="19" name="Rectangle 18"/>
          <p:cNvSpPr/>
          <p:nvPr/>
        </p:nvSpPr>
        <p:spPr>
          <a:xfrm>
            <a:off x="-4528" y="1661456"/>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 handsets</a:t>
            </a:r>
          </a:p>
        </p:txBody>
      </p:sp>
      <p:sp>
        <p:nvSpPr>
          <p:cNvPr id="20" name="Rectangle 19"/>
          <p:cNvSpPr/>
          <p:nvPr/>
        </p:nvSpPr>
        <p:spPr>
          <a:xfrm>
            <a:off x="-4528" y="1996542"/>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 handsets</a:t>
            </a:r>
          </a:p>
        </p:txBody>
      </p:sp>
      <p:sp>
        <p:nvSpPr>
          <p:cNvPr id="21" name="Rectangle 20"/>
          <p:cNvSpPr/>
          <p:nvPr/>
        </p:nvSpPr>
        <p:spPr>
          <a:xfrm>
            <a:off x="-4528" y="2331628"/>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Greeting</a:t>
            </a:r>
          </a:p>
        </p:txBody>
      </p:sp>
      <p:sp>
        <p:nvSpPr>
          <p:cNvPr id="22" name="Rectangle 21"/>
          <p:cNvSpPr/>
          <p:nvPr/>
        </p:nvSpPr>
        <p:spPr>
          <a:xfrm>
            <a:off x="-4528" y="2666714"/>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Routing</a:t>
            </a:r>
          </a:p>
        </p:txBody>
      </p:sp>
      <p:sp>
        <p:nvSpPr>
          <p:cNvPr id="23" name="Rectangle 22"/>
          <p:cNvSpPr/>
          <p:nvPr/>
        </p:nvSpPr>
        <p:spPr>
          <a:xfrm>
            <a:off x="-4528" y="321112"/>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Mobility</a:t>
            </a:r>
          </a:p>
        </p:txBody>
      </p:sp>
      <p:sp>
        <p:nvSpPr>
          <p:cNvPr id="24" name="Rectangle 23"/>
          <p:cNvSpPr/>
          <p:nvPr/>
        </p:nvSpPr>
        <p:spPr>
          <a:xfrm>
            <a:off x="-4528" y="3001800"/>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DECT/IP DECT</a:t>
            </a:r>
          </a:p>
        </p:txBody>
      </p:sp>
      <p:sp>
        <p:nvSpPr>
          <p:cNvPr id="25" name="Rectangle 24"/>
          <p:cNvSpPr/>
          <p:nvPr/>
        </p:nvSpPr>
        <p:spPr>
          <a:xfrm>
            <a:off x="-4528" y="3336886"/>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WLAN</a:t>
            </a:r>
          </a:p>
        </p:txBody>
      </p:sp>
      <p:sp>
        <p:nvSpPr>
          <p:cNvPr id="26" name="Rectangle 25"/>
          <p:cNvSpPr/>
          <p:nvPr/>
        </p:nvSpPr>
        <p:spPr>
          <a:xfrm>
            <a:off x="-4528" y="3671972"/>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LAN</a:t>
            </a:r>
          </a:p>
        </p:txBody>
      </p:sp>
      <p:sp>
        <p:nvSpPr>
          <p:cNvPr id="27" name="Rectangle 26"/>
          <p:cNvSpPr/>
          <p:nvPr/>
        </p:nvSpPr>
        <p:spPr>
          <a:xfrm>
            <a:off x="-4528" y="4339408"/>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Platform,</a:t>
            </a:r>
          </a:p>
          <a:p>
            <a:pPr>
              <a:spcBef>
                <a:spcPts val="0"/>
              </a:spcBef>
            </a:pPr>
            <a:r>
              <a:rPr lang="en-US" sz="1000">
                <a:solidFill>
                  <a:schemeClr val="bg1"/>
                </a:solidFill>
                <a:latin typeface="Trebuchet MS"/>
                <a:cs typeface="Trebuchet MS"/>
              </a:rPr>
              <a:t>Services</a:t>
            </a:r>
          </a:p>
        </p:txBody>
      </p:sp>
      <p:sp>
        <p:nvSpPr>
          <p:cNvPr id="28" name="Rectangle 27"/>
          <p:cNvSpPr/>
          <p:nvPr/>
        </p:nvSpPr>
        <p:spPr>
          <a:xfrm>
            <a:off x="-4528" y="4007058"/>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1000">
                <a:solidFill>
                  <a:schemeClr val="bg1"/>
                </a:solidFill>
                <a:latin typeface="Trebuchet MS"/>
                <a:cs typeface="Trebuchet MS"/>
              </a:rPr>
              <a:t>Hospitality</a:t>
            </a:r>
          </a:p>
        </p:txBody>
      </p:sp>
      <p:sp>
        <p:nvSpPr>
          <p:cNvPr id="30" name="Title 29"/>
          <p:cNvSpPr>
            <a:spLocks noGrp="1"/>
          </p:cNvSpPr>
          <p:nvPr>
            <p:ph type="title"/>
          </p:nvPr>
        </p:nvSpPr>
        <p:spPr>
          <a:xfrm>
            <a:off x="1310627" y="-74041"/>
            <a:ext cx="8693207" cy="792956"/>
          </a:xfrm>
        </p:spPr>
        <p:txBody>
          <a:bodyPr/>
          <a:lstStyle/>
          <a:p>
            <a:r>
              <a:rPr lang="en-US" sz="1600">
                <a:solidFill>
                  <a:schemeClr val="bg1"/>
                </a:solidFill>
              </a:rPr>
              <a:t>8088 BT Smart DeskPhone v2</a:t>
            </a:r>
            <a:br>
              <a:rPr lang="en-US" sz="1600">
                <a:solidFill>
                  <a:schemeClr val="bg1"/>
                </a:solidFill>
              </a:rPr>
            </a:br>
            <a:r>
              <a:rPr lang="en-US" sz="1200">
                <a:solidFill>
                  <a:schemeClr val="bg1"/>
                </a:solidFill>
              </a:rPr>
              <a:t>Video touch phone for executives, front desk. Bluetooth handset</a:t>
            </a:r>
          </a:p>
        </p:txBody>
      </p:sp>
      <p:sp>
        <p:nvSpPr>
          <p:cNvPr id="39" name="Rectangle 38"/>
          <p:cNvSpPr/>
          <p:nvPr/>
        </p:nvSpPr>
        <p:spPr>
          <a:xfrm>
            <a:off x="1310627"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Built-in camera</a:t>
            </a:r>
          </a:p>
        </p:txBody>
      </p:sp>
      <p:sp>
        <p:nvSpPr>
          <p:cNvPr id="40" name="Rectangle 39"/>
          <p:cNvSpPr/>
          <p:nvPr/>
        </p:nvSpPr>
        <p:spPr>
          <a:xfrm>
            <a:off x="6616051"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a:solidFill>
                  <a:schemeClr val="bg1"/>
                </a:solidFill>
                <a:latin typeface="Trebuchet MS"/>
                <a:cs typeface="Trebuchet MS"/>
              </a:rPr>
              <a:t>Use as </a:t>
            </a:r>
            <a:r>
              <a:rPr lang="en-US" sz="1200" b="1" err="1">
                <a:solidFill>
                  <a:schemeClr val="bg1"/>
                </a:solidFill>
                <a:latin typeface="Trebuchet MS"/>
                <a:cs typeface="Trebuchet MS"/>
              </a:rPr>
              <a:t>doorcam</a:t>
            </a:r>
            <a:r>
              <a:rPr lang="en-US" sz="1200" b="1">
                <a:solidFill>
                  <a:schemeClr val="bg1"/>
                </a:solidFill>
                <a:latin typeface="Trebuchet MS"/>
                <a:cs typeface="Trebuchet MS"/>
              </a:rPr>
              <a:t> receiver</a:t>
            </a:r>
          </a:p>
        </p:txBody>
      </p:sp>
      <p:sp>
        <p:nvSpPr>
          <p:cNvPr id="41" name="Rectangle 40"/>
          <p:cNvSpPr/>
          <p:nvPr/>
        </p:nvSpPr>
        <p:spPr>
          <a:xfrm>
            <a:off x="3963339" y="4099083"/>
            <a:ext cx="2412000" cy="432000"/>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r>
              <a:rPr lang="en-US" sz="1200" b="1" dirty="0">
                <a:solidFill>
                  <a:schemeClr val="bg1"/>
                </a:solidFill>
                <a:latin typeface="Trebuchet MS"/>
                <a:cs typeface="Trebuchet MS"/>
              </a:rPr>
              <a:t>Rainbow video </a:t>
            </a:r>
            <a:br>
              <a:rPr lang="en-US" sz="1200" b="1" dirty="0">
                <a:solidFill>
                  <a:schemeClr val="bg1"/>
                </a:solidFill>
                <a:latin typeface="Trebuchet MS"/>
                <a:cs typeface="Trebuchet MS"/>
              </a:rPr>
            </a:br>
            <a:r>
              <a:rPr lang="en-US" sz="1200" b="1" dirty="0">
                <a:solidFill>
                  <a:schemeClr val="bg1"/>
                </a:solidFill>
                <a:latin typeface="Trebuchet MS"/>
                <a:cs typeface="Trebuchet MS"/>
              </a:rPr>
              <a:t>as easy as a phone call</a:t>
            </a:r>
          </a:p>
        </p:txBody>
      </p:sp>
      <p:sp>
        <p:nvSpPr>
          <p:cNvPr id="42" name="Oval 41"/>
          <p:cNvSpPr/>
          <p:nvPr/>
        </p:nvSpPr>
        <p:spPr>
          <a:xfrm>
            <a:off x="1234427"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3" name="Oval 42"/>
          <p:cNvSpPr/>
          <p:nvPr/>
        </p:nvSpPr>
        <p:spPr>
          <a:xfrm>
            <a:off x="3884812" y="4154759"/>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sp>
        <p:nvSpPr>
          <p:cNvPr id="44" name="Oval 43"/>
          <p:cNvSpPr/>
          <p:nvPr/>
        </p:nvSpPr>
        <p:spPr>
          <a:xfrm>
            <a:off x="6539851" y="4156950"/>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0"/>
              </a:spcBef>
            </a:pPr>
            <a:endParaRPr lang="en-US">
              <a:latin typeface="Trebuchet MS"/>
              <a:cs typeface="Trebuchet MS"/>
            </a:endParaRPr>
          </a:p>
        </p:txBody>
      </p:sp>
      <p:pic>
        <p:nvPicPr>
          <p:cNvPr id="32" name="Picture 2" descr="D:\Users\cjapiot\Pictures\MARKETING PHOTOS\product\8088\8088_SDP_in_conversation_front_r_reunionfullscreen.png"/>
          <p:cNvPicPr>
            <a:picLocks noChangeAspect="1" noChangeArrowheads="1"/>
          </p:cNvPicPr>
          <p:nvPr/>
        </p:nvPicPr>
        <p:blipFill>
          <a:blip r:embed="rId4" cstate="print">
            <a:extLst>
              <a:ext uri="{28A0092B-C50C-407E-A947-70E740481C1C}">
                <a14:useLocalDpi xmlns="" xmlns:a14="http://schemas.microsoft.com/office/drawing/2010/main"/>
              </a:ext>
            </a:extLst>
          </a:blip>
          <a:srcRect/>
          <a:stretch>
            <a:fillRect/>
          </a:stretch>
        </p:blipFill>
        <p:spPr bwMode="auto">
          <a:xfrm>
            <a:off x="1310627" y="816390"/>
            <a:ext cx="2652712" cy="2315232"/>
          </a:xfrm>
          <a:prstGeom prst="rect">
            <a:avLst/>
          </a:prstGeom>
          <a:noFill/>
        </p:spPr>
      </p:pic>
      <p:pic>
        <p:nvPicPr>
          <p:cNvPr id="33" name="Picture 2" descr="D:\Users\reyf\SharePoint\Comms Business Engine - 9_Comms_Bus\Product Marketing 2017\Public\Web_mediacenter\DeskPhones\8088_Smart_DeskPhone\8088s_SmartDeskphone_f_l_screen.png"/>
          <p:cNvPicPr>
            <a:picLocks noChangeAspect="1" noChangeArrowheads="1"/>
          </p:cNvPicPr>
          <p:nvPr/>
        </p:nvPicPr>
        <p:blipFill>
          <a:blip r:embed="rId5" cstate="print">
            <a:extLst>
              <a:ext uri="{28A0092B-C50C-407E-A947-70E740481C1C}">
                <a14:useLocalDpi xmlns="" xmlns:a14="http://schemas.microsoft.com/office/drawing/2010/main"/>
              </a:ext>
            </a:extLst>
          </a:blip>
          <a:srcRect/>
          <a:stretch>
            <a:fillRect/>
          </a:stretch>
        </p:blipFill>
        <p:spPr bwMode="auto">
          <a:xfrm>
            <a:off x="3783116" y="2205454"/>
            <a:ext cx="1574944" cy="1360180"/>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2" descr="https://upload.wikimedia.org/wikipedia/commons/thumb/d/da/Bluetooth.svg/512px-Bluetooth.svg.png"/>
          <p:cNvPicPr>
            <a:picLocks noChangeAspect="1" noChangeArrowheads="1"/>
          </p:cNvPicPr>
          <p:nvPr/>
        </p:nvPicPr>
        <p:blipFill>
          <a:blip r:embed="rId6" cstate="print">
            <a:extLst>
              <a:ext uri="{28A0092B-C50C-407E-A947-70E740481C1C}">
                <a14:useLocalDpi xmlns="" xmlns:a14="http://schemas.microsoft.com/office/drawing/2010/main"/>
              </a:ext>
            </a:extLst>
          </a:blip>
          <a:srcRect/>
          <a:stretch>
            <a:fillRect/>
          </a:stretch>
        </p:blipFill>
        <p:spPr bwMode="auto">
          <a:xfrm>
            <a:off x="3904824" y="980198"/>
            <a:ext cx="325621" cy="496699"/>
          </a:xfrm>
          <a:prstGeom prst="rect">
            <a:avLst/>
          </a:prstGeom>
          <a:noFill/>
        </p:spPr>
      </p:pic>
      <p:sp>
        <p:nvSpPr>
          <p:cNvPr id="37" name="Rectangle 36">
            <a:hlinkClick r:id="rId7" action="ppaction://hlinksldjump"/>
          </p:cNvPr>
          <p:cNvSpPr/>
          <p:nvPr/>
        </p:nvSpPr>
        <p:spPr>
          <a:xfrm>
            <a:off x="-4528" y="-29849"/>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Collaboration</a:t>
            </a:r>
          </a:p>
        </p:txBody>
      </p:sp>
      <p:sp>
        <p:nvSpPr>
          <p:cNvPr id="38" name="Rectangle 37">
            <a:hlinkClick r:id="rId8" action="ppaction://hlinksldjump"/>
          </p:cNvPr>
          <p:cNvSpPr/>
          <p:nvPr/>
        </p:nvSpPr>
        <p:spPr>
          <a:xfrm>
            <a:off x="-4528" y="640323"/>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IP phones</a:t>
            </a:r>
          </a:p>
        </p:txBody>
      </p:sp>
      <p:sp>
        <p:nvSpPr>
          <p:cNvPr id="45" name="Rectangle 44">
            <a:hlinkClick r:id="rId9" action="ppaction://hlinksldjump"/>
          </p:cNvPr>
          <p:cNvSpPr/>
          <p:nvPr/>
        </p:nvSpPr>
        <p:spPr>
          <a:xfrm>
            <a:off x="-4528" y="1310495"/>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Other phones</a:t>
            </a:r>
          </a:p>
        </p:txBody>
      </p:sp>
      <p:sp>
        <p:nvSpPr>
          <p:cNvPr id="47" name="Rectangle 46">
            <a:hlinkClick r:id="rId10" action="ppaction://hlinksldjump"/>
          </p:cNvPr>
          <p:cNvSpPr/>
          <p:nvPr/>
        </p:nvSpPr>
        <p:spPr>
          <a:xfrm>
            <a:off x="-4528" y="975409"/>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Digital phones</a:t>
            </a:r>
          </a:p>
        </p:txBody>
      </p:sp>
      <p:sp>
        <p:nvSpPr>
          <p:cNvPr id="48" name="Rectangle 47">
            <a:hlinkClick r:id="rId11" action="ppaction://hlinksldjump"/>
          </p:cNvPr>
          <p:cNvSpPr/>
          <p:nvPr/>
        </p:nvSpPr>
        <p:spPr>
          <a:xfrm>
            <a:off x="-4528" y="1645581"/>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dirty="0">
                <a:solidFill>
                  <a:schemeClr val="bg1"/>
                </a:solidFill>
                <a:latin typeface="Trebuchet MS"/>
                <a:cs typeface="Trebuchet MS"/>
              </a:rPr>
              <a:t>DECT handsets</a:t>
            </a:r>
          </a:p>
        </p:txBody>
      </p:sp>
      <p:sp>
        <p:nvSpPr>
          <p:cNvPr id="49" name="Rectangle 48">
            <a:hlinkClick r:id="rId12" action="ppaction://hlinksldjump"/>
          </p:cNvPr>
          <p:cNvSpPr/>
          <p:nvPr/>
        </p:nvSpPr>
        <p:spPr>
          <a:xfrm>
            <a:off x="-4528" y="1980667"/>
            <a:ext cx="1188000" cy="324000"/>
          </a:xfrm>
          <a:prstGeom prst="rect">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 handsets</a:t>
            </a:r>
          </a:p>
        </p:txBody>
      </p:sp>
      <p:sp>
        <p:nvSpPr>
          <p:cNvPr id="50" name="Rectangle 49">
            <a:hlinkClick r:id="rId13" action="ppaction://hlinksldjump"/>
          </p:cNvPr>
          <p:cNvSpPr/>
          <p:nvPr/>
        </p:nvSpPr>
        <p:spPr>
          <a:xfrm>
            <a:off x="-4528" y="2315753"/>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Greeting</a:t>
            </a:r>
          </a:p>
        </p:txBody>
      </p:sp>
      <p:sp>
        <p:nvSpPr>
          <p:cNvPr id="51" name="Rectangle 50">
            <a:hlinkClick r:id="rId14" action="ppaction://hlinksldjump"/>
          </p:cNvPr>
          <p:cNvSpPr/>
          <p:nvPr/>
        </p:nvSpPr>
        <p:spPr>
          <a:xfrm>
            <a:off x="-4528" y="2650839"/>
            <a:ext cx="1188000" cy="324000"/>
          </a:xfrm>
          <a:prstGeom prst="rect">
            <a:avLst/>
          </a:prstGeom>
          <a:solidFill>
            <a:schemeClr val="accent3"/>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Routing</a:t>
            </a:r>
          </a:p>
        </p:txBody>
      </p:sp>
      <p:sp>
        <p:nvSpPr>
          <p:cNvPr id="52" name="Rectangle 51">
            <a:hlinkClick r:id="rId15" action="ppaction://hlinksldjump"/>
          </p:cNvPr>
          <p:cNvSpPr/>
          <p:nvPr/>
        </p:nvSpPr>
        <p:spPr>
          <a:xfrm>
            <a:off x="-4528" y="305237"/>
            <a:ext cx="1188000" cy="324000"/>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Mobility</a:t>
            </a:r>
          </a:p>
        </p:txBody>
      </p:sp>
      <p:sp>
        <p:nvSpPr>
          <p:cNvPr id="53" name="Rectangle 52">
            <a:hlinkClick r:id="rId16" action="ppaction://hlinksldjump"/>
          </p:cNvPr>
          <p:cNvSpPr/>
          <p:nvPr/>
        </p:nvSpPr>
        <p:spPr>
          <a:xfrm>
            <a:off x="-4528" y="2985925"/>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DECT/IP DECT</a:t>
            </a:r>
          </a:p>
        </p:txBody>
      </p:sp>
      <p:sp>
        <p:nvSpPr>
          <p:cNvPr id="54" name="Rectangle 53">
            <a:hlinkClick r:id="rId17" action="ppaction://hlinksldjump"/>
          </p:cNvPr>
          <p:cNvSpPr/>
          <p:nvPr/>
        </p:nvSpPr>
        <p:spPr>
          <a:xfrm>
            <a:off x="-4528" y="3321011"/>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WLAN</a:t>
            </a:r>
          </a:p>
        </p:txBody>
      </p:sp>
      <p:sp>
        <p:nvSpPr>
          <p:cNvPr id="55" name="Rectangle 54">
            <a:hlinkClick r:id="rId18" action="ppaction://hlinksldjump"/>
          </p:cNvPr>
          <p:cNvSpPr/>
          <p:nvPr/>
        </p:nvSpPr>
        <p:spPr>
          <a:xfrm>
            <a:off x="-4528" y="3656097"/>
            <a:ext cx="1188000" cy="324000"/>
          </a:xfrm>
          <a:prstGeom prst="rect">
            <a:avLst/>
          </a:prstGeom>
          <a:solidFill>
            <a:schemeClr val="accent1"/>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LAN</a:t>
            </a:r>
          </a:p>
        </p:txBody>
      </p:sp>
      <p:sp>
        <p:nvSpPr>
          <p:cNvPr id="56" name="Rectangle 55">
            <a:hlinkClick r:id="rId19" action="ppaction://hlinksldjump"/>
          </p:cNvPr>
          <p:cNvSpPr/>
          <p:nvPr/>
        </p:nvSpPr>
        <p:spPr>
          <a:xfrm>
            <a:off x="-4528" y="4326275"/>
            <a:ext cx="1188000" cy="324000"/>
          </a:xfrm>
          <a:prstGeom prst="rect">
            <a:avLst/>
          </a:prstGeom>
          <a:solidFill>
            <a:schemeClr val="accent6"/>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Platform,</a:t>
            </a:r>
          </a:p>
          <a:p>
            <a:pPr>
              <a:spcBef>
                <a:spcPts val="0"/>
              </a:spcBef>
            </a:pPr>
            <a:r>
              <a:rPr lang="en-US" sz="900" b="1">
                <a:solidFill>
                  <a:schemeClr val="bg1"/>
                </a:solidFill>
                <a:latin typeface="Trebuchet MS"/>
                <a:cs typeface="Trebuchet MS"/>
              </a:rPr>
              <a:t>Services</a:t>
            </a:r>
          </a:p>
        </p:txBody>
      </p:sp>
      <p:sp>
        <p:nvSpPr>
          <p:cNvPr id="57" name="Rectangle 56">
            <a:hlinkClick r:id="rId20" action="ppaction://hlinksldjump"/>
          </p:cNvPr>
          <p:cNvSpPr/>
          <p:nvPr/>
        </p:nvSpPr>
        <p:spPr>
          <a:xfrm>
            <a:off x="-4528" y="3991183"/>
            <a:ext cx="1188000" cy="324000"/>
          </a:xfrm>
          <a:prstGeom prst="rect">
            <a:avLst/>
          </a:prstGeom>
          <a:solidFill>
            <a:schemeClr val="bg2">
              <a:lumMod val="60000"/>
              <a:lumOff val="40000"/>
            </a:schemeClr>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r>
              <a:rPr lang="en-US" sz="900" b="1">
                <a:solidFill>
                  <a:schemeClr val="bg1"/>
                </a:solidFill>
                <a:latin typeface="Trebuchet MS"/>
                <a:cs typeface="Trebuchet MS"/>
              </a:rPr>
              <a:t>Hospitality</a:t>
            </a:r>
          </a:p>
        </p:txBody>
      </p:sp>
      <p:sp>
        <p:nvSpPr>
          <p:cNvPr id="58" name="Oval 57"/>
          <p:cNvSpPr/>
          <p:nvPr/>
        </p:nvSpPr>
        <p:spPr>
          <a:xfrm>
            <a:off x="1094650" y="718915"/>
            <a:ext cx="152400" cy="152400"/>
          </a:xfrm>
          <a:prstGeom prst="ellipse">
            <a:avLst/>
          </a:prstGeom>
          <a:solidFill>
            <a:schemeClr val="bg2"/>
          </a:solidFill>
          <a:ln>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0"/>
              </a:spcBef>
            </a:pPr>
            <a:endParaRPr lang="en-US" sz="800">
              <a:latin typeface="Trebuchet MS"/>
              <a:cs typeface="Trebuchet MS"/>
            </a:endParaRPr>
          </a:p>
        </p:txBody>
      </p:sp>
    </p:spTree>
    <p:extLst>
      <p:ext uri="{BB962C8B-B14F-4D97-AF65-F5344CB8AC3E}">
        <p14:creationId xmlns="" xmlns:p14="http://schemas.microsoft.com/office/powerpoint/2010/main" val="36116807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10&quot;/&gt;&lt;lineCharCount val=&quot;8&quot;/&gt;&lt;lineCharCount val=&quot;11&quot;/&gt;&lt;lineCharCount val=&quot;8&quot;/&gt;&lt;lineCharCount val=&quot;15&quot;/&gt;&lt;lineCharCount val=&quot;13&quot;/&gt;&lt;lineCharCount val=&quot;7&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10&quot;/&gt;&lt;lineCharCount val=&quot;8&quot;/&gt;&lt;lineCharCount val=&quot;11&quot;/&gt;&lt;lineCharCount val=&quot;8&quot;/&gt;&lt;lineCharCount val=&quot;15&quot;/&gt;&lt;lineCharCount val=&quot;13&quot;/&gt;&lt;lineCharCount val=&quot;7&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7&quot;/&gt;&lt;lineCharCount val=&quot;10&quot;/&gt;&lt;lineCharCount val=&quot;8&quot;/&gt;&lt;lineCharCount val=&quot;11&quot;/&gt;&lt;lineCharCount val=&quot;8&quot;/&gt;&lt;lineCharCount val=&quot;15&quot;/&gt;&lt;lineCharCount val=&quot;13&quot;/&gt;&lt;lineCharCount val=&quot;7&quot;/&gt;&lt;/TableIndex&gt;&lt;/ShapeTextInfo&gt;"/>
</p:tagLst>
</file>

<file path=ppt/theme/theme1.xml><?xml version="1.0" encoding="utf-8"?>
<a:theme xmlns:a="http://schemas.openxmlformats.org/drawingml/2006/main" name="ALE_16x9_OPEN_2015">
  <a:themeElements>
    <a:clrScheme name="ALE Custom Colors Nov 2015">
      <a:dk1>
        <a:srgbClr val="000000"/>
      </a:dk1>
      <a:lt1>
        <a:srgbClr val="FFFFFF"/>
      </a:lt1>
      <a:dk2>
        <a:srgbClr val="7F7F7F"/>
      </a:dk2>
      <a:lt2>
        <a:srgbClr val="CF0072"/>
      </a:lt2>
      <a:accent1>
        <a:srgbClr val="00B9E1"/>
      </a:accent1>
      <a:accent2>
        <a:srgbClr val="C2C2C2"/>
      </a:accent2>
      <a:accent3>
        <a:srgbClr val="34B233"/>
      </a:accent3>
      <a:accent4>
        <a:srgbClr val="6639B7"/>
      </a:accent4>
      <a:accent5>
        <a:srgbClr val="FF4500"/>
      </a:accent5>
      <a:accent6>
        <a:srgbClr val="921B9B"/>
      </a:accent6>
      <a:hlink>
        <a:srgbClr val="0085CA"/>
      </a:hlink>
      <a:folHlink>
        <a:srgbClr val="00B2AA"/>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0"/>
          </a:spcBef>
          <a:defRPr>
            <a:latin typeface="Trebuchet MS"/>
            <a:cs typeface="Trebuchet MS"/>
          </a:defRPr>
        </a:defPPr>
      </a:lstStyle>
    </a:spDef>
    <a:lnDef>
      <a:spPr bwMode="auto">
        <a:noFill/>
        <a:ln w="12700" cap="flat" cmpd="sng" algn="ctr">
          <a:solidFill>
            <a:schemeClr val="tx1"/>
          </a:solidFill>
          <a:prstDash val="solid"/>
          <a:round/>
          <a:headEnd type="none" w="med" len="med"/>
          <a:tailEnd type="none"/>
        </a:ln>
        <a:effectLst/>
      </a:spPr>
      <a:bodyPr/>
      <a:lstStyle/>
    </a:lnDef>
    <a:txDef>
      <a:spPr>
        <a:noFill/>
      </a:spPr>
      <a:bodyPr wrap="square" rtlCol="0">
        <a:spAutoFit/>
      </a:bodyPr>
      <a:lstStyle>
        <a:defPPr>
          <a:defRPr sz="1400" dirty="0" err="1" smtClean="0">
            <a:solidFill>
              <a:schemeClr val="bg1"/>
            </a:solidFill>
            <a:latin typeface="+mj-lt"/>
            <a:cs typeface="Segoe UI" panose="020B0502040204020203"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34B233"/>
        </a:dk2>
        <a:lt2>
          <a:srgbClr val="CF0072"/>
        </a:lt2>
        <a:accent1>
          <a:srgbClr val="34B4E4"/>
        </a:accent1>
        <a:accent2>
          <a:srgbClr val="AA9C8F"/>
        </a:accent2>
        <a:accent3>
          <a:srgbClr val="FFFFFF"/>
        </a:accent3>
        <a:accent4>
          <a:srgbClr val="000000"/>
        </a:accent4>
        <a:accent5>
          <a:srgbClr val="AED6EF"/>
        </a:accent5>
        <a:accent6>
          <a:srgbClr val="9A8D81"/>
        </a:accent6>
        <a:hlink>
          <a:srgbClr val="00549F"/>
        </a:hlink>
        <a:folHlink>
          <a:srgbClr val="FFC82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2356334BC1CCB4EABF3A37834F83F05" ma:contentTypeVersion="7" ma:contentTypeDescription="Create a new document." ma:contentTypeScope="" ma:versionID="d27d313c06a447836a63403e5b2e8cd6">
  <xsd:schema xmlns:xsd="http://www.w3.org/2001/XMLSchema" xmlns:xs="http://www.w3.org/2001/XMLSchema" xmlns:p="http://schemas.microsoft.com/office/2006/metadata/properties" xmlns:ns2="bc53837e-68db-46f0-86bd-b426c2e17213" xmlns:ns3="16ada1f6-d1eb-4bae-83e4-a8dbab3b56e3" targetNamespace="http://schemas.microsoft.com/office/2006/metadata/properties" ma:root="true" ma:fieldsID="e2ca7e81a8ce3eeed4344def6e7d0602" ns2:_="" ns3:_="">
    <xsd:import namespace="bc53837e-68db-46f0-86bd-b426c2e17213"/>
    <xsd:import namespace="16ada1f6-d1eb-4bae-83e4-a8dbab3b56e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53837e-68db-46f0-86bd-b426c2e1721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ada1f6-d1eb-4bae-83e4-a8dbab3b56e3"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c53837e-68db-46f0-86bd-b426c2e17213">
      <UserInfo>
        <DisplayName>Mahfoufi Yacine</DisplayName>
        <AccountId>1244</AccountId>
        <AccountType/>
      </UserInfo>
    </SharedWithUsers>
  </documentManagement>
</p:properties>
</file>

<file path=customXml/itemProps1.xml><?xml version="1.0" encoding="utf-8"?>
<ds:datastoreItem xmlns:ds="http://schemas.openxmlformats.org/officeDocument/2006/customXml" ds:itemID="{DE1AA28A-AAE8-4939-9D2F-F85A5DE391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53837e-68db-46f0-86bd-b426c2e17213"/>
    <ds:schemaRef ds:uri="16ada1f6-d1eb-4bae-83e4-a8dbab3b56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451C7D-9841-43A4-951A-C091EE4132A7}">
  <ds:schemaRefs>
    <ds:schemaRef ds:uri="http://schemas.microsoft.com/sharepoint/v3/contenttype/forms"/>
  </ds:schemaRefs>
</ds:datastoreItem>
</file>

<file path=customXml/itemProps3.xml><?xml version="1.0" encoding="utf-8"?>
<ds:datastoreItem xmlns:ds="http://schemas.openxmlformats.org/officeDocument/2006/customXml" ds:itemID="{55ECABE1-C7D5-4427-8194-770176C26AEE}">
  <ds:schemaRefs>
    <ds:schemaRef ds:uri="http://www.w3.org/XML/1998/namespace"/>
    <ds:schemaRef ds:uri="http://schemas.microsoft.com/office/2006/metadata/properties"/>
    <ds:schemaRef ds:uri="bc53837e-68db-46f0-86bd-b426c2e17213"/>
    <ds:schemaRef ds:uri="http://purl.org/dc/dcmitype/"/>
    <ds:schemaRef ds:uri="16ada1f6-d1eb-4bae-83e4-a8dbab3b56e3"/>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TotalTime>
  <Words>7442</Words>
  <Application>Microsoft Office PowerPoint</Application>
  <PresentationFormat>On-screen Show (16:9)</PresentationFormat>
  <Paragraphs>2800</Paragraphs>
  <Slides>70</Slides>
  <Notes>5</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ALE_16x9_OPEN_2015</vt:lpstr>
      <vt:lpstr>Slide 1</vt:lpstr>
      <vt:lpstr>OXO Connect: Customer-focused Experience</vt:lpstr>
      <vt:lpstr>Rainbow Essential Mobile video and file exchange for all. Click to call with business phone</vt:lpstr>
      <vt:lpstr>Rainbow Business Nomadic and one-number service for mobile and home workers</vt:lpstr>
      <vt:lpstr>Rainbow Enterprise Video conferences and virtual meetings</vt:lpstr>
      <vt:lpstr>Rainbow Enterprise Conference Audio and web conferences. Dial-in from many countries</vt:lpstr>
      <vt:lpstr>8105s EGO Portable conferencing module. Rainbow companion</vt:lpstr>
      <vt:lpstr>Slide 8</vt:lpstr>
      <vt:lpstr>8088 BT Smart DeskPhone v2 Video touch phone for executives, front desk. Bluetooth handset</vt:lpstr>
      <vt:lpstr>8078s BT Premium DeskPhone Touch screen phone for executives. Bluetooth handset</vt:lpstr>
      <vt:lpstr>8068s BT Premium DeskPhone Large color screen phone for managers. Bluetooth handset</vt:lpstr>
      <vt:lpstr>8058s Premium DeskPhone Large color screen phone for managers. </vt:lpstr>
      <vt:lpstr>8028s Premium DeskPhone Premium phone for intensive usage. </vt:lpstr>
      <vt:lpstr>8018 DeskPhone Compact phone for intensive usage. Gigabit Ethernet PC port. </vt:lpstr>
      <vt:lpstr>8008/8008G DeskPhone Compact essential phone. ALE features </vt:lpstr>
      <vt:lpstr>8001G DeskPhone Essential enterprise-grade SIP phone. </vt:lpstr>
      <vt:lpstr>Slide 17</vt:lpstr>
      <vt:lpstr>8039s Premium DeskPhone Large screen phone for managers. Digital. </vt:lpstr>
      <vt:lpstr>8029s Premium DeskPhone Premium phone for intensive usage. Digital. </vt:lpstr>
      <vt:lpstr>8019s DeskPhone Compact phone for intensive usage. Digital. </vt:lpstr>
      <vt:lpstr>Hot desking On-demand mode for business phones. Mobile workers. Shared desks</vt:lpstr>
      <vt:lpstr>IP Desktop Softphone Software phone for PC, Mac, tablets and smartphones</vt:lpstr>
      <vt:lpstr>PIMphony Touch/Pro/Team PC-based phone companion  </vt:lpstr>
      <vt:lpstr>OpenTouch Conversation for Android One number </vt:lpstr>
      <vt:lpstr>SIP Conference Phones </vt:lpstr>
      <vt:lpstr>8135s IP Conference Phone SIP conference phone controlled by smartphone</vt:lpstr>
      <vt:lpstr>4135 IP Conference Phone SIP conference phone for meeting rooms, personal conference. </vt:lpstr>
      <vt:lpstr>Slide 28</vt:lpstr>
      <vt:lpstr>8242 DECT Handset Wireless phone for intensive use. Premium experience</vt:lpstr>
      <vt:lpstr>8232 DECT Handset Wireless phone for intensive use. </vt:lpstr>
      <vt:lpstr>8212 DECT Handset Wireless phone for staff. Entry level </vt:lpstr>
      <vt:lpstr>8262 DECT/ 8262 Ex DECT Handset Rugged industrial wireless phone</vt:lpstr>
      <vt:lpstr>DECT Intercom Wireless intercom / call box </vt:lpstr>
      <vt:lpstr>Slide 34</vt:lpstr>
      <vt:lpstr>8128 WLAN Handset Wireless phone for Wifi networks. Color screen. Alarms </vt:lpstr>
      <vt:lpstr>8118 WLAN Handset Wireless phone for Wifi networks. </vt:lpstr>
      <vt:lpstr>Greeting messages. </vt:lpstr>
      <vt:lpstr>Integrated voicemail  All business calls get an answer</vt:lpstr>
      <vt:lpstr>Phone attendant console Personalized professional answer. Built-in application.</vt:lpstr>
      <vt:lpstr>PIMphony Team, Attendant Software attendant console </vt:lpstr>
      <vt:lpstr>Automated Attendant. </vt:lpstr>
      <vt:lpstr>Multiple Automated Attendant. </vt:lpstr>
      <vt:lpstr>Smart Call Routing. </vt:lpstr>
      <vt:lpstr>Welcome - Automatic Call Distribution. </vt:lpstr>
      <vt:lpstr>DECT/IP DECT Base stations. </vt:lpstr>
      <vt:lpstr>8379 DECT IBS On-site mobility DECT radio coverage. Digital. Indoor, outdoor models </vt:lpstr>
      <vt:lpstr>8378 DECT IP-xBS On-site mobility IP-DECT radio coverage. Indoor, outdoor models </vt:lpstr>
      <vt:lpstr>8340 Smart IP-DECT Access Points On-site mobility IP-DECT radio coverage</vt:lpstr>
      <vt:lpstr>8318 Single Cell SIP Base Station  On-site mobility IP-DECT for Small Office and Home Office</vt:lpstr>
      <vt:lpstr>Slide 50</vt:lpstr>
      <vt:lpstr>Alcatel-Lucent OmniAccess® Stellar AP1101 On-site mobility </vt:lpstr>
      <vt:lpstr>Alcatel-Lucent OmniAccess® Stellar AP1201 On-site mobility </vt:lpstr>
      <vt:lpstr>Alcatel-Lucent OmniAccess® Stellar AP1201H On-site mobility </vt:lpstr>
      <vt:lpstr>Alcatel-Lucent OmniAccess® Stellar AP1221/1222 On-site mobility </vt:lpstr>
      <vt:lpstr>Alcatel-Lucent OmniAccess® Stellar AP1231/1232 On-site mobility </vt:lpstr>
      <vt:lpstr>OmniAccess® Stellar AP1251 Outdoor Mobility</vt:lpstr>
      <vt:lpstr>Slide 57</vt:lpstr>
      <vt:lpstr>OmniSwitch 2220 WebSmart</vt:lpstr>
      <vt:lpstr>OmniSwitch 6350  </vt:lpstr>
      <vt:lpstr>OmniSwitch 6450  </vt:lpstr>
      <vt:lpstr>Hotel and Hospitality</vt:lpstr>
      <vt:lpstr>Employees collaboration</vt:lpstr>
      <vt:lpstr>Guest service</vt:lpstr>
      <vt:lpstr>Guest service - Room</vt:lpstr>
      <vt:lpstr>OXO Link Driver  Native front desk integration</vt:lpstr>
      <vt:lpstr>Slide 66</vt:lpstr>
      <vt:lpstr>Slide 67</vt:lpstr>
      <vt:lpstr>Slide 68</vt:lpstr>
      <vt:lpstr>Slide 69</vt:lpstr>
      <vt:lpstr>Slide 70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Companion SMB</dc:title>
  <dc:creator>ALE</dc:creator>
  <cp:keywords>OXO Connect 3.0, H2-2018</cp:keywords>
  <cp:lastModifiedBy>lenovo</cp:lastModifiedBy>
  <cp:revision>109</cp:revision>
  <dcterms:modified xsi:type="dcterms:W3CDTF">2019-09-10T05:54:14Z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0x01010082356334BC1CCB4EABF3A37834F83F05</vt:lpwstr>
  </property>
</Properties>
</file>